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57" r:id="rId4"/>
    <p:sldId id="264" r:id="rId5"/>
    <p:sldId id="261" r:id="rId6"/>
    <p:sldId id="263" r:id="rId7"/>
    <p:sldId id="265" r:id="rId8"/>
    <p:sldId id="266" r:id="rId9"/>
    <p:sldId id="258" r:id="rId10"/>
    <p:sldId id="267" r:id="rId11"/>
    <p:sldId id="268" r:id="rId12"/>
    <p:sldId id="269" r:id="rId13"/>
    <p:sldId id="270" r:id="rId14"/>
    <p:sldId id="259" r:id="rId15"/>
    <p:sldId id="272" r:id="rId16"/>
    <p:sldId id="273" r:id="rId17"/>
    <p:sldId id="274" r:id="rId18"/>
    <p:sldId id="271" r:id="rId19"/>
    <p:sldId id="262"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86"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fi-FI" smtClean="0"/>
              <a:t>Muokkaa perustyyl. napsautt.</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fi-FI" smtClean="0"/>
              <a:t>Muokkaa perustyyl. napsautt.</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fi-FI" smtClean="0"/>
              <a:t>Muokkaa perustyyl. napsautt.</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araketta">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fi-FI" smtClean="0"/>
              <a:t>Muokkaa perustyyl. napsautt.</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48A87A34-81AB-432B-8DAE-1953F412C126}" type="datetimeFigureOut">
              <a:rPr lang="en-US" dirty="0"/>
              <a:t>4/28/2021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uvan sarak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fi-FI" smtClean="0"/>
              <a:t>Muokkaa perustyyl. napsautt.</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a:t>
            </a:r>
          </a:p>
        </p:txBody>
      </p:sp>
      <p:sp>
        <p:nvSpPr>
          <p:cNvPr id="3" name="Date Placeholder 2"/>
          <p:cNvSpPr>
            <a:spLocks noGrp="1"/>
          </p:cNvSpPr>
          <p:nvPr>
            <p:ph type="dt" sz="half" idx="10"/>
          </p:nvPr>
        </p:nvSpPr>
        <p:spPr/>
        <p:txBody>
          <a:bodyPr/>
          <a:lstStyle/>
          <a:p>
            <a:fld id="{48A87A34-81AB-432B-8DAE-1953F412C126}" type="datetimeFigureOut">
              <a:rPr lang="en-US" dirty="0"/>
              <a:t>4/28/2021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i-FI" smtClean="0"/>
              <a:t>Muokkaa perustyyl. napsautt.</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fi-FI" smtClean="0"/>
              <a:t>Muokkaa perustyyl. napsautt.</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i-FI" smtClean="0"/>
              <a:t>Muokkaa perustyyl. napsautt.</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fi-FI" smtClean="0"/>
              <a:t>Muokkaa perustyyl. napsautt.</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Date Placeholder 3"/>
          <p:cNvSpPr>
            <a:spLocks noGrp="1"/>
          </p:cNvSpPr>
          <p:nvPr>
            <p:ph type="dt" sz="half" idx="10"/>
          </p:nvPr>
        </p:nvSpPr>
        <p:spPr/>
        <p:txBody>
          <a:bodyPr/>
          <a:lstStyle/>
          <a:p>
            <a:fld id="{48A87A34-81AB-432B-8DAE-1953F412C126}" type="datetimeFigureOut">
              <a:rPr lang="en-US" dirty="0"/>
              <a:t>4/28/2021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i-FI" smtClean="0"/>
              <a:t>Muokkaa perustyyl. napsautt.</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fi-FI" smtClean="0"/>
              <a:t>Muokkaa perustyyl. napsautt.</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2" name="Content Placeholder 3"/>
          <p:cNvSpPr>
            <a:spLocks noGrp="1"/>
          </p:cNvSpPr>
          <p:nvPr>
            <p:ph sz="quarter" idx="13"/>
          </p:nvPr>
        </p:nvSpPr>
        <p:spPr>
          <a:xfrm>
            <a:off x="913774" y="3051012"/>
            <a:ext cx="5106027" cy="2740187"/>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13" name="Content Placeholder 5"/>
          <p:cNvSpPr>
            <a:spLocks noGrp="1"/>
          </p:cNvSpPr>
          <p:nvPr>
            <p:ph sz="quarter" idx="14"/>
          </p:nvPr>
        </p:nvSpPr>
        <p:spPr>
          <a:xfrm>
            <a:off x="6172200" y="3051012"/>
            <a:ext cx="5105401" cy="2740187"/>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fi-FI" smtClean="0"/>
              <a:t>Muokkaa perustyyl. napsautt.</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Date Placeholder 4"/>
          <p:cNvSpPr>
            <a:spLocks noGrp="1"/>
          </p:cNvSpPr>
          <p:nvPr>
            <p:ph type="dt" sz="half" idx="10"/>
          </p:nvPr>
        </p:nvSpPr>
        <p:spPr/>
        <p:txBody>
          <a:bodyPr/>
          <a:lstStyle/>
          <a:p>
            <a:fld id="{48A87A34-81AB-432B-8DAE-1953F412C126}" type="datetimeFigureOut">
              <a:rPr lang="en-US" dirty="0"/>
              <a:t>4/28/2021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4/28/2021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thl.fi/fi/web/lastensuojelun-kasikirja/tyoprosessi/lapsen-osallisuus" TargetMode="External"/><Relationship Id="rId2" Type="http://schemas.openxmlformats.org/officeDocument/2006/relationships/hyperlink" Target="https://docplayer.fi/5056860-Perhetyon-koulutuspaiva.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Asiakkaan tilanteen havainnointi ja kuuleminen</a:t>
            </a:r>
            <a:endParaRPr lang="fi-FI" dirty="0"/>
          </a:p>
        </p:txBody>
      </p:sp>
      <p:sp>
        <p:nvSpPr>
          <p:cNvPr id="3" name="Alaotsikko 2"/>
          <p:cNvSpPr>
            <a:spLocks noGrp="1"/>
          </p:cNvSpPr>
          <p:nvPr>
            <p:ph type="subTitle" idx="1"/>
          </p:nvPr>
        </p:nvSpPr>
        <p:spPr/>
        <p:txBody>
          <a:bodyPr/>
          <a:lstStyle/>
          <a:p>
            <a:r>
              <a:rPr lang="fi-FI" dirty="0" err="1" smtClean="0"/>
              <a:t>laphe</a:t>
            </a:r>
            <a:endParaRPr lang="fi-FI" dirty="0"/>
          </a:p>
        </p:txBody>
      </p:sp>
    </p:spTree>
    <p:extLst>
      <p:ext uri="{BB962C8B-B14F-4D97-AF65-F5344CB8AC3E}">
        <p14:creationId xmlns:p14="http://schemas.microsoft.com/office/powerpoint/2010/main" val="1032804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Tapaamisen alussa</a:t>
            </a:r>
            <a:endParaRPr lang="fi-FI" dirty="0"/>
          </a:p>
        </p:txBody>
      </p:sp>
      <p:sp>
        <p:nvSpPr>
          <p:cNvPr id="3" name="Sisällön paikkamerkki 2"/>
          <p:cNvSpPr>
            <a:spLocks noGrp="1"/>
          </p:cNvSpPr>
          <p:nvPr>
            <p:ph sz="quarter" idx="13"/>
          </p:nvPr>
        </p:nvSpPr>
        <p:spPr/>
        <p:txBody>
          <a:bodyPr>
            <a:normAutofit lnSpcReduction="10000"/>
          </a:bodyPr>
          <a:lstStyle/>
          <a:p>
            <a:r>
              <a:rPr lang="fi-FI" dirty="0"/>
              <a:t>Huomioi lapsi. Kerro hänelle kuka olet, mitä teet, missä ollaan ja miksi. Kertaa, vaikka olisit jo edellisellä tapaamisella kertonutkin samat asiat. Perustele miksi kyselet, mitä tiedolla teet ja kenelle siitä kerrot. Pidä lapsi mukana osallisena koko työskentelyprosessin ajan.</a:t>
            </a:r>
          </a:p>
          <a:p>
            <a:r>
              <a:rPr lang="fi-FI" dirty="0"/>
              <a:t>Kuulostele itseäsi työntekijänä: Miten suhtaudut lapseen ja lapsen kertomaan? Mitä tunteita se sinussa herättää? Olet kohtaamisen toinen osapuoli ja siksi jo asenteesi vaikuttaa kohtaamiseen ja sen onnistumiseen.</a:t>
            </a:r>
          </a:p>
          <a:p>
            <a:r>
              <a:rPr lang="fi-FI" dirty="0"/>
              <a:t>Aloita tapaaminen jollakin mukavalla asialla, vaikkapa tarjoamalla mehua ja keksiä ja kysymällä lapsen sen päivän kuulumiset.</a:t>
            </a:r>
          </a:p>
        </p:txBody>
      </p:sp>
    </p:spTree>
    <p:extLst>
      <p:ext uri="{BB962C8B-B14F-4D97-AF65-F5344CB8AC3E}">
        <p14:creationId xmlns:p14="http://schemas.microsoft.com/office/powerpoint/2010/main" val="4052683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Vuorovaikutus lapsen kanssa</a:t>
            </a:r>
            <a:endParaRPr lang="fi-FI" dirty="0"/>
          </a:p>
        </p:txBody>
      </p:sp>
      <p:sp>
        <p:nvSpPr>
          <p:cNvPr id="3" name="Sisällön paikkamerkki 2"/>
          <p:cNvSpPr>
            <a:spLocks noGrp="1"/>
          </p:cNvSpPr>
          <p:nvPr>
            <p:ph sz="quarter" idx="13"/>
          </p:nvPr>
        </p:nvSpPr>
        <p:spPr>
          <a:xfrm>
            <a:off x="913774" y="2367092"/>
            <a:ext cx="10363826" cy="3652045"/>
          </a:xfrm>
        </p:spPr>
        <p:txBody>
          <a:bodyPr>
            <a:normAutofit fontScale="77500" lnSpcReduction="20000"/>
          </a:bodyPr>
          <a:lstStyle/>
          <a:p>
            <a:r>
              <a:rPr lang="fi-FI" dirty="0" smtClean="0"/>
              <a:t>suhtaudu </a:t>
            </a:r>
            <a:r>
              <a:rPr lang="fi-FI" dirty="0"/>
              <a:t>lapseen kunnioittavasti ja arvostaen. Osoita olevasi kiinnostunut hänestä ja hänen kokemuksistaan. Ole aito.</a:t>
            </a:r>
          </a:p>
          <a:p>
            <a:r>
              <a:rPr lang="fi-FI" dirty="0"/>
              <a:t>Puhu lapsen kehitystasoon sopivalla kielellä ja tarkista onko lapsi ymmärtänyt mitä hänelle kerrot.</a:t>
            </a:r>
          </a:p>
          <a:p>
            <a:r>
              <a:rPr lang="fi-FI" dirty="0"/>
              <a:t>Voit houkutella lasta puhumaan ja toimimaan, mutta häntä ei saa pakottaa mihinkään sellaiseen mihin hän ei ole valmis tai mitä hän ei halua. Tilanteen on oltava lapselle turvallinen.</a:t>
            </a:r>
          </a:p>
          <a:p>
            <a:r>
              <a:rPr lang="fi-FI" dirty="0"/>
              <a:t>Voit kysyä rohkeasti vaikeistakin asioista. Kysymällä annat lapselle mahdollisuuden puhua. Jos kysyminen on itsellesi vaikeaa, pohdi syitä puheeksi ottamisen vaikeuteen.</a:t>
            </a:r>
          </a:p>
          <a:p>
            <a:r>
              <a:rPr lang="fi-FI" dirty="0"/>
              <a:t>Muista, että lapsi ei ole tiedon tuottaja muista perheenjäsenistään, vaan hän voi puhua omista kokemuksistaan.</a:t>
            </a:r>
          </a:p>
          <a:p>
            <a:r>
              <a:rPr lang="fi-FI" dirty="0"/>
              <a:t>Älä käytä lasta vain välikappaleena tiedon tuottamiseen ja äläkä jätä häntä ulkopuoliseksi muusta työskentelystä. Lapsen kertoman ei tule olla vain väline vanhempien kanssa työskentelyyn.</a:t>
            </a:r>
          </a:p>
        </p:txBody>
      </p:sp>
    </p:spTree>
    <p:extLst>
      <p:ext uri="{BB962C8B-B14F-4D97-AF65-F5344CB8AC3E}">
        <p14:creationId xmlns:p14="http://schemas.microsoft.com/office/powerpoint/2010/main" val="8412484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Vuorovaikutus lapsen kanssa</a:t>
            </a:r>
            <a:endParaRPr lang="fi-FI" dirty="0"/>
          </a:p>
        </p:txBody>
      </p:sp>
      <p:sp>
        <p:nvSpPr>
          <p:cNvPr id="3" name="Sisällön paikkamerkki 2"/>
          <p:cNvSpPr>
            <a:spLocks noGrp="1"/>
          </p:cNvSpPr>
          <p:nvPr>
            <p:ph sz="quarter" idx="13"/>
          </p:nvPr>
        </p:nvSpPr>
        <p:spPr/>
        <p:txBody>
          <a:bodyPr>
            <a:normAutofit fontScale="77500" lnSpcReduction="20000"/>
          </a:bodyPr>
          <a:lstStyle/>
          <a:p>
            <a:r>
              <a:rPr lang="fi-FI" dirty="0" smtClean="0"/>
              <a:t>tee </a:t>
            </a:r>
            <a:r>
              <a:rPr lang="fi-FI" dirty="0"/>
              <a:t>tunnetyötä lapsen kanssa. Anna hänen ilmaista tunteitaan äläkä selitä niitä pois. Nimeä tunteita lapsen kanssa.</a:t>
            </a:r>
          </a:p>
          <a:p>
            <a:r>
              <a:rPr lang="fi-FI" dirty="0"/>
              <a:t>Anna lapsen itse valita ilmaisun tapa. Voit käyttää apuvälineinä esimerkiksi piirtämistä tai leikkiä. Tee lapsen kanssa asioita, jotka tuntuvat luontevilta hänestä, mutta myös sinusta itsestäsi.</a:t>
            </a:r>
          </a:p>
          <a:p>
            <a:r>
              <a:rPr lang="fi-FI" dirty="0"/>
              <a:t>Anna lapsen itse kertoa omista kokemuksistaan ja valinnoistaan. Älä tulkitse lapsen kertomaa, vaan anna hänen perustella itse.</a:t>
            </a:r>
          </a:p>
          <a:p>
            <a:r>
              <a:rPr lang="fi-FI" dirty="0"/>
              <a:t>Älä petä lapsen luottamusta. Pidä se minkä lupaat, äläkä lupaa sellaista mitä et voi pitää.</a:t>
            </a:r>
          </a:p>
          <a:p>
            <a:r>
              <a:rPr lang="fi-FI" dirty="0"/>
              <a:t>Jos joudut toimimaan vastoin lapsen toivetta, selitä aina mitä aiot tehdä, kenelle puhut asiasta ja miksi. Älä toimi lapsen selän takana, hänen tietämättään.</a:t>
            </a:r>
          </a:p>
          <a:p>
            <a:r>
              <a:rPr lang="fi-FI" dirty="0"/>
              <a:t>Etene lapsen tahdissa. Anna hänelle aikaa vastata, älä kiirehdi. Älä jatka asian käsittelyä, jos lapsi osoittaa, ettei halua puhua </a:t>
            </a:r>
            <a:r>
              <a:rPr lang="fi-FI" dirty="0" smtClean="0"/>
              <a:t>enempää.</a:t>
            </a:r>
            <a:endParaRPr lang="fi-FI" dirty="0"/>
          </a:p>
        </p:txBody>
      </p:sp>
    </p:spTree>
    <p:extLst>
      <p:ext uri="{BB962C8B-B14F-4D97-AF65-F5344CB8AC3E}">
        <p14:creationId xmlns:p14="http://schemas.microsoft.com/office/powerpoint/2010/main" val="2365573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Tapaamisen lopuksi</a:t>
            </a:r>
            <a:endParaRPr lang="fi-FI" dirty="0"/>
          </a:p>
        </p:txBody>
      </p:sp>
      <p:sp>
        <p:nvSpPr>
          <p:cNvPr id="3" name="Sisällön paikkamerkki 2"/>
          <p:cNvSpPr>
            <a:spLocks noGrp="1"/>
          </p:cNvSpPr>
          <p:nvPr>
            <p:ph sz="quarter" idx="13"/>
          </p:nvPr>
        </p:nvSpPr>
        <p:spPr/>
        <p:txBody>
          <a:bodyPr/>
          <a:lstStyle/>
          <a:p>
            <a:r>
              <a:rPr lang="fi-FI" dirty="0" smtClean="0"/>
              <a:t>anna </a:t>
            </a:r>
            <a:r>
              <a:rPr lang="fi-FI" dirty="0"/>
              <a:t>lapselle mahdollisuus kysyä, jos joku asia mietityttää häntä tai jää hänelle epäselväksi. </a:t>
            </a:r>
            <a:endParaRPr lang="fi-FI" dirty="0" smtClean="0"/>
          </a:p>
          <a:p>
            <a:r>
              <a:rPr lang="fi-FI" dirty="0" smtClean="0"/>
              <a:t>Jos </a:t>
            </a:r>
            <a:r>
              <a:rPr lang="fi-FI" dirty="0"/>
              <a:t>et osaa vastata, pyri selvittämään vastaus seuraavaan tapaamiseen. </a:t>
            </a:r>
            <a:endParaRPr lang="fi-FI" dirty="0" smtClean="0"/>
          </a:p>
          <a:p>
            <a:r>
              <a:rPr lang="fi-FI" dirty="0" smtClean="0"/>
              <a:t>Selitä </a:t>
            </a:r>
            <a:r>
              <a:rPr lang="fi-FI" dirty="0"/>
              <a:t>lapselle, mitä jatkossa tapahtuu ja päätä tapaaminen johonkin mukavaa asiaan tai tekemiseen.</a:t>
            </a:r>
          </a:p>
        </p:txBody>
      </p:sp>
    </p:spTree>
    <p:extLst>
      <p:ext uri="{BB962C8B-B14F-4D97-AF65-F5344CB8AC3E}">
        <p14:creationId xmlns:p14="http://schemas.microsoft.com/office/powerpoint/2010/main" val="1668066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Häiriötekijöitä </a:t>
            </a:r>
            <a:r>
              <a:rPr lang="fi-FI" dirty="0" smtClean="0"/>
              <a:t>kuulemisessa</a:t>
            </a:r>
            <a:endParaRPr lang="fi-FI" dirty="0"/>
          </a:p>
        </p:txBody>
      </p:sp>
      <p:sp>
        <p:nvSpPr>
          <p:cNvPr id="3" name="Sisällön paikkamerkki 2"/>
          <p:cNvSpPr>
            <a:spLocks noGrp="1"/>
          </p:cNvSpPr>
          <p:nvPr>
            <p:ph sz="quarter" idx="13"/>
          </p:nvPr>
        </p:nvSpPr>
        <p:spPr/>
        <p:txBody>
          <a:bodyPr>
            <a:normAutofit lnSpcReduction="10000"/>
          </a:bodyPr>
          <a:lstStyle/>
          <a:p>
            <a:r>
              <a:rPr lang="fi-FI" dirty="0"/>
              <a:t>Ulkoiset häiriöt</a:t>
            </a:r>
          </a:p>
          <a:p>
            <a:pPr marL="0" indent="0">
              <a:buNone/>
            </a:pPr>
            <a:r>
              <a:rPr lang="fi-FI" dirty="0" smtClean="0"/>
              <a:t>	• </a:t>
            </a:r>
            <a:r>
              <a:rPr lang="fi-FI" dirty="0"/>
              <a:t>Ei aikaa, ei tilaa, yksityisyyden suojan hataruus tai puuttuminen</a:t>
            </a:r>
          </a:p>
          <a:p>
            <a:r>
              <a:rPr lang="fi-FI" dirty="0" smtClean="0"/>
              <a:t>työntekijän </a:t>
            </a:r>
            <a:r>
              <a:rPr lang="fi-FI" dirty="0"/>
              <a:t>ennakkokäsitykset ja –</a:t>
            </a:r>
            <a:r>
              <a:rPr lang="fi-FI" dirty="0" smtClean="0"/>
              <a:t>odotukset</a:t>
            </a:r>
            <a:endParaRPr lang="fi-FI" dirty="0"/>
          </a:p>
          <a:p>
            <a:r>
              <a:rPr lang="fi-FI" dirty="0" smtClean="0"/>
              <a:t>Asiakkaan </a:t>
            </a:r>
            <a:r>
              <a:rPr lang="fi-FI" dirty="0"/>
              <a:t>ennakkokäsitys siitä, mihin hän on tullut</a:t>
            </a:r>
          </a:p>
          <a:p>
            <a:pPr marL="0" indent="0">
              <a:buNone/>
            </a:pPr>
            <a:r>
              <a:rPr lang="fi-FI" dirty="0" smtClean="0"/>
              <a:t>	• </a:t>
            </a:r>
            <a:r>
              <a:rPr lang="fi-FI" dirty="0"/>
              <a:t>Asiakas olettaa että kuulluksi tuleminen edellyttää sopeutumista </a:t>
            </a:r>
            <a:r>
              <a:rPr lang="fi-FI" dirty="0" smtClean="0"/>
              <a:t>	</a:t>
            </a:r>
            <a:r>
              <a:rPr lang="fi-FI" dirty="0" err="1" smtClean="0"/>
              <a:t>asiakkuuteen</a:t>
            </a:r>
            <a:endParaRPr lang="fi-FI" dirty="0"/>
          </a:p>
          <a:p>
            <a:r>
              <a:rPr lang="fi-FI" dirty="0" smtClean="0"/>
              <a:t>Asiakkaan </a:t>
            </a:r>
            <a:r>
              <a:rPr lang="fi-FI" dirty="0"/>
              <a:t>suhtautuminen itseensä heijastuu hänen </a:t>
            </a:r>
            <a:r>
              <a:rPr lang="fi-FI" dirty="0" smtClean="0"/>
              <a:t>suhtautumiseensa </a:t>
            </a:r>
            <a:r>
              <a:rPr lang="fi-FI" dirty="0"/>
              <a:t>asiaansa ja </a:t>
            </a:r>
            <a:r>
              <a:rPr lang="fi-FI" dirty="0" smtClean="0"/>
              <a:t>työntekijään</a:t>
            </a:r>
            <a:endParaRPr lang="fi-FI" dirty="0"/>
          </a:p>
        </p:txBody>
      </p:sp>
    </p:spTree>
    <p:extLst>
      <p:ext uri="{BB962C8B-B14F-4D97-AF65-F5344CB8AC3E}">
        <p14:creationId xmlns:p14="http://schemas.microsoft.com/office/powerpoint/2010/main" val="155899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havainnointi</a:t>
            </a:r>
            <a:endParaRPr lang="fi-FI" dirty="0"/>
          </a:p>
        </p:txBody>
      </p:sp>
      <p:sp>
        <p:nvSpPr>
          <p:cNvPr id="3" name="Sisällön paikkamerkki 2"/>
          <p:cNvSpPr>
            <a:spLocks noGrp="1"/>
          </p:cNvSpPr>
          <p:nvPr>
            <p:ph sz="quarter" idx="13"/>
          </p:nvPr>
        </p:nvSpPr>
        <p:spPr/>
        <p:txBody>
          <a:bodyPr/>
          <a:lstStyle/>
          <a:p>
            <a:r>
              <a:rPr lang="fi-FI" dirty="0"/>
              <a:t>Kuunteleminen ja havainnointi ovat rinnakkaisia </a:t>
            </a:r>
            <a:r>
              <a:rPr lang="fi-FI" dirty="0" smtClean="0"/>
              <a:t>prosesseja</a:t>
            </a:r>
          </a:p>
          <a:p>
            <a:r>
              <a:rPr lang="fi-FI" dirty="0" smtClean="0"/>
              <a:t>Niillä </a:t>
            </a:r>
            <a:r>
              <a:rPr lang="fi-FI" dirty="0"/>
              <a:t>voidaan tarkoittaa samaa asiaa, mutta havainnointi käsitetään </a:t>
            </a:r>
            <a:r>
              <a:rPr lang="fi-FI" dirty="0" smtClean="0"/>
              <a:t>laajemmin</a:t>
            </a:r>
          </a:p>
          <a:p>
            <a:r>
              <a:rPr lang="fi-FI" dirty="0" smtClean="0"/>
              <a:t>Havainnointi </a:t>
            </a:r>
            <a:r>
              <a:rPr lang="fi-FI" dirty="0"/>
              <a:t>on havaitsemiseen perustuva aktiivinen prosessi, jossa aistihavainnoista tuotetaan </a:t>
            </a:r>
            <a:r>
              <a:rPr lang="fi-FI" dirty="0" smtClean="0"/>
              <a:t>merkityksiä</a:t>
            </a:r>
            <a:endParaRPr lang="fi-FI" dirty="0"/>
          </a:p>
        </p:txBody>
      </p:sp>
    </p:spTree>
    <p:extLst>
      <p:ext uri="{BB962C8B-B14F-4D97-AF65-F5344CB8AC3E}">
        <p14:creationId xmlns:p14="http://schemas.microsoft.com/office/powerpoint/2010/main" val="4059102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edut</a:t>
            </a:r>
            <a:endParaRPr lang="fi-FI" dirty="0"/>
          </a:p>
        </p:txBody>
      </p:sp>
      <p:sp>
        <p:nvSpPr>
          <p:cNvPr id="3" name="Sisällön paikkamerkki 2"/>
          <p:cNvSpPr>
            <a:spLocks noGrp="1"/>
          </p:cNvSpPr>
          <p:nvPr>
            <p:ph sz="quarter" idx="13"/>
          </p:nvPr>
        </p:nvSpPr>
        <p:spPr/>
        <p:txBody>
          <a:bodyPr/>
          <a:lstStyle/>
          <a:p>
            <a:r>
              <a:rPr lang="fi-FI" dirty="0" smtClean="0"/>
              <a:t>Välitöntä suoraa tietoa</a:t>
            </a:r>
          </a:p>
          <a:p>
            <a:r>
              <a:rPr lang="fi-FI" dirty="0" smtClean="0"/>
              <a:t>Aidot ympäristöt</a:t>
            </a:r>
          </a:p>
          <a:p>
            <a:r>
              <a:rPr lang="fi-FI" dirty="0" smtClean="0"/>
              <a:t>Ei tarvita kommunikaatiota (esim. vauvat, lapset, puhevaikeus)</a:t>
            </a:r>
            <a:endParaRPr lang="fi-FI" dirty="0"/>
          </a:p>
        </p:txBody>
      </p:sp>
    </p:spTree>
    <p:extLst>
      <p:ext uri="{BB962C8B-B14F-4D97-AF65-F5344CB8AC3E}">
        <p14:creationId xmlns:p14="http://schemas.microsoft.com/office/powerpoint/2010/main" val="5412846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haitat</a:t>
            </a:r>
            <a:endParaRPr lang="fi-FI" dirty="0"/>
          </a:p>
        </p:txBody>
      </p:sp>
      <p:sp>
        <p:nvSpPr>
          <p:cNvPr id="3" name="Sisällön paikkamerkki 2"/>
          <p:cNvSpPr>
            <a:spLocks noGrp="1"/>
          </p:cNvSpPr>
          <p:nvPr>
            <p:ph sz="quarter" idx="13"/>
          </p:nvPr>
        </p:nvSpPr>
        <p:spPr/>
        <p:txBody>
          <a:bodyPr/>
          <a:lstStyle/>
          <a:p>
            <a:r>
              <a:rPr lang="fi-FI" dirty="0" smtClean="0"/>
              <a:t>Havainnoitsijan läsnäolo voi häiritä</a:t>
            </a:r>
          </a:p>
          <a:p>
            <a:r>
              <a:rPr lang="fi-FI" dirty="0" smtClean="0"/>
              <a:t>Tallentaminen voi olla haasteellista</a:t>
            </a:r>
          </a:p>
          <a:p>
            <a:r>
              <a:rPr lang="fi-FI" dirty="0" smtClean="0"/>
              <a:t>Aikaa vievää</a:t>
            </a:r>
          </a:p>
          <a:p>
            <a:r>
              <a:rPr lang="fi-FI" dirty="0" smtClean="0"/>
              <a:t>Eettinen näkökulma: kerrotaanko, mitä havainnoidaan?</a:t>
            </a:r>
            <a:endParaRPr lang="fi-FI" dirty="0"/>
          </a:p>
        </p:txBody>
      </p:sp>
    </p:spTree>
    <p:extLst>
      <p:ext uri="{BB962C8B-B14F-4D97-AF65-F5344CB8AC3E}">
        <p14:creationId xmlns:p14="http://schemas.microsoft.com/office/powerpoint/2010/main" val="1234175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Havainnointi</a:t>
            </a:r>
            <a:br>
              <a:rPr lang="fi-FI" dirty="0" smtClean="0"/>
            </a:br>
            <a:endParaRPr lang="fi-FI" dirty="0"/>
          </a:p>
        </p:txBody>
      </p:sp>
      <p:sp>
        <p:nvSpPr>
          <p:cNvPr id="3" name="Sisällön paikkamerkki 2"/>
          <p:cNvSpPr>
            <a:spLocks noGrp="1"/>
          </p:cNvSpPr>
          <p:nvPr>
            <p:ph sz="quarter" idx="13"/>
          </p:nvPr>
        </p:nvSpPr>
        <p:spPr/>
        <p:txBody>
          <a:bodyPr/>
          <a:lstStyle/>
          <a:p>
            <a:pPr marL="342900" lvl="0" indent="-342900" defTabSz="457200">
              <a:lnSpc>
                <a:spcPct val="100000"/>
              </a:lnSpc>
              <a:buClr>
                <a:srgbClr val="A53010"/>
              </a:buClr>
              <a:buFont typeface="Wingdings 3" charset="2"/>
              <a:buChar char=""/>
            </a:pPr>
            <a:r>
              <a:rPr lang="fi-FI" sz="1800" cap="none" dirty="0">
                <a:solidFill>
                  <a:prstClr val="black">
                    <a:lumMod val="75000"/>
                    <a:lumOff val="25000"/>
                  </a:prstClr>
                </a:solidFill>
                <a:latin typeface="Century Gothic" panose="020B0502020202020204"/>
              </a:rPr>
              <a:t>Havainnointi on tärkeä perhetyön menetelmä</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Havainnoinnin kohteena on erityisesti vanhemman ja lapsen välinen vuorovaikutus</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Havainnointi on haastavaa ja aina osittain tulkinnanvaraista</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Tulkinta voi myös olla väärä, eikä kukaan havainnoitsija ole erehtymätön</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Havainnointiin vaikuttavat mm. ennakko-odotukset, vireystila ja oma elämäntilanne</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Ennen havainnointia tulee päättää, mihin huomion kiinnittää</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Sanojen, eleiden, kehonkielen ja toiminnan havainnointi tärkeää</a:t>
            </a:r>
          </a:p>
          <a:p>
            <a:pPr marL="742950" lvl="1" indent="-285750" defTabSz="457200">
              <a:lnSpc>
                <a:spcPct val="100000"/>
              </a:lnSpc>
              <a:spcBef>
                <a:spcPts val="1000"/>
              </a:spcBef>
              <a:buClr>
                <a:srgbClr val="A53010"/>
              </a:buClr>
              <a:buFont typeface="Wingdings 3" charset="2"/>
              <a:buChar char=""/>
            </a:pPr>
            <a:r>
              <a:rPr lang="fi-FI" sz="1600" cap="none" dirty="0">
                <a:solidFill>
                  <a:prstClr val="black">
                    <a:lumMod val="75000"/>
                    <a:lumOff val="25000"/>
                  </a:prstClr>
                </a:solidFill>
                <a:latin typeface="Century Gothic" panose="020B0502020202020204"/>
              </a:rPr>
              <a:t>Tärkeää oppia kirjaamaan havainnot niin, että asiakas voi ymmärtää kirjaukset</a:t>
            </a:r>
          </a:p>
          <a:p>
            <a:endParaRPr lang="fi-FI" dirty="0"/>
          </a:p>
        </p:txBody>
      </p:sp>
    </p:spTree>
    <p:extLst>
      <p:ext uri="{BB962C8B-B14F-4D97-AF65-F5344CB8AC3E}">
        <p14:creationId xmlns:p14="http://schemas.microsoft.com/office/powerpoint/2010/main" val="606815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lähteet</a:t>
            </a:r>
            <a:endParaRPr lang="fi-FI" dirty="0"/>
          </a:p>
        </p:txBody>
      </p:sp>
      <p:sp>
        <p:nvSpPr>
          <p:cNvPr id="3" name="Sisällön paikkamerkki 2"/>
          <p:cNvSpPr>
            <a:spLocks noGrp="1"/>
          </p:cNvSpPr>
          <p:nvPr>
            <p:ph sz="quarter" idx="13"/>
          </p:nvPr>
        </p:nvSpPr>
        <p:spPr/>
        <p:txBody>
          <a:bodyPr/>
          <a:lstStyle/>
          <a:p>
            <a:r>
              <a:rPr lang="fi-FI" dirty="0">
                <a:hlinkClick r:id="rId2"/>
              </a:rPr>
              <a:t>https://</a:t>
            </a:r>
            <a:r>
              <a:rPr lang="fi-FI" dirty="0" smtClean="0">
                <a:hlinkClick r:id="rId2"/>
              </a:rPr>
              <a:t>docplayer.fi/5056860-Perhetyon-koulutuspaiva.html</a:t>
            </a:r>
            <a:endParaRPr lang="fi-FI" dirty="0" smtClean="0"/>
          </a:p>
          <a:p>
            <a:r>
              <a:rPr lang="fi-FI" dirty="0" err="1" smtClean="0"/>
              <a:t>Thl</a:t>
            </a:r>
            <a:r>
              <a:rPr lang="fi-FI" dirty="0" smtClean="0"/>
              <a:t>. </a:t>
            </a:r>
            <a:r>
              <a:rPr lang="fi-FI" dirty="0">
                <a:hlinkClick r:id="rId3"/>
              </a:rPr>
              <a:t>https://</a:t>
            </a:r>
            <a:r>
              <a:rPr lang="fi-FI" dirty="0" smtClean="0">
                <a:hlinkClick r:id="rId3"/>
              </a:rPr>
              <a:t>thl.fi/fi/web/lastensuojelun-kasikirja/tyoprosessi/lapsen-osallisuus</a:t>
            </a:r>
            <a:r>
              <a:rPr lang="fi-FI" dirty="0" smtClean="0"/>
              <a:t> </a:t>
            </a:r>
            <a:endParaRPr lang="fi-FI" dirty="0"/>
          </a:p>
        </p:txBody>
      </p:sp>
    </p:spTree>
    <p:extLst>
      <p:ext uri="{BB962C8B-B14F-4D97-AF65-F5344CB8AC3E}">
        <p14:creationId xmlns:p14="http://schemas.microsoft.com/office/powerpoint/2010/main" val="1761015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ammattitaitovaatimus</a:t>
            </a:r>
            <a:endParaRPr lang="fi-FI" dirty="0"/>
          </a:p>
        </p:txBody>
      </p:sp>
      <p:sp>
        <p:nvSpPr>
          <p:cNvPr id="3" name="Sisällön paikkamerkki 2"/>
          <p:cNvSpPr>
            <a:spLocks noGrp="1"/>
          </p:cNvSpPr>
          <p:nvPr>
            <p:ph sz="quarter" idx="13"/>
          </p:nvPr>
        </p:nvSpPr>
        <p:spPr/>
        <p:txBody>
          <a:bodyPr/>
          <a:lstStyle/>
          <a:p>
            <a:r>
              <a:rPr lang="fi-FI" dirty="0" smtClean="0"/>
              <a:t>K5: opiskelija havainnoi asiakkaan tilannetta monipuolisesti ja kuulee asiakasta</a:t>
            </a:r>
            <a:endParaRPr lang="fi-FI" dirty="0"/>
          </a:p>
        </p:txBody>
      </p:sp>
    </p:spTree>
    <p:extLst>
      <p:ext uri="{BB962C8B-B14F-4D97-AF65-F5344CB8AC3E}">
        <p14:creationId xmlns:p14="http://schemas.microsoft.com/office/powerpoint/2010/main" val="2603983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Lapsen osallisuus</a:t>
            </a:r>
            <a:endParaRPr lang="fi-FI" dirty="0"/>
          </a:p>
        </p:txBody>
      </p:sp>
      <p:sp>
        <p:nvSpPr>
          <p:cNvPr id="3" name="Sisällön paikkamerkki 2"/>
          <p:cNvSpPr>
            <a:spLocks noGrp="1"/>
          </p:cNvSpPr>
          <p:nvPr>
            <p:ph sz="quarter" idx="13"/>
          </p:nvPr>
        </p:nvSpPr>
        <p:spPr/>
        <p:txBody>
          <a:bodyPr/>
          <a:lstStyle/>
          <a:p>
            <a:r>
              <a:rPr lang="fi-FI" dirty="0"/>
              <a:t>Lapsen osallisuudessa on kyse siitä, miten hän voi olla mukana määrittämässä, toteuttamassa ja arvioimassa hänen etunsa turvaamiseksi tehtävää </a:t>
            </a:r>
            <a:r>
              <a:rPr lang="fi-FI" dirty="0" smtClean="0"/>
              <a:t>työtä</a:t>
            </a:r>
          </a:p>
          <a:p>
            <a:r>
              <a:rPr lang="fi-FI" dirty="0"/>
              <a:t>Lapsen </a:t>
            </a:r>
            <a:r>
              <a:rPr lang="fi-FI" dirty="0" smtClean="0"/>
              <a:t>(alle 18v) oikeus </a:t>
            </a:r>
            <a:r>
              <a:rPr lang="fi-FI" dirty="0"/>
              <a:t>osallisuuteen kaikissa häntä koskevissa asioissa on suojattu erittäin vahvasti </a:t>
            </a:r>
            <a:r>
              <a:rPr lang="fi-FI" dirty="0" smtClean="0"/>
              <a:t>lainsäädännöllä</a:t>
            </a:r>
          </a:p>
          <a:p>
            <a:endParaRPr lang="fi-FI" dirty="0"/>
          </a:p>
        </p:txBody>
      </p:sp>
    </p:spTree>
    <p:extLst>
      <p:ext uri="{BB962C8B-B14F-4D97-AF65-F5344CB8AC3E}">
        <p14:creationId xmlns:p14="http://schemas.microsoft.com/office/powerpoint/2010/main" val="3136912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Osallisuuden portaat</a:t>
            </a:r>
            <a:endParaRPr lang="fi-FI" dirty="0"/>
          </a:p>
        </p:txBody>
      </p:sp>
      <p:sp>
        <p:nvSpPr>
          <p:cNvPr id="3" name="Sisällön paikkamerkki 2"/>
          <p:cNvSpPr>
            <a:spLocks noGrp="1"/>
          </p:cNvSpPr>
          <p:nvPr>
            <p:ph sz="quarter" idx="13"/>
          </p:nvPr>
        </p:nvSpPr>
        <p:spPr/>
        <p:txBody>
          <a:bodyPr/>
          <a:lstStyle/>
          <a:p>
            <a:pPr marL="457200" indent="-457200">
              <a:buAutoNum type="arabicPeriod"/>
            </a:pPr>
            <a:r>
              <a:rPr lang="fi-FI" dirty="0" smtClean="0"/>
              <a:t>Mahdollisuus osallistua tai kieltäytyä</a:t>
            </a:r>
          </a:p>
          <a:p>
            <a:pPr marL="457200" indent="-457200">
              <a:buAutoNum type="arabicPeriod"/>
            </a:pPr>
            <a:r>
              <a:rPr lang="fi-FI" dirty="0" smtClean="0"/>
              <a:t>Mahdollisuus saada tietoa</a:t>
            </a:r>
          </a:p>
          <a:p>
            <a:pPr marL="457200" indent="-457200">
              <a:buAutoNum type="arabicPeriod"/>
            </a:pPr>
            <a:r>
              <a:rPr lang="fi-FI" dirty="0" smtClean="0"/>
              <a:t>Vaikuttaminen prosessiin</a:t>
            </a:r>
          </a:p>
          <a:p>
            <a:pPr marL="457200" indent="-457200">
              <a:buAutoNum type="arabicPeriod"/>
            </a:pPr>
            <a:r>
              <a:rPr lang="fi-FI" dirty="0" smtClean="0"/>
              <a:t>Mahdollisuus omien ajatusten ilmaisemiseen</a:t>
            </a:r>
          </a:p>
          <a:p>
            <a:pPr marL="457200" indent="-457200">
              <a:buAutoNum type="arabicPeriod"/>
            </a:pPr>
            <a:r>
              <a:rPr lang="fi-FI" dirty="0" smtClean="0"/>
              <a:t>Tuki omien mielipiteidensä ilmaisuun</a:t>
            </a:r>
          </a:p>
          <a:p>
            <a:pPr marL="457200" indent="-457200">
              <a:buAutoNum type="arabicPeriod"/>
            </a:pPr>
            <a:r>
              <a:rPr lang="fi-FI" dirty="0" smtClean="0"/>
              <a:t>Mahdollisuus itsenäisiin päätöksiin</a:t>
            </a:r>
            <a:endParaRPr lang="fi-FI" dirty="0"/>
          </a:p>
        </p:txBody>
      </p:sp>
    </p:spTree>
    <p:extLst>
      <p:ext uri="{BB962C8B-B14F-4D97-AF65-F5344CB8AC3E}">
        <p14:creationId xmlns:p14="http://schemas.microsoft.com/office/powerpoint/2010/main" val="3016714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Laki sosiaalihuollon asiakkaan asemasta ja oikeuksista</a:t>
            </a:r>
            <a:endParaRPr lang="fi-FI" dirty="0"/>
          </a:p>
        </p:txBody>
      </p:sp>
      <p:sp>
        <p:nvSpPr>
          <p:cNvPr id="3" name="Sisällön paikkamerkki 2"/>
          <p:cNvSpPr>
            <a:spLocks noGrp="1"/>
          </p:cNvSpPr>
          <p:nvPr>
            <p:ph sz="quarter" idx="13"/>
          </p:nvPr>
        </p:nvSpPr>
        <p:spPr/>
        <p:txBody>
          <a:bodyPr>
            <a:normAutofit fontScale="92500" lnSpcReduction="20000"/>
          </a:bodyPr>
          <a:lstStyle/>
          <a:p>
            <a:r>
              <a:rPr lang="fi-FI" dirty="0" smtClean="0"/>
              <a:t>4§2 mom. Sosiaalihuoltoa </a:t>
            </a:r>
            <a:r>
              <a:rPr lang="fi-FI" dirty="0"/>
              <a:t>toteutettaessa on otettava huomioon asiakkaan toivomukset, mielipide, etu ja yksilölliset tarpeet sekä hänen äidinkielensä ja </a:t>
            </a:r>
            <a:r>
              <a:rPr lang="fi-FI" dirty="0" smtClean="0"/>
              <a:t>kulttuuritaustansa</a:t>
            </a:r>
          </a:p>
          <a:p>
            <a:r>
              <a:rPr lang="fi-FI" dirty="0"/>
              <a:t>8</a:t>
            </a:r>
            <a:r>
              <a:rPr lang="fi-FI" dirty="0" smtClean="0"/>
              <a:t>§ Itsemääräämisoikeus </a:t>
            </a:r>
            <a:r>
              <a:rPr lang="fi-FI" dirty="0"/>
              <a:t>ja </a:t>
            </a:r>
            <a:r>
              <a:rPr lang="fi-FI" dirty="0" smtClean="0"/>
              <a:t>osallistuminen Sosiaalihuoltoa </a:t>
            </a:r>
            <a:r>
              <a:rPr lang="fi-FI" dirty="0"/>
              <a:t>toteutettaessa on ensisijaisesti otettava huomioon asiakkaan toivomukset ja mielipide ja muutoinkin kunnioitettava hänen </a:t>
            </a:r>
            <a:r>
              <a:rPr lang="fi-FI" dirty="0" smtClean="0"/>
              <a:t>itsemääräämisoikeuttaan</a:t>
            </a:r>
          </a:p>
          <a:p>
            <a:r>
              <a:rPr lang="fi-FI" dirty="0"/>
              <a:t>Asiakkaalle on annettava mahdollisuus osallistua ja vaikuttaa palvelujensa </a:t>
            </a:r>
            <a:r>
              <a:rPr lang="fi-FI" dirty="0" smtClean="0"/>
              <a:t>suunnitteluun </a:t>
            </a:r>
            <a:r>
              <a:rPr lang="fi-FI" dirty="0"/>
              <a:t>ja </a:t>
            </a:r>
            <a:r>
              <a:rPr lang="fi-FI" dirty="0" smtClean="0"/>
              <a:t>toteuttamiseen. Sama </a:t>
            </a:r>
            <a:r>
              <a:rPr lang="fi-FI" dirty="0"/>
              <a:t>koskee hänen sosiaalihuoltoonsa </a:t>
            </a:r>
            <a:r>
              <a:rPr lang="fi-FI" dirty="0" smtClean="0"/>
              <a:t>liittyviä </a:t>
            </a:r>
            <a:r>
              <a:rPr lang="fi-FI" dirty="0"/>
              <a:t>muita toimenpiteitä. Asiakasta koskeva asia on käsiteltävä ja </a:t>
            </a:r>
            <a:r>
              <a:rPr lang="fi-FI" dirty="0" smtClean="0"/>
              <a:t>ratkaistava </a:t>
            </a:r>
            <a:r>
              <a:rPr lang="fi-FI" dirty="0"/>
              <a:t>siten, että ensisijaisesti otetaan huomioon asiakkaan etu</a:t>
            </a:r>
          </a:p>
          <a:p>
            <a:endParaRPr lang="fi-FI" dirty="0"/>
          </a:p>
        </p:txBody>
      </p:sp>
    </p:spTree>
    <p:extLst>
      <p:ext uri="{BB962C8B-B14F-4D97-AF65-F5344CB8AC3E}">
        <p14:creationId xmlns:p14="http://schemas.microsoft.com/office/powerpoint/2010/main" val="1509571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Sosiaalihuoltolaki 32§</a:t>
            </a:r>
            <a:endParaRPr lang="fi-FI" dirty="0"/>
          </a:p>
        </p:txBody>
      </p:sp>
      <p:sp>
        <p:nvSpPr>
          <p:cNvPr id="3" name="Sisällön paikkamerkki 2"/>
          <p:cNvSpPr>
            <a:spLocks noGrp="1"/>
          </p:cNvSpPr>
          <p:nvPr>
            <p:ph sz="quarter" idx="13"/>
          </p:nvPr>
        </p:nvSpPr>
        <p:spPr/>
        <p:txBody>
          <a:bodyPr>
            <a:normAutofit fontScale="85000" lnSpcReduction="20000"/>
          </a:bodyPr>
          <a:lstStyle/>
          <a:p>
            <a:r>
              <a:rPr lang="fi-FI" dirty="0"/>
              <a:t>Sosiaalihuollon tarvetta arvioitaessa, lasta ja nuorta koskevaa päätöstä tehtäessä sekä sosiaalihuoltoa toteutettaessa lapsen ja nuoren mielipiteisiin ja toivomuksiin on kiinnitettävä erityistä huomiota. Lapselle on turvattava hänen ikäänsä ja kehitystasoaan vastaavalla tavalla mahdollisuus saada tietoa häntä koskevassa asiassa ja esittää siitä mielipiteensä ja toivomuksensa. Lapsen mielipide on selvitettävä hienovaraisesti sekä siten, että tästä ei aiheudu tarpeettomasti haittaa lapsen ja hänen vanhempiensa tai muiden läheisten ihmisten välisille suhteille. Lapsen mielipiteen selvittämisen tapa ja pääasiallinen sisältö on kirjattava lasta koskeviin asiakasasiakirjoihin.</a:t>
            </a:r>
          </a:p>
          <a:p>
            <a:endParaRPr lang="fi-FI" dirty="0"/>
          </a:p>
          <a:p>
            <a:r>
              <a:rPr lang="fi-FI" dirty="0"/>
              <a:t>Mielipiteen selvittämisen yhteydessä lapselle ei saa antaa sellaisia tietoja, jotka vaarantaisivat hänen kehitystään tai ovat vastoin lapsen muuta erittäin tärkeää yksityistä etua.</a:t>
            </a:r>
          </a:p>
        </p:txBody>
      </p:sp>
    </p:spTree>
    <p:extLst>
      <p:ext uri="{BB962C8B-B14F-4D97-AF65-F5344CB8AC3E}">
        <p14:creationId xmlns:p14="http://schemas.microsoft.com/office/powerpoint/2010/main" val="25111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Lapsen mielipiteen selvittäminen</a:t>
            </a:r>
            <a:endParaRPr lang="fi-FI" dirty="0"/>
          </a:p>
        </p:txBody>
      </p:sp>
      <p:sp>
        <p:nvSpPr>
          <p:cNvPr id="3" name="Sisällön paikkamerkki 2"/>
          <p:cNvSpPr>
            <a:spLocks noGrp="1"/>
          </p:cNvSpPr>
          <p:nvPr>
            <p:ph sz="quarter" idx="13"/>
          </p:nvPr>
        </p:nvSpPr>
        <p:spPr/>
        <p:txBody>
          <a:bodyPr/>
          <a:lstStyle/>
          <a:p>
            <a:r>
              <a:rPr lang="fi-FI" dirty="0" smtClean="0"/>
              <a:t>lapsi </a:t>
            </a:r>
            <a:r>
              <a:rPr lang="fi-FI" dirty="0"/>
              <a:t>on asianosainen kaikissa häntä koskevissa </a:t>
            </a:r>
            <a:r>
              <a:rPr lang="fi-FI" dirty="0" smtClean="0"/>
              <a:t>lastensuojeluasioissa</a:t>
            </a:r>
          </a:p>
          <a:p>
            <a:r>
              <a:rPr lang="fi-FI" dirty="0" smtClean="0"/>
              <a:t>Kaiken </a:t>
            </a:r>
            <a:r>
              <a:rPr lang="fi-FI" dirty="0"/>
              <a:t>ikäisten lasten toivomukset ja mielipide tulee </a:t>
            </a:r>
            <a:r>
              <a:rPr lang="fi-FI" dirty="0" smtClean="0"/>
              <a:t>selvittää</a:t>
            </a:r>
          </a:p>
          <a:p>
            <a:r>
              <a:rPr lang="fi-FI" dirty="0" smtClean="0"/>
              <a:t>Kaksitoista </a:t>
            </a:r>
            <a:r>
              <a:rPr lang="fi-FI" dirty="0"/>
              <a:t>vuotta täyttäneelle lapselle on varattava tilaisuus tulla kuulluksi hallintolain 34 §:n mukaisesti häntä itseään koskevassa </a:t>
            </a:r>
            <a:r>
              <a:rPr lang="fi-FI" dirty="0" smtClean="0"/>
              <a:t>lastensuojeluasiassa</a:t>
            </a:r>
            <a:endParaRPr lang="fi-FI" dirty="0"/>
          </a:p>
        </p:txBody>
      </p:sp>
    </p:spTree>
    <p:extLst>
      <p:ext uri="{BB962C8B-B14F-4D97-AF65-F5344CB8AC3E}">
        <p14:creationId xmlns:p14="http://schemas.microsoft.com/office/powerpoint/2010/main" val="3877651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Mielipiteen selvittäminen</a:t>
            </a:r>
            <a:endParaRPr lang="fi-FI" dirty="0"/>
          </a:p>
        </p:txBody>
      </p:sp>
      <p:sp>
        <p:nvSpPr>
          <p:cNvPr id="3" name="Sisällön paikkamerkki 2"/>
          <p:cNvSpPr>
            <a:spLocks noGrp="1"/>
          </p:cNvSpPr>
          <p:nvPr>
            <p:ph sz="quarter" idx="13"/>
          </p:nvPr>
        </p:nvSpPr>
        <p:spPr/>
        <p:txBody>
          <a:bodyPr/>
          <a:lstStyle/>
          <a:p>
            <a:r>
              <a:rPr lang="fi-FI" dirty="0"/>
              <a:t>Mielipiteen selvittäminen ei välttämättä tarkoita sitä, että työntekijä kysyy lapsen mielipidettä jostain asiasta ja lapsi ilmoittaa </a:t>
            </a:r>
            <a:r>
              <a:rPr lang="fi-FI" dirty="0" smtClean="0"/>
              <a:t>sen</a:t>
            </a:r>
          </a:p>
          <a:p>
            <a:r>
              <a:rPr lang="fi-FI" dirty="0" smtClean="0"/>
              <a:t>Kyse </a:t>
            </a:r>
            <a:r>
              <a:rPr lang="fi-FI" dirty="0"/>
              <a:t>on kokonaisvaltaisesta prosessista, johon sisältyy keskustelun ohella tai sen sijasta lapsen havainnointia, lapsen kanssa toimimista ja sekä lapsen ja hänen kannaltaan merkityksellisten ihmisten välisen vuorovaikutuksen </a:t>
            </a:r>
            <a:r>
              <a:rPr lang="fi-FI" dirty="0" smtClean="0"/>
              <a:t>seuraamista</a:t>
            </a:r>
            <a:endParaRPr lang="fi-FI" dirty="0"/>
          </a:p>
        </p:txBody>
      </p:sp>
    </p:spTree>
    <p:extLst>
      <p:ext uri="{BB962C8B-B14F-4D97-AF65-F5344CB8AC3E}">
        <p14:creationId xmlns:p14="http://schemas.microsoft.com/office/powerpoint/2010/main" val="1239318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Kuuleminen</a:t>
            </a:r>
            <a:endParaRPr lang="fi-FI" dirty="0"/>
          </a:p>
        </p:txBody>
      </p:sp>
      <p:sp>
        <p:nvSpPr>
          <p:cNvPr id="3" name="Sisällön paikkamerkki 2"/>
          <p:cNvSpPr>
            <a:spLocks noGrp="1"/>
          </p:cNvSpPr>
          <p:nvPr>
            <p:ph sz="quarter" idx="13"/>
          </p:nvPr>
        </p:nvSpPr>
        <p:spPr/>
        <p:txBody>
          <a:bodyPr/>
          <a:lstStyle/>
          <a:p>
            <a:r>
              <a:rPr lang="fi-FI" dirty="0" smtClean="0"/>
              <a:t>Kuuleminen edellyttää kuuntelemista</a:t>
            </a:r>
          </a:p>
          <a:p>
            <a:r>
              <a:rPr lang="fi-FI" dirty="0" smtClean="0"/>
              <a:t>Kuuntelemisen edellytyksiä</a:t>
            </a:r>
          </a:p>
          <a:p>
            <a:pPr lvl="1"/>
            <a:r>
              <a:rPr lang="fi-FI" dirty="0" smtClean="0"/>
              <a:t>Kantaa ottamaton suhtautuminen asiakkaan ilmaisun sisältöön </a:t>
            </a:r>
          </a:p>
          <a:p>
            <a:pPr lvl="1"/>
            <a:r>
              <a:rPr lang="fi-FI" dirty="0" smtClean="0"/>
              <a:t>Pyrkimys tavoittaa asiakkaan näkökulma</a:t>
            </a:r>
          </a:p>
          <a:p>
            <a:pPr lvl="1"/>
            <a:r>
              <a:rPr lang="fi-FI" dirty="0" smtClean="0"/>
              <a:t>Kaikki voi olla merkitsevää – etukäteen ei voi tietää</a:t>
            </a:r>
          </a:p>
          <a:p>
            <a:pPr lvl="1"/>
            <a:endParaRPr lang="fi-FI" dirty="0" smtClean="0"/>
          </a:p>
        </p:txBody>
      </p:sp>
    </p:spTree>
    <p:extLst>
      <p:ext uri="{BB962C8B-B14F-4D97-AF65-F5344CB8AC3E}">
        <p14:creationId xmlns:p14="http://schemas.microsoft.com/office/powerpoint/2010/main" val="414205554"/>
      </p:ext>
    </p:extLst>
  </p:cSld>
  <p:clrMapOvr>
    <a:masterClrMapping/>
  </p:clrMapOvr>
</p:sld>
</file>

<file path=ppt/theme/theme1.xml><?xml version="1.0" encoding="utf-8"?>
<a:theme xmlns:a="http://schemas.openxmlformats.org/drawingml/2006/main" name="Pisara">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TM04033925[[fn=Pisara]]</Template>
  <TotalTime>368</TotalTime>
  <Words>996</Words>
  <Application>Microsoft Office PowerPoint</Application>
  <PresentationFormat>Laajakuva</PresentationFormat>
  <Paragraphs>89</Paragraphs>
  <Slides>19</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19</vt:i4>
      </vt:variant>
    </vt:vector>
  </HeadingPairs>
  <TitlesOfParts>
    <vt:vector size="24" baseType="lpstr">
      <vt:lpstr>Arial</vt:lpstr>
      <vt:lpstr>Century Gothic</vt:lpstr>
      <vt:lpstr>Tw Cen MT</vt:lpstr>
      <vt:lpstr>Wingdings 3</vt:lpstr>
      <vt:lpstr>Pisara</vt:lpstr>
      <vt:lpstr>Asiakkaan tilanteen havainnointi ja kuuleminen</vt:lpstr>
      <vt:lpstr>ammattitaitovaatimus</vt:lpstr>
      <vt:lpstr>Lapsen osallisuus</vt:lpstr>
      <vt:lpstr>Osallisuuden portaat</vt:lpstr>
      <vt:lpstr>Laki sosiaalihuollon asiakkaan asemasta ja oikeuksista</vt:lpstr>
      <vt:lpstr>Sosiaalihuoltolaki 32§</vt:lpstr>
      <vt:lpstr>Lapsen mielipiteen selvittäminen</vt:lpstr>
      <vt:lpstr>Mielipiteen selvittäminen</vt:lpstr>
      <vt:lpstr>Kuuleminen</vt:lpstr>
      <vt:lpstr>Tapaamisen alussa</vt:lpstr>
      <vt:lpstr>Vuorovaikutus lapsen kanssa</vt:lpstr>
      <vt:lpstr>Vuorovaikutus lapsen kanssa</vt:lpstr>
      <vt:lpstr>Tapaamisen lopuksi</vt:lpstr>
      <vt:lpstr>Häiriötekijöitä kuulemisessa</vt:lpstr>
      <vt:lpstr>havainnointi</vt:lpstr>
      <vt:lpstr>edut</vt:lpstr>
      <vt:lpstr>haitat</vt:lpstr>
      <vt:lpstr>Havainnointi </vt:lpstr>
      <vt:lpstr>lähteet</vt:lpstr>
    </vt:vector>
  </TitlesOfParts>
  <Company>Kouvolan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Asiakkaan tilanteen havainnointi ja kuuleminen</dc:title>
  <dc:creator>Pekkanen Tiina</dc:creator>
  <cp:lastModifiedBy>Pekkanen Tiina</cp:lastModifiedBy>
  <cp:revision>12</cp:revision>
  <dcterms:created xsi:type="dcterms:W3CDTF">2021-04-26T09:20:38Z</dcterms:created>
  <dcterms:modified xsi:type="dcterms:W3CDTF">2021-04-28T13:10:15Z</dcterms:modified>
</cp:coreProperties>
</file>