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476F-531C-4D76-83FD-D1FC76E79A9A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93EF-9C0B-4B02-90E6-CF209F0604F0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Pyhät kirjat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hindulaisuudessa</a:t>
            </a:r>
          </a:p>
          <a:p>
            <a:r>
              <a:rPr lang="fi-FI" dirty="0" smtClean="0"/>
              <a:t>Kuvat: </a:t>
            </a:r>
            <a:r>
              <a:rPr lang="fi-FI" dirty="0" err="1" smtClean="0"/>
              <a:t>Wikimedia</a:t>
            </a:r>
            <a:r>
              <a:rPr lang="fi-FI" dirty="0" smtClean="0"/>
              <a:t> </a:t>
            </a:r>
            <a:r>
              <a:rPr lang="fi-FI" dirty="0" err="1" smtClean="0"/>
              <a:t>Commons</a:t>
            </a:r>
            <a:r>
              <a:rPr lang="fi-FI" dirty="0" smtClean="0"/>
              <a:t>, </a:t>
            </a:r>
            <a:r>
              <a:rPr lang="fi-FI" dirty="0" err="1" smtClean="0"/>
              <a:t>Ortoboxi.fi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r>
              <a:rPr lang="fi-FI" dirty="0" smtClean="0"/>
              <a:t>Pyhät kirjat = </a:t>
            </a:r>
            <a:r>
              <a:rPr lang="fi-FI" b="1" dirty="0" smtClean="0"/>
              <a:t>Veda</a:t>
            </a:r>
          </a:p>
          <a:p>
            <a:r>
              <a:rPr lang="fi-FI" b="1" dirty="0" smtClean="0"/>
              <a:t>Sanskritin</a:t>
            </a:r>
            <a:r>
              <a:rPr lang="fi-FI" dirty="0" smtClean="0"/>
              <a:t>-kielistä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Aluksi suullista perintöä.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026" name="AutoShape 2" descr="Kuvahaun tulos haulle sansk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8" name="AutoShape 4" descr="Kuvahaun tulos haulle sanskr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2" name="Picture 8" descr="Kuvahaun tulos haulle sansk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287344" cy="317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err="1" smtClean="0"/>
              <a:t>Rigveda</a:t>
            </a:r>
            <a:r>
              <a:rPr lang="fi-FI" dirty="0" smtClean="0"/>
              <a:t> = 1 neljästä Vedan kokonaisuudesta.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Jumalille osoitettuja hymnejä.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Picture 2" descr="Brah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9873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Synty 1500-2000 eaa. </a:t>
            </a:r>
          </a:p>
          <a:p>
            <a:r>
              <a:rPr lang="fi-FI" dirty="0" smtClean="0"/>
              <a:t>Maailman vanhin kirja?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Teemat: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maailman järjestys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ihmisen henkilökohtainen vapautuminen.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7787208" cy="5649491"/>
          </a:xfrm>
        </p:spPr>
        <p:txBody>
          <a:bodyPr/>
          <a:lstStyle/>
          <a:p>
            <a:r>
              <a:rPr lang="fi-FI" b="1" dirty="0" err="1" smtClean="0"/>
              <a:t>Ramayana</a:t>
            </a:r>
            <a:r>
              <a:rPr lang="fi-FI" dirty="0" smtClean="0"/>
              <a:t> = sankarilegenda</a:t>
            </a:r>
          </a:p>
          <a:p>
            <a:r>
              <a:rPr lang="fi-FI" dirty="0" smtClean="0"/>
              <a:t>Kertomus siitä, kuinka hyvä voittaa pahan.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7410" name="Picture 2" descr="Kuvahaun tulos haulle ramay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75829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Päähenkilö kuninkaan poika </a:t>
            </a:r>
            <a:r>
              <a:rPr lang="fi-FI" dirty="0" err="1" smtClean="0"/>
              <a:t>Rama</a:t>
            </a:r>
            <a:r>
              <a:rPr lang="fi-FI" dirty="0" smtClean="0"/>
              <a:t>. </a:t>
            </a:r>
          </a:p>
          <a:p>
            <a:r>
              <a:rPr lang="fi-FI" b="1" dirty="0" err="1" smtClean="0"/>
              <a:t>Rama</a:t>
            </a:r>
            <a:r>
              <a:rPr lang="fi-FI" dirty="0" smtClean="0"/>
              <a:t> on </a:t>
            </a:r>
            <a:r>
              <a:rPr lang="fi-FI" b="1" dirty="0" err="1" smtClean="0"/>
              <a:t>Vishnu</a:t>
            </a:r>
            <a:r>
              <a:rPr lang="fi-FI" dirty="0" smtClean="0"/>
              <a:t> -jumalan ruumiillistuma.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8434" name="Picture 2" descr="Vishnu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2985974" cy="566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Aihetta käsitellään kaikkialla intialaisessa kulttuurissa. 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endParaRPr lang="fi-FI" dirty="0">
              <a:solidFill>
                <a:schemeClr val="accent1"/>
              </a:solidFill>
            </a:endParaRPr>
          </a:p>
          <a:p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sz="2000" i="1" dirty="0" err="1" smtClean="0">
                <a:solidFill>
                  <a:schemeClr val="accent1"/>
                </a:solidFill>
              </a:rPr>
              <a:t>Kabandha</a:t>
            </a:r>
            <a:r>
              <a:rPr lang="fi-FI" sz="2000" i="1" dirty="0" smtClean="0">
                <a:solidFill>
                  <a:schemeClr val="accent1"/>
                </a:solidFill>
              </a:rPr>
              <a:t> on paholainen, jonka </a:t>
            </a:r>
            <a:r>
              <a:rPr lang="fi-FI" sz="2000" i="1" dirty="0" err="1" smtClean="0">
                <a:solidFill>
                  <a:schemeClr val="accent1"/>
                </a:solidFill>
              </a:rPr>
              <a:t>Rama</a:t>
            </a:r>
            <a:r>
              <a:rPr lang="fi-FI" sz="2000" i="1" dirty="0" smtClean="0">
                <a:solidFill>
                  <a:schemeClr val="accent1"/>
                </a:solidFill>
              </a:rPr>
              <a:t> surmaa.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9458" name="Picture 2" descr="File:Killing of Kaband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448272" cy="3160593"/>
          </a:xfrm>
          <a:prstGeom prst="rect">
            <a:avLst/>
          </a:prstGeom>
          <a:noFill/>
        </p:spPr>
      </p:pic>
      <p:pic>
        <p:nvPicPr>
          <p:cNvPr id="19460" name="Picture 4" descr="Kuvahaun tulos haulle ramay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1"/>
            <a:ext cx="3528392" cy="521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610744" cy="528945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err="1" smtClean="0"/>
              <a:t>Mahabharata</a:t>
            </a:r>
            <a:r>
              <a:rPr lang="fi-FI" dirty="0" smtClean="0"/>
              <a:t> = kertomus kahden suvun (toinen hallitsijasuku) keskinäisestä taistelusta.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Teemana mm. velvollisuuden merkitys ihmiselämässä.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Laajuus: 4 x Raamattu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0482" name="Picture 2" descr="Kuvahaun tulos haulle Mahabha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546075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r>
              <a:rPr lang="fi-FI" dirty="0" err="1" smtClean="0"/>
              <a:t>Mahabharatan</a:t>
            </a:r>
            <a:r>
              <a:rPr lang="fi-FI" dirty="0" smtClean="0"/>
              <a:t> tunnetuin jakso on </a:t>
            </a:r>
            <a:r>
              <a:rPr lang="fi-FI" b="1" dirty="0" err="1" smtClean="0"/>
              <a:t>Bhagavadgita</a:t>
            </a:r>
            <a:r>
              <a:rPr lang="fi-FI" dirty="0"/>
              <a:t> </a:t>
            </a:r>
            <a:r>
              <a:rPr lang="fi-FI" dirty="0" smtClean="0"/>
              <a:t>(tai </a:t>
            </a:r>
            <a:r>
              <a:rPr lang="fi-FI" dirty="0" err="1" smtClean="0"/>
              <a:t>Gita</a:t>
            </a:r>
            <a:r>
              <a:rPr lang="fi-FI" dirty="0" smtClean="0"/>
              <a:t>), </a:t>
            </a:r>
            <a:r>
              <a:rPr lang="fi-FI" i="1" dirty="0" smtClean="0"/>
              <a:t>Herran laulu.</a:t>
            </a:r>
          </a:p>
          <a:p>
            <a:pPr>
              <a:buNone/>
            </a:pPr>
            <a:endParaRPr lang="fi-FI" i="1" dirty="0" smtClean="0"/>
          </a:p>
          <a:p>
            <a:r>
              <a:rPr lang="fi-FI" dirty="0" smtClean="0"/>
              <a:t>Vaikuttanut intialaiseen ajatteluun.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Hengellistä opastusta, moraaliin liittyviä neuvoja.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1506" name="Picture 2" descr="Kuvahaun tulos haulle Bhagavadg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464496" cy="2960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146</Words>
  <Application>Microsoft Office PowerPoint</Application>
  <PresentationFormat>Näytössä katseltava diaesitys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Pyhät kirjat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Pyhät kirjat</dc:title>
  <dc:creator>Sami</dc:creator>
  <cp:lastModifiedBy>Sami</cp:lastModifiedBy>
  <cp:revision>12</cp:revision>
  <dcterms:created xsi:type="dcterms:W3CDTF">2017-04-05T13:01:21Z</dcterms:created>
  <dcterms:modified xsi:type="dcterms:W3CDTF">2017-04-05T14:53:36Z</dcterms:modified>
</cp:coreProperties>
</file>