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D60A2F-55BA-44FB-A336-744151141DCD}" v="1650" dt="2020-09-24T09:28:07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2B9B7B-209A-4B8D-838C-11DBE7322DD4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1A1A6305-3D1B-4343-A522-78C5346430A4}">
      <dgm:prSet/>
      <dgm:spPr/>
      <dgm:t>
        <a:bodyPr/>
        <a:lstStyle/>
        <a:p>
          <a:r>
            <a:rPr lang="fi-FI"/>
            <a:t>Asiakas dokumentointi on työn laadun, kehittämisen ja vaikuttavuuden keskeinen väline.</a:t>
          </a:r>
          <a:endParaRPr lang="en-US"/>
        </a:p>
      </dgm:t>
    </dgm:pt>
    <dgm:pt modelId="{51DDC921-CEB6-408F-BF58-79F9E1B70575}" type="parTrans" cxnId="{86F37288-5887-4EB8-9AEE-97701ACC0634}">
      <dgm:prSet/>
      <dgm:spPr/>
      <dgm:t>
        <a:bodyPr/>
        <a:lstStyle/>
        <a:p>
          <a:endParaRPr lang="en-US"/>
        </a:p>
      </dgm:t>
    </dgm:pt>
    <dgm:pt modelId="{AB2916E2-6A62-4A5F-8C01-35230FA68B0C}" type="sibTrans" cxnId="{86F37288-5887-4EB8-9AEE-97701ACC0634}">
      <dgm:prSet/>
      <dgm:spPr/>
      <dgm:t>
        <a:bodyPr/>
        <a:lstStyle/>
        <a:p>
          <a:endParaRPr lang="en-US"/>
        </a:p>
      </dgm:t>
    </dgm:pt>
    <dgm:pt modelId="{CD017D33-98E0-4112-ADF7-D93D370CF153}">
      <dgm:prSet/>
      <dgm:spPr/>
      <dgm:t>
        <a:bodyPr/>
        <a:lstStyle/>
        <a:p>
          <a:r>
            <a:rPr lang="fi-FI"/>
            <a:t>Virallista dokumentointia on kirjaaminen.</a:t>
          </a:r>
          <a:endParaRPr lang="en-US"/>
        </a:p>
      </dgm:t>
    </dgm:pt>
    <dgm:pt modelId="{305C8C71-131F-45E9-BD01-E547334BC5E7}" type="parTrans" cxnId="{418A238B-F890-4B24-AD7B-3DF3C2B1142A}">
      <dgm:prSet/>
      <dgm:spPr/>
      <dgm:t>
        <a:bodyPr/>
        <a:lstStyle/>
        <a:p>
          <a:endParaRPr lang="en-US"/>
        </a:p>
      </dgm:t>
    </dgm:pt>
    <dgm:pt modelId="{91B02C17-A316-454A-9E9D-7391D46E00BE}" type="sibTrans" cxnId="{418A238B-F890-4B24-AD7B-3DF3C2B1142A}">
      <dgm:prSet/>
      <dgm:spPr/>
      <dgm:t>
        <a:bodyPr/>
        <a:lstStyle/>
        <a:p>
          <a:endParaRPr lang="en-US"/>
        </a:p>
      </dgm:t>
    </dgm:pt>
    <dgm:pt modelId="{6C217192-4409-44D4-99E9-0AC5DAD29AD8}">
      <dgm:prSet/>
      <dgm:spPr/>
      <dgm:t>
        <a:bodyPr/>
        <a:lstStyle/>
        <a:p>
          <a:r>
            <a:rPr lang="fi-FI"/>
            <a:t>Epävirallista dokumentointia on esim. Piirretty sukupuu, perheen aikajana, tai valokuvat.</a:t>
          </a:r>
          <a:endParaRPr lang="en-US"/>
        </a:p>
      </dgm:t>
    </dgm:pt>
    <dgm:pt modelId="{C2312F53-BFFB-462F-8077-7F625EB90DDD}" type="parTrans" cxnId="{73EEE368-F745-4506-B774-20FC6E46FCC7}">
      <dgm:prSet/>
      <dgm:spPr/>
      <dgm:t>
        <a:bodyPr/>
        <a:lstStyle/>
        <a:p>
          <a:endParaRPr lang="en-US"/>
        </a:p>
      </dgm:t>
    </dgm:pt>
    <dgm:pt modelId="{BE0D7FB5-9B74-40B2-A083-52C27E92D3B2}" type="sibTrans" cxnId="{73EEE368-F745-4506-B774-20FC6E46FCC7}">
      <dgm:prSet/>
      <dgm:spPr/>
      <dgm:t>
        <a:bodyPr/>
        <a:lstStyle/>
        <a:p>
          <a:endParaRPr lang="en-US"/>
        </a:p>
      </dgm:t>
    </dgm:pt>
    <dgm:pt modelId="{5187E21C-1EFD-49A8-BA61-D918934F5E5D}">
      <dgm:prSet/>
      <dgm:spPr/>
      <dgm:t>
        <a:bodyPr/>
        <a:lstStyle/>
        <a:p>
          <a:r>
            <a:rPr lang="fi-FI"/>
            <a:t>Keskeinen osa asiakas työtä.</a:t>
          </a:r>
          <a:endParaRPr lang="en-US"/>
        </a:p>
      </dgm:t>
    </dgm:pt>
    <dgm:pt modelId="{271A8A8C-D0E6-47BA-B38A-347A43978F46}" type="parTrans" cxnId="{EAED00F7-A01C-4C7B-BF52-376795272A0C}">
      <dgm:prSet/>
      <dgm:spPr/>
      <dgm:t>
        <a:bodyPr/>
        <a:lstStyle/>
        <a:p>
          <a:endParaRPr lang="en-US"/>
        </a:p>
      </dgm:t>
    </dgm:pt>
    <dgm:pt modelId="{ADED819D-C05C-420B-BBC7-E45288510C2B}" type="sibTrans" cxnId="{EAED00F7-A01C-4C7B-BF52-376795272A0C}">
      <dgm:prSet/>
      <dgm:spPr/>
      <dgm:t>
        <a:bodyPr/>
        <a:lstStyle/>
        <a:p>
          <a:endParaRPr lang="en-US"/>
        </a:p>
      </dgm:t>
    </dgm:pt>
    <dgm:pt modelId="{B88C1AB9-4634-4C96-98E6-A67F237891DB}">
      <dgm:prSet/>
      <dgm:spPr/>
      <dgm:t>
        <a:bodyPr/>
        <a:lstStyle/>
        <a:p>
          <a:r>
            <a:rPr lang="fi-FI"/>
            <a:t>Ajan tasalla olevaa dokumentointia käytetään havainnollistamaan asiakas työtä prosessina sekä asiakkaille että muille työntekijöille ja eriyhteistyö tahoille.</a:t>
          </a:r>
          <a:endParaRPr lang="en-US"/>
        </a:p>
      </dgm:t>
    </dgm:pt>
    <dgm:pt modelId="{4515FBC0-79AA-4E9E-A999-F08066EB1BD9}" type="parTrans" cxnId="{3C697552-C12B-4229-B931-CB6DB57D3CA7}">
      <dgm:prSet/>
      <dgm:spPr/>
      <dgm:t>
        <a:bodyPr/>
        <a:lstStyle/>
        <a:p>
          <a:endParaRPr lang="en-US"/>
        </a:p>
      </dgm:t>
    </dgm:pt>
    <dgm:pt modelId="{3514BF35-549C-46CE-96BE-5B6D930AC897}" type="sibTrans" cxnId="{3C697552-C12B-4229-B931-CB6DB57D3CA7}">
      <dgm:prSet/>
      <dgm:spPr/>
      <dgm:t>
        <a:bodyPr/>
        <a:lstStyle/>
        <a:p>
          <a:endParaRPr lang="en-US"/>
        </a:p>
      </dgm:t>
    </dgm:pt>
    <dgm:pt modelId="{2F84293D-527A-4841-A89F-7A2915B7DCC0}" type="pres">
      <dgm:prSet presAssocID="{6D2B9B7B-209A-4B8D-838C-11DBE7322DD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CE8351A8-1FF0-45EE-87BB-7A36496BA753}" type="pres">
      <dgm:prSet presAssocID="{1A1A6305-3D1B-4343-A522-78C5346430A4}" presName="thickLine" presStyleLbl="alignNode1" presStyleIdx="0" presStyleCnt="5"/>
      <dgm:spPr/>
    </dgm:pt>
    <dgm:pt modelId="{EAB2208F-BE61-4CF6-865A-7AEDBE17AEFF}" type="pres">
      <dgm:prSet presAssocID="{1A1A6305-3D1B-4343-A522-78C5346430A4}" presName="horz1" presStyleCnt="0"/>
      <dgm:spPr/>
    </dgm:pt>
    <dgm:pt modelId="{0A342268-CF72-4CF3-956F-EC2A8A4C5223}" type="pres">
      <dgm:prSet presAssocID="{1A1A6305-3D1B-4343-A522-78C5346430A4}" presName="tx1" presStyleLbl="revTx" presStyleIdx="0" presStyleCnt="5"/>
      <dgm:spPr/>
      <dgm:t>
        <a:bodyPr/>
        <a:lstStyle/>
        <a:p>
          <a:endParaRPr lang="fi-FI"/>
        </a:p>
      </dgm:t>
    </dgm:pt>
    <dgm:pt modelId="{DAB7B361-0B46-47A0-BC81-79B87955823D}" type="pres">
      <dgm:prSet presAssocID="{1A1A6305-3D1B-4343-A522-78C5346430A4}" presName="vert1" presStyleCnt="0"/>
      <dgm:spPr/>
    </dgm:pt>
    <dgm:pt modelId="{66409917-9BC3-4AF1-AE17-5C7B168F9F7B}" type="pres">
      <dgm:prSet presAssocID="{CD017D33-98E0-4112-ADF7-D93D370CF153}" presName="thickLine" presStyleLbl="alignNode1" presStyleIdx="1" presStyleCnt="5"/>
      <dgm:spPr/>
    </dgm:pt>
    <dgm:pt modelId="{8519E972-03C1-4F96-9624-EA9278589E60}" type="pres">
      <dgm:prSet presAssocID="{CD017D33-98E0-4112-ADF7-D93D370CF153}" presName="horz1" presStyleCnt="0"/>
      <dgm:spPr/>
    </dgm:pt>
    <dgm:pt modelId="{50D309B9-C816-4006-B6DA-B1359C615BA8}" type="pres">
      <dgm:prSet presAssocID="{CD017D33-98E0-4112-ADF7-D93D370CF153}" presName="tx1" presStyleLbl="revTx" presStyleIdx="1" presStyleCnt="5"/>
      <dgm:spPr/>
      <dgm:t>
        <a:bodyPr/>
        <a:lstStyle/>
        <a:p>
          <a:endParaRPr lang="fi-FI"/>
        </a:p>
      </dgm:t>
    </dgm:pt>
    <dgm:pt modelId="{712D3C2C-1659-44C6-8D9B-6CB39ECE6C54}" type="pres">
      <dgm:prSet presAssocID="{CD017D33-98E0-4112-ADF7-D93D370CF153}" presName="vert1" presStyleCnt="0"/>
      <dgm:spPr/>
    </dgm:pt>
    <dgm:pt modelId="{E2033B93-07A3-45BF-89A2-4B05D0399C13}" type="pres">
      <dgm:prSet presAssocID="{6C217192-4409-44D4-99E9-0AC5DAD29AD8}" presName="thickLine" presStyleLbl="alignNode1" presStyleIdx="2" presStyleCnt="5"/>
      <dgm:spPr/>
    </dgm:pt>
    <dgm:pt modelId="{61A5457D-49ED-41AA-B37A-84AEAB2BBD4B}" type="pres">
      <dgm:prSet presAssocID="{6C217192-4409-44D4-99E9-0AC5DAD29AD8}" presName="horz1" presStyleCnt="0"/>
      <dgm:spPr/>
    </dgm:pt>
    <dgm:pt modelId="{F05ED399-7D8F-4E49-9666-F4D6F15DCF49}" type="pres">
      <dgm:prSet presAssocID="{6C217192-4409-44D4-99E9-0AC5DAD29AD8}" presName="tx1" presStyleLbl="revTx" presStyleIdx="2" presStyleCnt="5"/>
      <dgm:spPr/>
      <dgm:t>
        <a:bodyPr/>
        <a:lstStyle/>
        <a:p>
          <a:endParaRPr lang="fi-FI"/>
        </a:p>
      </dgm:t>
    </dgm:pt>
    <dgm:pt modelId="{7FE4164B-BCD0-45CE-9D13-376F70192DA7}" type="pres">
      <dgm:prSet presAssocID="{6C217192-4409-44D4-99E9-0AC5DAD29AD8}" presName="vert1" presStyleCnt="0"/>
      <dgm:spPr/>
    </dgm:pt>
    <dgm:pt modelId="{099C32B3-3D3B-470E-89D8-C21A682BBDFA}" type="pres">
      <dgm:prSet presAssocID="{5187E21C-1EFD-49A8-BA61-D918934F5E5D}" presName="thickLine" presStyleLbl="alignNode1" presStyleIdx="3" presStyleCnt="5"/>
      <dgm:spPr/>
    </dgm:pt>
    <dgm:pt modelId="{B1C4658B-40DA-48DA-A2FD-7F99E5ED4F0A}" type="pres">
      <dgm:prSet presAssocID="{5187E21C-1EFD-49A8-BA61-D918934F5E5D}" presName="horz1" presStyleCnt="0"/>
      <dgm:spPr/>
    </dgm:pt>
    <dgm:pt modelId="{478664AC-4E29-4927-B13F-E0333030BE1F}" type="pres">
      <dgm:prSet presAssocID="{5187E21C-1EFD-49A8-BA61-D918934F5E5D}" presName="tx1" presStyleLbl="revTx" presStyleIdx="3" presStyleCnt="5"/>
      <dgm:spPr/>
      <dgm:t>
        <a:bodyPr/>
        <a:lstStyle/>
        <a:p>
          <a:endParaRPr lang="fi-FI"/>
        </a:p>
      </dgm:t>
    </dgm:pt>
    <dgm:pt modelId="{0AC523D0-834D-4148-945B-F05C9C971EC2}" type="pres">
      <dgm:prSet presAssocID="{5187E21C-1EFD-49A8-BA61-D918934F5E5D}" presName="vert1" presStyleCnt="0"/>
      <dgm:spPr/>
    </dgm:pt>
    <dgm:pt modelId="{D67D0FD1-A1E0-4845-A408-B4D0A8587D14}" type="pres">
      <dgm:prSet presAssocID="{B88C1AB9-4634-4C96-98E6-A67F237891DB}" presName="thickLine" presStyleLbl="alignNode1" presStyleIdx="4" presStyleCnt="5"/>
      <dgm:spPr/>
    </dgm:pt>
    <dgm:pt modelId="{71B50B6D-D87C-4E51-8856-EF8E0EBF63F7}" type="pres">
      <dgm:prSet presAssocID="{B88C1AB9-4634-4C96-98E6-A67F237891DB}" presName="horz1" presStyleCnt="0"/>
      <dgm:spPr/>
    </dgm:pt>
    <dgm:pt modelId="{AFDEF83C-035F-4501-B185-8A45D3750FE3}" type="pres">
      <dgm:prSet presAssocID="{B88C1AB9-4634-4C96-98E6-A67F237891DB}" presName="tx1" presStyleLbl="revTx" presStyleIdx="4" presStyleCnt="5"/>
      <dgm:spPr/>
      <dgm:t>
        <a:bodyPr/>
        <a:lstStyle/>
        <a:p>
          <a:endParaRPr lang="fi-FI"/>
        </a:p>
      </dgm:t>
    </dgm:pt>
    <dgm:pt modelId="{35533D66-0BF7-4848-9895-50A1D3997572}" type="pres">
      <dgm:prSet presAssocID="{B88C1AB9-4634-4C96-98E6-A67F237891DB}" presName="vert1" presStyleCnt="0"/>
      <dgm:spPr/>
    </dgm:pt>
  </dgm:ptLst>
  <dgm:cxnLst>
    <dgm:cxn modelId="{3C697552-C12B-4229-B931-CB6DB57D3CA7}" srcId="{6D2B9B7B-209A-4B8D-838C-11DBE7322DD4}" destId="{B88C1AB9-4634-4C96-98E6-A67F237891DB}" srcOrd="4" destOrd="0" parTransId="{4515FBC0-79AA-4E9E-A999-F08066EB1BD9}" sibTransId="{3514BF35-549C-46CE-96BE-5B6D930AC897}"/>
    <dgm:cxn modelId="{21F94690-27AD-4D54-A1CB-3689F9DDE650}" type="presOf" srcId="{5187E21C-1EFD-49A8-BA61-D918934F5E5D}" destId="{478664AC-4E29-4927-B13F-E0333030BE1F}" srcOrd="0" destOrd="0" presId="urn:microsoft.com/office/officeart/2008/layout/LinedList"/>
    <dgm:cxn modelId="{EAED00F7-A01C-4C7B-BF52-376795272A0C}" srcId="{6D2B9B7B-209A-4B8D-838C-11DBE7322DD4}" destId="{5187E21C-1EFD-49A8-BA61-D918934F5E5D}" srcOrd="3" destOrd="0" parTransId="{271A8A8C-D0E6-47BA-B38A-347A43978F46}" sibTransId="{ADED819D-C05C-420B-BBC7-E45288510C2B}"/>
    <dgm:cxn modelId="{418A238B-F890-4B24-AD7B-3DF3C2B1142A}" srcId="{6D2B9B7B-209A-4B8D-838C-11DBE7322DD4}" destId="{CD017D33-98E0-4112-ADF7-D93D370CF153}" srcOrd="1" destOrd="0" parTransId="{305C8C71-131F-45E9-BD01-E547334BC5E7}" sibTransId="{91B02C17-A316-454A-9E9D-7391D46E00BE}"/>
    <dgm:cxn modelId="{B7947F47-EB5E-4BE7-9F54-32FD5DEDCC8A}" type="presOf" srcId="{6C217192-4409-44D4-99E9-0AC5DAD29AD8}" destId="{F05ED399-7D8F-4E49-9666-F4D6F15DCF49}" srcOrd="0" destOrd="0" presId="urn:microsoft.com/office/officeart/2008/layout/LinedList"/>
    <dgm:cxn modelId="{86F37288-5887-4EB8-9AEE-97701ACC0634}" srcId="{6D2B9B7B-209A-4B8D-838C-11DBE7322DD4}" destId="{1A1A6305-3D1B-4343-A522-78C5346430A4}" srcOrd="0" destOrd="0" parTransId="{51DDC921-CEB6-408F-BF58-79F9E1B70575}" sibTransId="{AB2916E2-6A62-4A5F-8C01-35230FA68B0C}"/>
    <dgm:cxn modelId="{73EEE368-F745-4506-B774-20FC6E46FCC7}" srcId="{6D2B9B7B-209A-4B8D-838C-11DBE7322DD4}" destId="{6C217192-4409-44D4-99E9-0AC5DAD29AD8}" srcOrd="2" destOrd="0" parTransId="{C2312F53-BFFB-462F-8077-7F625EB90DDD}" sibTransId="{BE0D7FB5-9B74-40B2-A083-52C27E92D3B2}"/>
    <dgm:cxn modelId="{573CBA56-B8F1-43FF-AC7A-2F2081587EA0}" type="presOf" srcId="{1A1A6305-3D1B-4343-A522-78C5346430A4}" destId="{0A342268-CF72-4CF3-956F-EC2A8A4C5223}" srcOrd="0" destOrd="0" presId="urn:microsoft.com/office/officeart/2008/layout/LinedList"/>
    <dgm:cxn modelId="{D2EC8D98-84BD-41FD-AF46-FEE6FCA38768}" type="presOf" srcId="{B88C1AB9-4634-4C96-98E6-A67F237891DB}" destId="{AFDEF83C-035F-4501-B185-8A45D3750FE3}" srcOrd="0" destOrd="0" presId="urn:microsoft.com/office/officeart/2008/layout/LinedList"/>
    <dgm:cxn modelId="{88BC04A6-BAB9-4D0E-AFB7-1D947024FD80}" type="presOf" srcId="{CD017D33-98E0-4112-ADF7-D93D370CF153}" destId="{50D309B9-C816-4006-B6DA-B1359C615BA8}" srcOrd="0" destOrd="0" presId="urn:microsoft.com/office/officeart/2008/layout/LinedList"/>
    <dgm:cxn modelId="{79539FDB-D984-437C-91F4-579F2A12E57E}" type="presOf" srcId="{6D2B9B7B-209A-4B8D-838C-11DBE7322DD4}" destId="{2F84293D-527A-4841-A89F-7A2915B7DCC0}" srcOrd="0" destOrd="0" presId="urn:microsoft.com/office/officeart/2008/layout/LinedList"/>
    <dgm:cxn modelId="{7A5107C7-2911-4754-AEE8-8D160D6D0F44}" type="presParOf" srcId="{2F84293D-527A-4841-A89F-7A2915B7DCC0}" destId="{CE8351A8-1FF0-45EE-87BB-7A36496BA753}" srcOrd="0" destOrd="0" presId="urn:microsoft.com/office/officeart/2008/layout/LinedList"/>
    <dgm:cxn modelId="{8E737A55-6FC7-4712-85C6-F38A8CABA738}" type="presParOf" srcId="{2F84293D-527A-4841-A89F-7A2915B7DCC0}" destId="{EAB2208F-BE61-4CF6-865A-7AEDBE17AEFF}" srcOrd="1" destOrd="0" presId="urn:microsoft.com/office/officeart/2008/layout/LinedList"/>
    <dgm:cxn modelId="{BBCCF8B3-425B-44EE-BAB1-E22882639BF5}" type="presParOf" srcId="{EAB2208F-BE61-4CF6-865A-7AEDBE17AEFF}" destId="{0A342268-CF72-4CF3-956F-EC2A8A4C5223}" srcOrd="0" destOrd="0" presId="urn:microsoft.com/office/officeart/2008/layout/LinedList"/>
    <dgm:cxn modelId="{97CB4764-EC23-4965-8009-3606575B19B9}" type="presParOf" srcId="{EAB2208F-BE61-4CF6-865A-7AEDBE17AEFF}" destId="{DAB7B361-0B46-47A0-BC81-79B87955823D}" srcOrd="1" destOrd="0" presId="urn:microsoft.com/office/officeart/2008/layout/LinedList"/>
    <dgm:cxn modelId="{D472E14D-224E-4032-AFC3-4BCA7DD216DC}" type="presParOf" srcId="{2F84293D-527A-4841-A89F-7A2915B7DCC0}" destId="{66409917-9BC3-4AF1-AE17-5C7B168F9F7B}" srcOrd="2" destOrd="0" presId="urn:microsoft.com/office/officeart/2008/layout/LinedList"/>
    <dgm:cxn modelId="{5BB00672-277B-49A0-9428-2B9293A39F32}" type="presParOf" srcId="{2F84293D-527A-4841-A89F-7A2915B7DCC0}" destId="{8519E972-03C1-4F96-9624-EA9278589E60}" srcOrd="3" destOrd="0" presId="urn:microsoft.com/office/officeart/2008/layout/LinedList"/>
    <dgm:cxn modelId="{D1DA48C0-549A-4CAB-B6F3-94C2009FD945}" type="presParOf" srcId="{8519E972-03C1-4F96-9624-EA9278589E60}" destId="{50D309B9-C816-4006-B6DA-B1359C615BA8}" srcOrd="0" destOrd="0" presId="urn:microsoft.com/office/officeart/2008/layout/LinedList"/>
    <dgm:cxn modelId="{81A6E1BC-8173-4FB8-B107-1E9F117787F8}" type="presParOf" srcId="{8519E972-03C1-4F96-9624-EA9278589E60}" destId="{712D3C2C-1659-44C6-8D9B-6CB39ECE6C54}" srcOrd="1" destOrd="0" presId="urn:microsoft.com/office/officeart/2008/layout/LinedList"/>
    <dgm:cxn modelId="{91EEC2EE-0389-404E-B141-8D496F1D26AC}" type="presParOf" srcId="{2F84293D-527A-4841-A89F-7A2915B7DCC0}" destId="{E2033B93-07A3-45BF-89A2-4B05D0399C13}" srcOrd="4" destOrd="0" presId="urn:microsoft.com/office/officeart/2008/layout/LinedList"/>
    <dgm:cxn modelId="{DFCFD93F-3CA4-4641-8526-07695A99D7C7}" type="presParOf" srcId="{2F84293D-527A-4841-A89F-7A2915B7DCC0}" destId="{61A5457D-49ED-41AA-B37A-84AEAB2BBD4B}" srcOrd="5" destOrd="0" presId="urn:microsoft.com/office/officeart/2008/layout/LinedList"/>
    <dgm:cxn modelId="{20F2021A-1DB5-4FC2-AEA2-E7072D10D00F}" type="presParOf" srcId="{61A5457D-49ED-41AA-B37A-84AEAB2BBD4B}" destId="{F05ED399-7D8F-4E49-9666-F4D6F15DCF49}" srcOrd="0" destOrd="0" presId="urn:microsoft.com/office/officeart/2008/layout/LinedList"/>
    <dgm:cxn modelId="{117781D4-E830-43BA-8B10-0FFA232D1594}" type="presParOf" srcId="{61A5457D-49ED-41AA-B37A-84AEAB2BBD4B}" destId="{7FE4164B-BCD0-45CE-9D13-376F70192DA7}" srcOrd="1" destOrd="0" presId="urn:microsoft.com/office/officeart/2008/layout/LinedList"/>
    <dgm:cxn modelId="{61D66AC4-DA4E-4E64-853C-CB081CA946CB}" type="presParOf" srcId="{2F84293D-527A-4841-A89F-7A2915B7DCC0}" destId="{099C32B3-3D3B-470E-89D8-C21A682BBDFA}" srcOrd="6" destOrd="0" presId="urn:microsoft.com/office/officeart/2008/layout/LinedList"/>
    <dgm:cxn modelId="{879AA09D-7B3B-4148-BB11-B2A979F02C0D}" type="presParOf" srcId="{2F84293D-527A-4841-A89F-7A2915B7DCC0}" destId="{B1C4658B-40DA-48DA-A2FD-7F99E5ED4F0A}" srcOrd="7" destOrd="0" presId="urn:microsoft.com/office/officeart/2008/layout/LinedList"/>
    <dgm:cxn modelId="{25801B97-5DB4-44A3-B6CE-CBF6A6B25884}" type="presParOf" srcId="{B1C4658B-40DA-48DA-A2FD-7F99E5ED4F0A}" destId="{478664AC-4E29-4927-B13F-E0333030BE1F}" srcOrd="0" destOrd="0" presId="urn:microsoft.com/office/officeart/2008/layout/LinedList"/>
    <dgm:cxn modelId="{1ECE14F9-E008-463C-87C5-B0E0B7BA78F9}" type="presParOf" srcId="{B1C4658B-40DA-48DA-A2FD-7F99E5ED4F0A}" destId="{0AC523D0-834D-4148-945B-F05C9C971EC2}" srcOrd="1" destOrd="0" presId="urn:microsoft.com/office/officeart/2008/layout/LinedList"/>
    <dgm:cxn modelId="{08BA0BEA-4C8C-4B98-B90E-6A257E86CFBA}" type="presParOf" srcId="{2F84293D-527A-4841-A89F-7A2915B7DCC0}" destId="{D67D0FD1-A1E0-4845-A408-B4D0A8587D14}" srcOrd="8" destOrd="0" presId="urn:microsoft.com/office/officeart/2008/layout/LinedList"/>
    <dgm:cxn modelId="{701A7173-AF2B-4C2E-8DA0-4F0FD6FD618D}" type="presParOf" srcId="{2F84293D-527A-4841-A89F-7A2915B7DCC0}" destId="{71B50B6D-D87C-4E51-8856-EF8E0EBF63F7}" srcOrd="9" destOrd="0" presId="urn:microsoft.com/office/officeart/2008/layout/LinedList"/>
    <dgm:cxn modelId="{9C3E91DE-21BC-4233-96BF-787073A67E19}" type="presParOf" srcId="{71B50B6D-D87C-4E51-8856-EF8E0EBF63F7}" destId="{AFDEF83C-035F-4501-B185-8A45D3750FE3}" srcOrd="0" destOrd="0" presId="urn:microsoft.com/office/officeart/2008/layout/LinedList"/>
    <dgm:cxn modelId="{FAA9B8D9-519D-4CF8-85FD-02299C4C4B60}" type="presParOf" srcId="{71B50B6D-D87C-4E51-8856-EF8E0EBF63F7}" destId="{35533D66-0BF7-4848-9895-50A1D39975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351A8-1FF0-45EE-87BB-7A36496BA753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342268-CF72-4CF3-956F-EC2A8A4C5223}">
      <dsp:nvSpPr>
        <dsp:cNvPr id="0" name=""/>
        <dsp:cNvSpPr/>
      </dsp:nvSpPr>
      <dsp:spPr>
        <a:xfrm>
          <a:off x="0" y="531"/>
          <a:ext cx="10515600" cy="87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/>
            <a:t>Asiakas dokumentointi on työn laadun, kehittämisen ja vaikuttavuuden keskeinen väline.</a:t>
          </a:r>
          <a:endParaRPr lang="en-US" sz="2400" kern="1200"/>
        </a:p>
      </dsp:txBody>
      <dsp:txXfrm>
        <a:off x="0" y="531"/>
        <a:ext cx="10515600" cy="870296"/>
      </dsp:txXfrm>
    </dsp:sp>
    <dsp:sp modelId="{66409917-9BC3-4AF1-AE17-5C7B168F9F7B}">
      <dsp:nvSpPr>
        <dsp:cNvPr id="0" name=""/>
        <dsp:cNvSpPr/>
      </dsp:nvSpPr>
      <dsp:spPr>
        <a:xfrm>
          <a:off x="0" y="870827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D309B9-C816-4006-B6DA-B1359C615BA8}">
      <dsp:nvSpPr>
        <dsp:cNvPr id="0" name=""/>
        <dsp:cNvSpPr/>
      </dsp:nvSpPr>
      <dsp:spPr>
        <a:xfrm>
          <a:off x="0" y="870827"/>
          <a:ext cx="10515600" cy="87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/>
            <a:t>Virallista dokumentointia on kirjaaminen.</a:t>
          </a:r>
          <a:endParaRPr lang="en-US" sz="2400" kern="1200"/>
        </a:p>
      </dsp:txBody>
      <dsp:txXfrm>
        <a:off x="0" y="870827"/>
        <a:ext cx="10515600" cy="870296"/>
      </dsp:txXfrm>
    </dsp:sp>
    <dsp:sp modelId="{E2033B93-07A3-45BF-89A2-4B05D0399C13}">
      <dsp:nvSpPr>
        <dsp:cNvPr id="0" name=""/>
        <dsp:cNvSpPr/>
      </dsp:nvSpPr>
      <dsp:spPr>
        <a:xfrm>
          <a:off x="0" y="1741123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5ED399-7D8F-4E49-9666-F4D6F15DCF49}">
      <dsp:nvSpPr>
        <dsp:cNvPr id="0" name=""/>
        <dsp:cNvSpPr/>
      </dsp:nvSpPr>
      <dsp:spPr>
        <a:xfrm>
          <a:off x="0" y="1741123"/>
          <a:ext cx="10515600" cy="87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/>
            <a:t>Epävirallista dokumentointia on esim. Piirretty sukupuu, perheen aikajana, tai valokuvat.</a:t>
          </a:r>
          <a:endParaRPr lang="en-US" sz="2400" kern="1200"/>
        </a:p>
      </dsp:txBody>
      <dsp:txXfrm>
        <a:off x="0" y="1741123"/>
        <a:ext cx="10515600" cy="870296"/>
      </dsp:txXfrm>
    </dsp:sp>
    <dsp:sp modelId="{099C32B3-3D3B-470E-89D8-C21A682BBDFA}">
      <dsp:nvSpPr>
        <dsp:cNvPr id="0" name=""/>
        <dsp:cNvSpPr/>
      </dsp:nvSpPr>
      <dsp:spPr>
        <a:xfrm>
          <a:off x="0" y="2611420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664AC-4E29-4927-B13F-E0333030BE1F}">
      <dsp:nvSpPr>
        <dsp:cNvPr id="0" name=""/>
        <dsp:cNvSpPr/>
      </dsp:nvSpPr>
      <dsp:spPr>
        <a:xfrm>
          <a:off x="0" y="2611420"/>
          <a:ext cx="10515600" cy="87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/>
            <a:t>Keskeinen osa asiakas työtä.</a:t>
          </a:r>
          <a:endParaRPr lang="en-US" sz="2400" kern="1200"/>
        </a:p>
      </dsp:txBody>
      <dsp:txXfrm>
        <a:off x="0" y="2611420"/>
        <a:ext cx="10515600" cy="870296"/>
      </dsp:txXfrm>
    </dsp:sp>
    <dsp:sp modelId="{D67D0FD1-A1E0-4845-A408-B4D0A8587D14}">
      <dsp:nvSpPr>
        <dsp:cNvPr id="0" name=""/>
        <dsp:cNvSpPr/>
      </dsp:nvSpPr>
      <dsp:spPr>
        <a:xfrm>
          <a:off x="0" y="3481716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EF83C-035F-4501-B185-8A45D3750FE3}">
      <dsp:nvSpPr>
        <dsp:cNvPr id="0" name=""/>
        <dsp:cNvSpPr/>
      </dsp:nvSpPr>
      <dsp:spPr>
        <a:xfrm>
          <a:off x="0" y="3481716"/>
          <a:ext cx="10515600" cy="87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/>
            <a:t>Ajan tasalla olevaa dokumentointia käytetään havainnollistamaan asiakas työtä prosessina sekä asiakkaille että muille työntekijöille ja eriyhteistyö tahoille.</a:t>
          </a:r>
          <a:endParaRPr lang="en-US" sz="2400" kern="1200"/>
        </a:p>
      </dsp:txBody>
      <dsp:txXfrm>
        <a:off x="0" y="3481716"/>
        <a:ext cx="10515600" cy="870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47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2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87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189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3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0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4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5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3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8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63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63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Dokumentointi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5EABAFB-D4D4-482A-8216-288D1B82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fi-FI" sz="5200">
                <a:cs typeface="Calibri Light"/>
              </a:rPr>
              <a:t>Mitä dokumentointi on</a:t>
            </a:r>
          </a:p>
        </p:txBody>
      </p:sp>
      <p:graphicFrame>
        <p:nvGraphicFramePr>
          <p:cNvPr id="6" name="Sisällön paikkamerkki 2">
            <a:extLst>
              <a:ext uri="{FF2B5EF4-FFF2-40B4-BE49-F238E27FC236}">
                <a16:creationId xmlns:a16="http://schemas.microsoft.com/office/drawing/2014/main" id="{EC832E3F-EDDB-44B8-935B-D37BB45EB6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494142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083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F1A529C-C251-4D4F-8D29-0BD0E34C5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  <a:cs typeface="Calibri Light"/>
              </a:rPr>
              <a:t>Miksi dokumentointi on tärkeää?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381338-61A7-4377-9BF0-E6E0946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solidFill>
                  <a:srgbClr val="000000"/>
                </a:solidFill>
                <a:cs typeface="Calibri"/>
              </a:rPr>
              <a:t>Se turvaa asiakkaan ja työntekijän aseman ja oikeudet.</a:t>
            </a:r>
          </a:p>
          <a:p>
            <a:r>
              <a:rPr lang="fi-FI" sz="2000">
                <a:solidFill>
                  <a:srgbClr val="000000"/>
                </a:solidFill>
                <a:cs typeface="Calibri"/>
              </a:rPr>
              <a:t>Erimielisyyksien tai tulkintaerojen kohdalla ei tarvitse olla muistikuvien varassa.</a:t>
            </a:r>
          </a:p>
          <a:p>
            <a:r>
              <a:rPr lang="fi-FI" sz="2000">
                <a:solidFill>
                  <a:srgbClr val="000000"/>
                </a:solidFill>
                <a:cs typeface="Calibri"/>
              </a:rPr>
              <a:t>Huolellinen dokumentointi on tärkeää sekä asiakkaan että työntekijän oikeusturvan toteutumisen kannalta ja asiakkaan oikeusturva edellyttääkin ajan tasalla olevaa dokumentaatiota.</a:t>
            </a:r>
          </a:p>
        </p:txBody>
      </p:sp>
    </p:spTree>
    <p:extLst>
      <p:ext uri="{BB962C8B-B14F-4D97-AF65-F5344CB8AC3E}">
        <p14:creationId xmlns:p14="http://schemas.microsoft.com/office/powerpoint/2010/main" val="1075883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8E66402-05FE-40F9-B95C-C9C3E5E13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  <a:cs typeface="Calibri Light"/>
              </a:rPr>
              <a:t>Kirjaaminen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F181AF-3523-413E-8DD9-90F7FB7C6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>
                <a:solidFill>
                  <a:srgbClr val="000000"/>
                </a:solidFill>
                <a:cs typeface="Calibri"/>
              </a:rPr>
              <a:t>Kirjauksesta on tärkeä ilmetä ketkä toimivat, missä ja milloin mitä tapahtui ja mitä sovittiin jatkosta.</a:t>
            </a:r>
          </a:p>
          <a:p>
            <a:r>
              <a:rPr lang="fi-FI" sz="2000" dirty="0">
                <a:solidFill>
                  <a:srgbClr val="000000"/>
                </a:solidFill>
                <a:cs typeface="Calibri"/>
              </a:rPr>
              <a:t>Työntekijän tulee huolehtia että dokumentit ovat ajan tasalla.</a:t>
            </a:r>
          </a:p>
          <a:p>
            <a:r>
              <a:rPr lang="fi-FI" sz="2000" dirty="0">
                <a:solidFill>
                  <a:srgbClr val="000000"/>
                </a:solidFill>
                <a:cs typeface="Calibri"/>
              </a:rPr>
              <a:t>Dokumentit tulee kirjoittaa selkeällä ja ymmärrettävällä kiellellä.</a:t>
            </a:r>
          </a:p>
          <a:p>
            <a:r>
              <a:rPr lang="fi-FI" sz="2000" dirty="0">
                <a:solidFill>
                  <a:srgbClr val="000000"/>
                </a:solidFill>
                <a:cs typeface="Calibri"/>
              </a:rPr>
              <a:t>Muilta tahoilta hankittujen tietojen kohdalle on aina merkittävä mistä tieto on hankittu.</a:t>
            </a:r>
          </a:p>
          <a:p>
            <a:endParaRPr lang="fi-FI" sz="2000">
              <a:solidFill>
                <a:srgbClr val="000000"/>
              </a:solidFill>
              <a:cs typeface="Calibri"/>
            </a:endParaRPr>
          </a:p>
          <a:p>
            <a:endParaRPr lang="fi-FI" sz="200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D7A0A3B-DD6B-43A0-A6F2-4DDAB338958E}"/>
              </a:ext>
            </a:extLst>
          </p:cNvPr>
          <p:cNvSpPr txBox="1"/>
          <p:nvPr/>
        </p:nvSpPr>
        <p:spPr>
          <a:xfrm>
            <a:off x="12354984" y="3877733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Aft>
                <a:spcPts val="600"/>
              </a:spcAft>
            </a:pPr>
            <a:r>
              <a:rPr lang="fi-FI" dirty="0" err="1"/>
              <a:t>eksti</a:t>
            </a:r>
            <a:r>
              <a:rPr lang="fi-FI" dirty="0"/>
              <a:t> napsauttamalla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941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Dokumentointi</vt:lpstr>
      <vt:lpstr>Mitä dokumentointi on</vt:lpstr>
      <vt:lpstr>Miksi dokumentointi on tärkeää?</vt:lpstr>
      <vt:lpstr>Kirjaaminen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Pekkanen Tiina</dc:creator>
  <cp:lastModifiedBy>Pekkanen Tiina</cp:lastModifiedBy>
  <cp:revision>182</cp:revision>
  <dcterms:created xsi:type="dcterms:W3CDTF">2020-09-24T08:52:11Z</dcterms:created>
  <dcterms:modified xsi:type="dcterms:W3CDTF">2020-10-01T09:46:51Z</dcterms:modified>
</cp:coreProperties>
</file>