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62" r:id="rId4"/>
    <p:sldId id="263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Työpajapäivät</a:t>
            </a:r>
            <a:br>
              <a:rPr lang="fi-FI" dirty="0" smtClean="0"/>
            </a:br>
            <a:r>
              <a:rPr lang="fi-FI" dirty="0" smtClean="0"/>
              <a:t>14.-15.12.2015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Telakkakadun koulu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066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Ilmiötyöpaja 5: Työelämätaidot ja yrittäjyys (L6)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928968"/>
            <a:ext cx="8596668" cy="4929032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Edistetään </a:t>
            </a:r>
            <a:r>
              <a:rPr lang="fi-FI" dirty="0"/>
              <a:t>oppilaiden kiinnostusta ja myönteistä asennetta työtä ja työelämää kohtaan sekä vahvistetaan siihen liittyvää </a:t>
            </a:r>
            <a:r>
              <a:rPr lang="fi-FI" dirty="0" smtClean="0"/>
              <a:t>tietopohjaa.</a:t>
            </a:r>
          </a:p>
          <a:p>
            <a:r>
              <a:rPr lang="fi-FI" dirty="0" smtClean="0"/>
              <a:t>Oppilaita </a:t>
            </a:r>
            <a:r>
              <a:rPr lang="fi-FI" dirty="0"/>
              <a:t>opetetaan tuntemaan lähialueen elinkeinoelämän erityispiirteitä ja keskeisiä toimialoja. </a:t>
            </a:r>
            <a:endParaRPr lang="fi-FI" dirty="0" smtClean="0"/>
          </a:p>
          <a:p>
            <a:r>
              <a:rPr lang="fi-FI" dirty="0"/>
              <a:t>Oppilaat saavat kokemuksia työelämästä ja yhteistyöstä koulun ulkopuolisten toimijoiden kanssa</a:t>
            </a:r>
            <a:r>
              <a:rPr lang="fi-FI" dirty="0" smtClean="0"/>
              <a:t>.</a:t>
            </a:r>
          </a:p>
          <a:p>
            <a:r>
              <a:rPr lang="fi-FI" dirty="0"/>
              <a:t>Koulutyöhön sisältyy toimintamuotoja, joissa tarjoutuu tilaisuus oppia tuntemaan erilaisia ammatteja ja työaloja sekä yritystoimintaa</a:t>
            </a:r>
            <a:r>
              <a:rPr lang="fi-FI" dirty="0" smtClean="0"/>
              <a:t>.</a:t>
            </a:r>
          </a:p>
          <a:p>
            <a:r>
              <a:rPr lang="fi-FI" dirty="0" smtClean="0"/>
              <a:t>Harjoitellaan </a:t>
            </a:r>
            <a:r>
              <a:rPr lang="fi-FI" dirty="0"/>
              <a:t>projektityöskentelyä ja </a:t>
            </a:r>
            <a:r>
              <a:rPr lang="fi-FI" dirty="0" smtClean="0"/>
              <a:t>verkostoitumista.</a:t>
            </a:r>
          </a:p>
          <a:p>
            <a:r>
              <a:rPr lang="fi-FI" dirty="0"/>
              <a:t>Toiminnallisissa opiskelutilanteissa opitaan suunnittelemaan työprosesseja, asettamaan hypoteeseja, kokeilemaan erilaisia vaihtoehtoja, tekemään johtopäätöksiä ja löytämään uusia ratkaisuja olosuhteiden muuttuessa</a:t>
            </a:r>
            <a:r>
              <a:rPr lang="fi-FI" dirty="0" smtClean="0"/>
              <a:t>.</a:t>
            </a:r>
          </a:p>
          <a:p>
            <a:r>
              <a:rPr lang="fi-FI" dirty="0" smtClean="0"/>
              <a:t>Yrittäjyyden </a:t>
            </a:r>
            <a:r>
              <a:rPr lang="fi-FI" dirty="0"/>
              <a:t>merkityksen </a:t>
            </a:r>
            <a:r>
              <a:rPr lang="fi-FI" dirty="0" smtClean="0"/>
              <a:t>ymmärtäminen yhteisössä </a:t>
            </a:r>
            <a:r>
              <a:rPr lang="fi-FI" dirty="0"/>
              <a:t>ja </a:t>
            </a:r>
            <a:r>
              <a:rPr lang="fi-FI" dirty="0" smtClean="0"/>
              <a:t>yhteiskunnassa.</a:t>
            </a:r>
          </a:p>
          <a:p>
            <a:r>
              <a:rPr lang="fi-FI" dirty="0" smtClean="0"/>
              <a:t>Itsearviointi opettajille: yrittäjyyskasvatuksen </a:t>
            </a:r>
            <a:r>
              <a:rPr lang="fi-FI" dirty="0"/>
              <a:t>mittaristo (</a:t>
            </a:r>
            <a:r>
              <a:rPr lang="fi-FI" dirty="0" smtClean="0"/>
              <a:t>www.lut.fi/mittaristo)</a:t>
            </a:r>
            <a:endParaRPr lang="fi-FI" dirty="0"/>
          </a:p>
          <a:p>
            <a:r>
              <a:rPr lang="fi-FI" i="1" dirty="0" smtClean="0"/>
              <a:t>Toteutus: Telakan yrittäjyys ja </a:t>
            </a:r>
            <a:r>
              <a:rPr lang="fi-FI" i="1" dirty="0" err="1" smtClean="0"/>
              <a:t>start</a:t>
            </a:r>
            <a:r>
              <a:rPr lang="fi-FI" i="1" dirty="0" smtClean="0"/>
              <a:t> </a:t>
            </a:r>
            <a:r>
              <a:rPr lang="fi-FI" i="1" dirty="0" err="1" smtClean="0"/>
              <a:t>up</a:t>
            </a:r>
            <a:r>
              <a:rPr lang="fi-FI" i="1" dirty="0" smtClean="0"/>
              <a:t> –hautomo, Leijonan Kita -kisa</a:t>
            </a:r>
          </a:p>
          <a:p>
            <a:pPr marL="0" indent="0">
              <a:buNone/>
            </a:pPr>
            <a:r>
              <a:rPr lang="fi-FI" i="1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172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464634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Ilmiötyöpaja 6: Osallistuminen, vaikuttaminen ja kestävän tulevaisuuden rakentaminen (L7)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2086516"/>
            <a:ext cx="8596668" cy="4625383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Opetuksessa vahvistetaan ja syvennetään oppilaiden kiinnostusta yhteisiä ja yhteiskunnallisia asioita kohtaan ja harjoitellaan toimintaa demokraattisen yhteiskunnan jäseninä</a:t>
            </a:r>
            <a:r>
              <a:rPr lang="fi-FI" dirty="0" smtClean="0"/>
              <a:t>.</a:t>
            </a:r>
          </a:p>
          <a:p>
            <a:r>
              <a:rPr lang="fi-FI" dirty="0"/>
              <a:t>Oppilaat saavat tietoja ja kokemuksia yhteiskuntaa rakentavan osallistumisen keinoista ja muodoista kuten </a:t>
            </a:r>
            <a:r>
              <a:rPr lang="fi-FI" dirty="0" smtClean="0"/>
              <a:t>ympäristötoiminnasta </a:t>
            </a:r>
            <a:r>
              <a:rPr lang="fi-FI" dirty="0"/>
              <a:t>ja vapaaehtoistyöstä tai median, taide-elämän, julkisen sektorin, kansalaisjärjestöjen ja poliittisten puolueiden kautta vaikuttamisesta</a:t>
            </a:r>
            <a:r>
              <a:rPr lang="fi-FI" dirty="0" smtClean="0"/>
              <a:t>.</a:t>
            </a:r>
          </a:p>
          <a:p>
            <a:r>
              <a:rPr lang="fi-FI" dirty="0"/>
              <a:t>Osallistumalla oppilaat voivat harjaantua ilmaisemaan näkemyksensä rakentavasti, etsimään ratkaisuja yhteistyössä toisten kanssa sekä pohtimaan erilaisten toimintatapojen oikeutusta eri näkökulmista. Toiminnassa opitaan neuvottelemista, sovittelemista ja ristiriitojen ratkaisemista</a:t>
            </a:r>
            <a:r>
              <a:rPr lang="fi-FI" dirty="0" smtClean="0"/>
              <a:t>.</a:t>
            </a:r>
          </a:p>
          <a:p>
            <a:r>
              <a:rPr lang="fi-FI" dirty="0"/>
              <a:t>Ympäristön ja toisten ihmisten hyväksi tehdyt konkreettiset teot ja yhteistyöprojektit laajentavat vastuun piiriä. Oppilaat saavat valmiuksia sekä omien että yhteisön ja yhteiskunnan toimintatapojen ja -rakenteiden arviointiin ja muuttamiseen kestävää hyvinvointia edistäviksi. </a:t>
            </a:r>
            <a:endParaRPr lang="fi-FI" dirty="0" smtClean="0"/>
          </a:p>
          <a:p>
            <a:r>
              <a:rPr lang="fi-FI" dirty="0"/>
              <a:t>Perusopetuksen aikana muodostuu näkemys siitä, miksi opiskelu ja osallistuminen ovat tärkeitä, mitä kestävä elämäntapa merkitsee ja miten koulussa hankittua osaamista voi käyttää kestävän tulevaisuuden rakentamisessa. </a:t>
            </a:r>
            <a:endParaRPr lang="fi-FI" i="1" dirty="0" smtClean="0"/>
          </a:p>
          <a:p>
            <a:r>
              <a:rPr lang="fi-FI" i="1" dirty="0" smtClean="0"/>
              <a:t>Toteutus: Rikollisuus yhteiskunnallisena ilmiönä Äänekoskella. </a:t>
            </a:r>
            <a:r>
              <a:rPr lang="fi-FI" i="1" dirty="0"/>
              <a:t>Oppilaat tarkastelevat rikollisuutta </a:t>
            </a:r>
            <a:r>
              <a:rPr lang="fi-FI" i="1" dirty="0" err="1"/>
              <a:t>Ääneseudun</a:t>
            </a:r>
            <a:r>
              <a:rPr lang="fi-FI" i="1" dirty="0"/>
              <a:t> alueella ja miettivät </a:t>
            </a:r>
            <a:r>
              <a:rPr lang="fi-FI" i="1" dirty="0" smtClean="0"/>
              <a:t>asioita, </a:t>
            </a:r>
            <a:r>
              <a:rPr lang="fi-FI" i="1" dirty="0"/>
              <a:t>miten voisivat vaikuttaa rikollisuuden ehkäisyyn</a:t>
            </a:r>
            <a:r>
              <a:rPr lang="fi-FI" i="1" dirty="0" smtClean="0"/>
              <a:t>.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13269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63083"/>
          </a:xfrm>
        </p:spPr>
        <p:txBody>
          <a:bodyPr/>
          <a:lstStyle/>
          <a:p>
            <a:r>
              <a:rPr lang="fi-FI" dirty="0" smtClean="0"/>
              <a:t>Ryhmätuotos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808149"/>
            <a:ext cx="8596668" cy="4368679"/>
          </a:xfrm>
        </p:spPr>
        <p:txBody>
          <a:bodyPr/>
          <a:lstStyle/>
          <a:p>
            <a:r>
              <a:rPr lang="fi-FI" dirty="0" smtClean="0"/>
              <a:t>Telakkakadun koulun sivut </a:t>
            </a:r>
            <a:r>
              <a:rPr lang="fi-FI" dirty="0" err="1" smtClean="0"/>
              <a:t>Sisä</a:t>
            </a:r>
            <a:r>
              <a:rPr lang="fi-FI" dirty="0" smtClean="0"/>
              <a:t>-Suomen lehdessä 22.12.2015</a:t>
            </a:r>
          </a:p>
          <a:p>
            <a:r>
              <a:rPr lang="fi-FI" dirty="0" smtClean="0"/>
              <a:t>Ryhmätuotos voi olla artikkeli, kuva, </a:t>
            </a:r>
            <a:r>
              <a:rPr lang="fi-FI" dirty="0" err="1" smtClean="0"/>
              <a:t>graafi</a:t>
            </a:r>
            <a:r>
              <a:rPr lang="fi-FI" dirty="0" smtClean="0"/>
              <a:t> tai (video).</a:t>
            </a:r>
          </a:p>
          <a:p>
            <a:r>
              <a:rPr lang="fi-FI" dirty="0" smtClean="0"/>
              <a:t>Lehteen mahtuu 7-10 juttua ja loput koulun seinille näyttelyyn.</a:t>
            </a:r>
          </a:p>
          <a:p>
            <a:r>
              <a:rPr lang="fi-FI" dirty="0"/>
              <a:t>Artikkelissa tekstiä </a:t>
            </a:r>
            <a:r>
              <a:rPr lang="fi-FI" dirty="0" err="1"/>
              <a:t>max</a:t>
            </a:r>
            <a:r>
              <a:rPr lang="fi-FI" dirty="0"/>
              <a:t>. 2500 merkkiä (</a:t>
            </a:r>
            <a:r>
              <a:rPr lang="fi-FI" dirty="0" err="1"/>
              <a:t>word</a:t>
            </a:r>
            <a:r>
              <a:rPr lang="fi-FI" dirty="0"/>
              <a:t>)</a:t>
            </a:r>
          </a:p>
          <a:p>
            <a:r>
              <a:rPr lang="fi-FI" dirty="0" smtClean="0"/>
              <a:t>Kuvat jpg-muodossa (alkuperäiset, isot ja laadukkaat tiedostot, kuvan koko minimissään 2 </a:t>
            </a:r>
            <a:r>
              <a:rPr lang="fi-FI" dirty="0" err="1" smtClean="0"/>
              <a:t>megaa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Graafit</a:t>
            </a:r>
            <a:r>
              <a:rPr lang="fi-FI" dirty="0" smtClean="0"/>
              <a:t> pdf-tiedostoina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510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 smtClean="0"/>
              <a:t>Tavoitteet</a:t>
            </a:r>
            <a:endParaRPr lang="fi-FI" sz="4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774156"/>
            <a:ext cx="8596668" cy="5083844"/>
          </a:xfrm>
        </p:spPr>
        <p:txBody>
          <a:bodyPr>
            <a:normAutofit/>
          </a:bodyPr>
          <a:lstStyle/>
          <a:p>
            <a:r>
              <a:rPr lang="fi-FI" dirty="0" smtClean="0"/>
              <a:t>Yhdessä oppiminen ja yhdessä tekeminen</a:t>
            </a:r>
          </a:p>
          <a:p>
            <a:r>
              <a:rPr lang="fi-FI" dirty="0"/>
              <a:t>Harjoitella tutkittavan ilmiön jäsentämistä</a:t>
            </a:r>
          </a:p>
          <a:p>
            <a:r>
              <a:rPr lang="fi-FI" dirty="0"/>
              <a:t>Argumentointitaitojen harjoittelu</a:t>
            </a:r>
          </a:p>
          <a:p>
            <a:r>
              <a:rPr lang="fi-FI" dirty="0" smtClean="0"/>
              <a:t>Uskaltaa ennakkoluulottomasti yhdistellä erilaisia näkökulmia</a:t>
            </a:r>
          </a:p>
          <a:p>
            <a:r>
              <a:rPr lang="fi-FI" dirty="0" smtClean="0"/>
              <a:t>Rohkaistua rakentamaan uutta tietoa ja perusteltua näkemystä</a:t>
            </a:r>
          </a:p>
          <a:p>
            <a:r>
              <a:rPr lang="fi-FI" dirty="0" smtClean="0"/>
              <a:t>Arvioida kriittisesti tutkimusprosessia</a:t>
            </a:r>
          </a:p>
          <a:p>
            <a:r>
              <a:rPr lang="fi-FI" dirty="0" smtClean="0"/>
              <a:t>Systeemisen ajattelun harjoittelu</a:t>
            </a:r>
          </a:p>
          <a:p>
            <a:r>
              <a:rPr lang="fi-FI" dirty="0" smtClean="0"/>
              <a:t>Vuorovaikutustaitojen harjoittelu erilaisissa ja eri-ikäisistä oppilaista koostuvissa ryhmissä</a:t>
            </a:r>
          </a:p>
          <a:p>
            <a:r>
              <a:rPr lang="fi-FI" dirty="0" smtClean="0"/>
              <a:t>Luottamus itseen ja omiin näkemyksiin</a:t>
            </a:r>
          </a:p>
        </p:txBody>
      </p:sp>
    </p:spTree>
    <p:extLst>
      <p:ext uri="{BB962C8B-B14F-4D97-AF65-F5344CB8AC3E}">
        <p14:creationId xmlns:p14="http://schemas.microsoft.com/office/powerpoint/2010/main" val="182552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Laaja-alainen osaaminen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77334" y="1714539"/>
            <a:ext cx="4184035" cy="410639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/>
              <a:t>Tarkoittaa tietojen, taitojen, arvojen, asenteiden ja tahdon muodostamaa kokonaisuutta = Kasvu elämään ja työelämään.</a:t>
            </a:r>
          </a:p>
          <a:p>
            <a:r>
              <a:rPr lang="fi-FI" dirty="0" err="1"/>
              <a:t>Mun</a:t>
            </a:r>
            <a:r>
              <a:rPr lang="fi-FI" dirty="0"/>
              <a:t> juttu (L1 Ajattelu ja oppimaan oppiminen)</a:t>
            </a:r>
          </a:p>
          <a:p>
            <a:r>
              <a:rPr lang="fi-FI" dirty="0" err="1"/>
              <a:t>Mun</a:t>
            </a:r>
            <a:r>
              <a:rPr lang="fi-FI" dirty="0"/>
              <a:t> maailma (L2 Kulttuurinen osaaminen, vuorovaikutus ja ilmaisu)</a:t>
            </a:r>
          </a:p>
          <a:p>
            <a:r>
              <a:rPr lang="fi-FI" dirty="0" err="1"/>
              <a:t>Mun</a:t>
            </a:r>
            <a:r>
              <a:rPr lang="fi-FI" dirty="0"/>
              <a:t> itseni johtamisen taidot (L3 Itsestä huolehtiminen ja arjen taidot)</a:t>
            </a:r>
          </a:p>
          <a:p>
            <a:r>
              <a:rPr lang="fi-FI" dirty="0" err="1"/>
              <a:t>Mun</a:t>
            </a:r>
            <a:r>
              <a:rPr lang="fi-FI" dirty="0"/>
              <a:t> mediat (L4 Monilukutaito)</a:t>
            </a:r>
          </a:p>
          <a:p>
            <a:r>
              <a:rPr lang="fi-FI" dirty="0" err="1"/>
              <a:t>Mun</a:t>
            </a:r>
            <a:r>
              <a:rPr lang="fi-FI" dirty="0"/>
              <a:t> työkalut (L5 Tieto- ja viestintäteknologinen osaaminen )</a:t>
            </a:r>
          </a:p>
          <a:p>
            <a:r>
              <a:rPr lang="fi-FI" dirty="0" err="1"/>
              <a:t>Mun</a:t>
            </a:r>
            <a:r>
              <a:rPr lang="fi-FI" dirty="0"/>
              <a:t> projekti (L6 Työelämä ja yrittäjyys)</a:t>
            </a:r>
          </a:p>
          <a:p>
            <a:r>
              <a:rPr lang="fi-FI" dirty="0" err="1"/>
              <a:t>Mun</a:t>
            </a:r>
            <a:r>
              <a:rPr lang="fi-FI" dirty="0"/>
              <a:t> tapa vaikuttaa (L7 Osallistuminen, vaikuttaminen ja kestävän tulevaisuuden rakentaminen)</a:t>
            </a:r>
          </a:p>
          <a:p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30809" y="1713875"/>
            <a:ext cx="4128906" cy="4107061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7793614" y="5820936"/>
            <a:ext cx="13392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smtClean="0"/>
              <a:t>Villinikkarit 2015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47231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75958"/>
          </a:xfrm>
        </p:spPr>
        <p:txBody>
          <a:bodyPr/>
          <a:lstStyle/>
          <a:p>
            <a:r>
              <a:rPr lang="fi-FI" dirty="0" smtClean="0"/>
              <a:t>Ilmiöpajat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551382"/>
            <a:ext cx="8596668" cy="4938628"/>
          </a:xfrm>
        </p:spPr>
        <p:txBody>
          <a:bodyPr>
            <a:normAutofit/>
          </a:bodyPr>
          <a:lstStyle/>
          <a:p>
            <a:r>
              <a:rPr lang="fi-FI" dirty="0" smtClean="0"/>
              <a:t>ILMIÖT pohjautuvat uuden opetussuunnitelman laaja-alaisiin osaamisalueisiin (L2-L7)</a:t>
            </a:r>
          </a:p>
          <a:p>
            <a:r>
              <a:rPr lang="fi-FI" dirty="0" smtClean="0"/>
              <a:t>ILMIÖN konkretisoinnissa korostetaan paikallisuutta, kiinnostavuutta oppilaalle sekä ajankohtaisuutta! </a:t>
            </a:r>
          </a:p>
          <a:p>
            <a:r>
              <a:rPr lang="fi-FI" dirty="0" smtClean="0"/>
              <a:t>TOTEUTUKSESSA korostetaan </a:t>
            </a:r>
            <a:r>
              <a:rPr lang="fi-FI" dirty="0" err="1" smtClean="0"/>
              <a:t>toiminnallisuutta</a:t>
            </a:r>
            <a:r>
              <a:rPr lang="fi-FI" dirty="0" smtClean="0"/>
              <a:t>, tutkivaa otetta sekä oppilaiden mahdollisuutta vaikuttaa</a:t>
            </a:r>
          </a:p>
          <a:p>
            <a:r>
              <a:rPr lang="fi-FI" dirty="0" smtClean="0"/>
              <a:t>Työpajan TUOTOS muodossa, joka soveltuu </a:t>
            </a:r>
            <a:r>
              <a:rPr lang="fi-FI" dirty="0" err="1" smtClean="0"/>
              <a:t>Sisä</a:t>
            </a:r>
            <a:r>
              <a:rPr lang="fi-FI" dirty="0" smtClean="0"/>
              <a:t>-Suomen lehteen.</a:t>
            </a:r>
          </a:p>
          <a:p>
            <a:r>
              <a:rPr lang="fi-FI" dirty="0" smtClean="0"/>
              <a:t>Oppilaat tutkivina toimittajina:</a:t>
            </a:r>
          </a:p>
          <a:p>
            <a:pPr lvl="1"/>
            <a:r>
              <a:rPr lang="fi-FI" dirty="0" smtClean="0"/>
              <a:t>Ilmiölähtöisessä </a:t>
            </a:r>
            <a:r>
              <a:rPr lang="fi-FI" dirty="0"/>
              <a:t>opiskelussa tutkitaan todellisen maailman ilmiöitä aidossa ympäristössään. </a:t>
            </a:r>
            <a:endParaRPr lang="fi-FI" dirty="0" smtClean="0"/>
          </a:p>
          <a:p>
            <a:pPr lvl="1"/>
            <a:r>
              <a:rPr lang="fi-FI" dirty="0" smtClean="0"/>
              <a:t>Tutkittavat </a:t>
            </a:r>
            <a:r>
              <a:rPr lang="fi-FI" dirty="0"/>
              <a:t>ilmiöt ovat monisyisiä, joten </a:t>
            </a:r>
            <a:r>
              <a:rPr lang="fi-FI" dirty="0" smtClean="0"/>
              <a:t>niitä täytyy </a:t>
            </a:r>
            <a:r>
              <a:rPr lang="fi-FI" dirty="0"/>
              <a:t>tarkastella monista eri näkökulmista, jos halutaan saada monipuolinen ymmärrys tutkittavasta ilmiöstä.</a:t>
            </a:r>
          </a:p>
          <a:p>
            <a:endParaRPr lang="fi-FI" dirty="0" smtClean="0"/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363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Tutkivan oppimisen sykli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6624" y="1930400"/>
            <a:ext cx="6032976" cy="4277217"/>
          </a:xfrm>
          <a:prstGeom prst="rect">
            <a:avLst/>
          </a:prstGeom>
        </p:spPr>
      </p:pic>
      <p:sp>
        <p:nvSpPr>
          <p:cNvPr id="7" name="Tekstiruutu 6"/>
          <p:cNvSpPr txBox="1"/>
          <p:nvPr/>
        </p:nvSpPr>
        <p:spPr>
          <a:xfrm>
            <a:off x="2691685" y="3870473"/>
            <a:ext cx="109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smtClean="0"/>
              <a:t>Raportoidaan</a:t>
            </a:r>
          </a:p>
          <a:p>
            <a:r>
              <a:rPr lang="fi-FI" sz="1200" dirty="0" smtClean="0"/>
              <a:t>tuotos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99100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532327"/>
            <a:ext cx="8596668" cy="1320800"/>
          </a:xfrm>
        </p:spPr>
        <p:txBody>
          <a:bodyPr>
            <a:normAutofit/>
          </a:bodyPr>
          <a:lstStyle/>
          <a:p>
            <a:r>
              <a:rPr lang="fi-FI" dirty="0" smtClean="0"/>
              <a:t>Ilmiötyöpaja 1: Kulttuurinen osaaminen, vuorovaikutus ja ilmaisu (L2)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07118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Oppilaita ohjataan näkemään kulttuurinen moninaisuus lähtökohtaisesti myönteisenä voimavarana. Samalla heitä ohjataan tunnistamaan, miten kulttuurit, uskonnot ja katsomukset vaikuttavat yhteiskunnassa ja arjessa sekä pohtimaan, millaisia asioita ei voida ihmisoikeuksien vastaisina </a:t>
            </a:r>
            <a:r>
              <a:rPr lang="fi-FI" dirty="0" smtClean="0"/>
              <a:t>hyväksyä.</a:t>
            </a:r>
          </a:p>
          <a:p>
            <a:r>
              <a:rPr lang="fi-FI" dirty="0" smtClean="0"/>
              <a:t>Koulutyössä </a:t>
            </a:r>
            <a:r>
              <a:rPr lang="fi-FI" dirty="0"/>
              <a:t>edistetään suunnitelmallisesti kunnioitusta ja luottamusta muita ihmisryhmiä ja kansoja kohtaan. Tutustutaan keskeisiin ihmisoikeussopimuksiin ja niiden merkitykseen ja toteutumiseen maailmassa. </a:t>
            </a:r>
            <a:endParaRPr lang="fi-FI" dirty="0" smtClean="0"/>
          </a:p>
          <a:p>
            <a:r>
              <a:rPr lang="fi-FI" dirty="0" smtClean="0"/>
              <a:t>Analysoidaan mediaympäristöä </a:t>
            </a:r>
            <a:r>
              <a:rPr lang="fi-FI" dirty="0"/>
              <a:t>ja </a:t>
            </a:r>
            <a:r>
              <a:rPr lang="fi-FI" dirty="0" smtClean="0"/>
              <a:t>opitaan arvioimaan sen vaikutuksia.</a:t>
            </a:r>
          </a:p>
          <a:p>
            <a:r>
              <a:rPr lang="fi-FI" dirty="0"/>
              <a:t>O</a:t>
            </a:r>
            <a:r>
              <a:rPr lang="fi-FI" dirty="0" smtClean="0"/>
              <a:t>ppilaiden </a:t>
            </a:r>
            <a:r>
              <a:rPr lang="fi-FI" dirty="0"/>
              <a:t>maailmankuva avartuu ja taito käydä dialogia kehittyy. Oppilaat harjoittelevat ilmaisemaan mielipiteensä </a:t>
            </a:r>
            <a:r>
              <a:rPr lang="fi-FI" dirty="0" smtClean="0"/>
              <a:t>rakentavasti.</a:t>
            </a:r>
            <a:endParaRPr lang="fi-FI" i="1" dirty="0" smtClean="0"/>
          </a:p>
          <a:p>
            <a:r>
              <a:rPr lang="fi-FI" i="1" dirty="0" smtClean="0"/>
              <a:t>Toteutus: </a:t>
            </a:r>
            <a:r>
              <a:rPr lang="fi-FI" i="1" dirty="0"/>
              <a:t>Äänekoski </a:t>
            </a:r>
            <a:r>
              <a:rPr lang="fi-FI" i="1" dirty="0" smtClean="0"/>
              <a:t>”</a:t>
            </a:r>
            <a:r>
              <a:rPr lang="fi-FI" i="1" dirty="0" err="1" smtClean="0"/>
              <a:t>Survival</a:t>
            </a:r>
            <a:r>
              <a:rPr lang="fi-FI" i="1" dirty="0" smtClean="0"/>
              <a:t> </a:t>
            </a:r>
            <a:r>
              <a:rPr lang="fi-FI" i="1" dirty="0" err="1" smtClean="0"/>
              <a:t>Kit</a:t>
            </a:r>
            <a:r>
              <a:rPr lang="fi-FI" i="1" dirty="0" smtClean="0"/>
              <a:t>” koulumme turvapaikanhakijoille. Jokaisella </a:t>
            </a:r>
            <a:r>
              <a:rPr lang="fi-FI" i="1" dirty="0"/>
              <a:t>ryhmällä oma </a:t>
            </a:r>
            <a:r>
              <a:rPr lang="fi-FI" i="1" dirty="0" smtClean="0"/>
              <a:t>Valo-ryhmänsä</a:t>
            </a:r>
            <a:r>
              <a:rPr lang="fi-FI" i="1" dirty="0"/>
              <a:t>, jonka kanssa he toimivat toisena päivänä kolme tuntia. 1. ryhmä: kommunikointi englanniksi mahdollista; 2. ryhmä englannista jonkin verran tukea </a:t>
            </a:r>
            <a:r>
              <a:rPr lang="fi-FI" i="1" dirty="0" smtClean="0"/>
              <a:t>saavat; </a:t>
            </a:r>
            <a:r>
              <a:rPr lang="fi-FI" i="1" dirty="0"/>
              <a:t>3. ryhmä ei yhteistä kieltä. Ensimmäisenä </a:t>
            </a:r>
            <a:r>
              <a:rPr lang="fi-FI" i="1" dirty="0" err="1"/>
              <a:t>päiväna</a:t>
            </a:r>
            <a:r>
              <a:rPr lang="fi-FI" i="1" dirty="0"/>
              <a:t> oppilaat miettivät/suunnittelevat, millä keinoilla ja menetelmillä kohdata </a:t>
            </a:r>
            <a:r>
              <a:rPr lang="fi-FI" i="1" dirty="0" smtClean="0"/>
              <a:t>tällainen </a:t>
            </a:r>
            <a:r>
              <a:rPr lang="fi-FI" i="1" dirty="0"/>
              <a:t>ryhmä.</a:t>
            </a:r>
            <a:endParaRPr lang="fi-FI" i="1" dirty="0" smtClean="0"/>
          </a:p>
          <a:p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275531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Ilmiötyöpaja 2: Itsestä huolehtiminen ja arjen taidot (L3)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41620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Oppilaita ohjataan tunnistamaan omaa ja yhteistä hyvinvointia edistäviä ja haittaavia tekijöitä ja harjaantumaan terveyttä, hyvinvointia ja turvallisuutta edistäviin toimintatapoihin</a:t>
            </a:r>
            <a:r>
              <a:rPr lang="fi-FI" dirty="0" smtClean="0"/>
              <a:t>.</a:t>
            </a:r>
          </a:p>
          <a:p>
            <a:r>
              <a:rPr lang="fi-FI" dirty="0" smtClean="0"/>
              <a:t>Harjoitellaan sosiaalisia </a:t>
            </a:r>
            <a:r>
              <a:rPr lang="fi-FI" dirty="0"/>
              <a:t>taitoja </a:t>
            </a:r>
            <a:r>
              <a:rPr lang="fi-FI" dirty="0" smtClean="0"/>
              <a:t>ja </a:t>
            </a:r>
            <a:r>
              <a:rPr lang="fi-FI" dirty="0"/>
              <a:t>tuetaan tunnetaitojen kehittymistä. </a:t>
            </a:r>
            <a:endParaRPr lang="fi-FI" dirty="0" smtClean="0"/>
          </a:p>
          <a:p>
            <a:r>
              <a:rPr lang="fi-FI" dirty="0"/>
              <a:t>Oppilaita ohjataan tarkastelemaan kulutustottumuksiaan kestävän tulevaisuuden näkökulmasta, tarkastelemaan mainosviestintää analyyttisesti ja toimimaan kriittisinä ja vastuullisina kuluttajina. Heitä opastetaan vahvistamaan edellytyksiään oman talouden suunnitteluun ja taloudesta huolehtimiseen.</a:t>
            </a:r>
          </a:p>
          <a:p>
            <a:r>
              <a:rPr lang="fi-FI" dirty="0"/>
              <a:t>Oppilaita ohjataan toimimaan kestävästi ja vastuullisesti myös liikenteen erilaisissa tilanteissa, erityisesti pyörällä ja mopolla liikuttaessa, sekä huolehtimaan turvavarusteiden käytöstä ja päihteettömyydestä liikenteessä.</a:t>
            </a:r>
            <a:endParaRPr lang="fi-FI" dirty="0" smtClean="0"/>
          </a:p>
          <a:p>
            <a:r>
              <a:rPr lang="fi-FI" dirty="0" smtClean="0"/>
              <a:t>Oppilaat </a:t>
            </a:r>
            <a:r>
              <a:rPr lang="fi-FI" dirty="0"/>
              <a:t>oppivat ymmärtämään teknologian kehitystä, </a:t>
            </a:r>
            <a:r>
              <a:rPr lang="fi-FI" dirty="0" smtClean="0"/>
              <a:t>sen monimuotoisuutta </a:t>
            </a:r>
            <a:r>
              <a:rPr lang="fi-FI" dirty="0"/>
              <a:t>ja merkitystä omassa elämässä, kouluyhteisössä ja yhteiskunnassa. Oppilaita opetetaan ymmärtämään </a:t>
            </a:r>
            <a:r>
              <a:rPr lang="fi-FI" dirty="0" smtClean="0"/>
              <a:t>teknologian </a:t>
            </a:r>
            <a:r>
              <a:rPr lang="fi-FI" dirty="0"/>
              <a:t>toimintaperiaatteita ja kustannusten muodostumista sekä harjoittelemaan sen vastuullista käyttöä ja teknologisten ideoiden kehittämistä ja mallintamista. Oppilaiden kanssa pohditaan teknologiaan liittyviä eettisiä kysymyksiä ja tulevaisuuden mahdollisuuksia</a:t>
            </a:r>
            <a:r>
              <a:rPr lang="fi-FI" dirty="0" smtClean="0"/>
              <a:t>.</a:t>
            </a:r>
          </a:p>
          <a:p>
            <a:r>
              <a:rPr lang="fi-FI" i="1" dirty="0" smtClean="0"/>
              <a:t>Toteutus: Hyvinvointia tukevien asioiden tutkimista, ihmettelyä ja kokemista. Hyvä uutinen nuorten hyvinvoinnista Äänekoskella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572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Ilmiötyöpaja 3: Monilukutaito (L4)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774283"/>
            <a:ext cx="8596668" cy="4466332"/>
          </a:xfrm>
        </p:spPr>
        <p:txBody>
          <a:bodyPr>
            <a:normAutofit/>
          </a:bodyPr>
          <a:lstStyle/>
          <a:p>
            <a:r>
              <a:rPr lang="fi-FI" dirty="0"/>
              <a:t>Oppilaita ohjataan monilukutaitoisuuden syventämiseen laajentamalla tekstien kirjoa kaikkien oppiaineiden opetuksessa. Teksteillä tarkoitetaan tässä sanallisten, kuvallisten, auditiivisten, numeeristen ja kinesteettisten symbolijärjestelmien sekä näiden yhdistelmien avulla ilmaistua tai ilmenevää tietoa</a:t>
            </a:r>
            <a:r>
              <a:rPr lang="fi-FI" dirty="0" smtClean="0"/>
              <a:t>.</a:t>
            </a:r>
          </a:p>
          <a:p>
            <a:r>
              <a:rPr lang="fi-FI" dirty="0"/>
              <a:t>Oppilaita rohkaistaan käyttämään monilukutaitoaan myös vaikuttamiseen ja osallistumiseen omassa elinympäristössä, mediassa ja yhteiskunnassa. </a:t>
            </a:r>
            <a:endParaRPr lang="fi-FI" dirty="0" smtClean="0"/>
          </a:p>
          <a:p>
            <a:r>
              <a:rPr lang="fi-FI" dirty="0"/>
              <a:t>Oppilaiden </a:t>
            </a:r>
            <a:r>
              <a:rPr lang="fi-FI" dirty="0" smtClean="0"/>
              <a:t>monilukutaitoa syvennetään </a:t>
            </a:r>
            <a:r>
              <a:rPr lang="fi-FI" dirty="0"/>
              <a:t>tutustuttamalla heidät kertoviin, kuvaaviin, ohjaaviin, kantaa ottaviin ja pohtiviin </a:t>
            </a:r>
            <a:r>
              <a:rPr lang="fi-FI" dirty="0" smtClean="0"/>
              <a:t>tekstilajeihin.</a:t>
            </a:r>
          </a:p>
          <a:p>
            <a:r>
              <a:rPr lang="fi-FI" dirty="0" smtClean="0"/>
              <a:t>kulttuurinen lukutaito, ympäristölukutaito, työelämään liittyvät tekstit, kuluttaja- ja talousosaaminen, gallupit, kuvanlukutaito, medialukutaito</a:t>
            </a:r>
          </a:p>
          <a:p>
            <a:r>
              <a:rPr lang="fi-FI" i="1" dirty="0" smtClean="0"/>
              <a:t>Toteutus: </a:t>
            </a:r>
            <a:r>
              <a:rPr lang="fi-FI" i="1" dirty="0"/>
              <a:t>Aiheena Äänekoskelaiset </a:t>
            </a:r>
            <a:r>
              <a:rPr lang="fi-FI" i="1" dirty="0" smtClean="0"/>
              <a:t>nuoret </a:t>
            </a:r>
            <a:r>
              <a:rPr lang="fi-FI" i="1" dirty="0" err="1" smtClean="0"/>
              <a:t>SOMEssa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209984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Ilmiötyöpaja 4: Tieto- ja viestintäteknologinen osaaminen (L5)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16088"/>
          </a:xfrm>
        </p:spPr>
        <p:txBody>
          <a:bodyPr>
            <a:normAutofit fontScale="70000" lnSpcReduction="20000"/>
          </a:bodyPr>
          <a:lstStyle/>
          <a:p>
            <a:r>
              <a:rPr lang="fi-FI" sz="1900" dirty="0" smtClean="0"/>
              <a:t>Oppilaille muodostuu käsitys siitä, miten tieto- ja viestintäteknologiaa voi hyödyntää myöhemmissä opinnoissa ja työelämässä sekä yhteiskunnallisessa toiminnassa ja vaikuttamisessa. Oppimistehtävien yhteydessä tarkastellaan </a:t>
            </a:r>
            <a:r>
              <a:rPr lang="fi-FI" sz="1900" dirty="0" err="1" smtClean="0"/>
              <a:t>TVT:n</a:t>
            </a:r>
            <a:r>
              <a:rPr lang="fi-FI" sz="1900" dirty="0" smtClean="0"/>
              <a:t> merkitystä yhteiskunnassa ja vaikutuksia kestävään kehitykseen.</a:t>
            </a:r>
          </a:p>
          <a:p>
            <a:r>
              <a:rPr lang="fi-FI" sz="1900" dirty="0" smtClean="0"/>
              <a:t>Oppilaita kannustetaan oma-aloitteiseen tieto- ja viestintäteknologian hyödyntämiseen erilaisissa oppimistehtävissä.</a:t>
            </a:r>
          </a:p>
          <a:p>
            <a:r>
              <a:rPr lang="fi-FI" sz="1900" dirty="0" smtClean="0"/>
              <a:t>Oppilaat harjaantuvat systematisoimaan, organisoimaan ja jakamaan tiedostoja sekä valmistamaan erilaisia digitaalisia tuotoksia itsenäisesti ja yhdessä.</a:t>
            </a:r>
          </a:p>
          <a:p>
            <a:r>
              <a:rPr lang="fi-FI" sz="1900" dirty="0" smtClean="0"/>
              <a:t>Ohjelmointia harjoitellaan osana eri oppiaineiden opintoja.</a:t>
            </a:r>
          </a:p>
          <a:p>
            <a:r>
              <a:rPr lang="fi-FI" sz="1900" dirty="0" smtClean="0"/>
              <a:t>He oppivat, miten suojaudutaan mahdollisilta tietoturvariskeiltä ja vältytään tiedon häviämiseltä.</a:t>
            </a:r>
          </a:p>
          <a:p>
            <a:r>
              <a:rPr lang="fi-FI" sz="1900" dirty="0" smtClean="0"/>
              <a:t>Oppilaat oppivat, mitä </a:t>
            </a:r>
            <a:r>
              <a:rPr lang="fi-FI" sz="1900" dirty="0"/>
              <a:t>seurauksia vastuuttomasta ja lainvastaisesta toiminnasta voi </a:t>
            </a:r>
            <a:r>
              <a:rPr lang="fi-FI" sz="1900" dirty="0" smtClean="0"/>
              <a:t>olla.</a:t>
            </a:r>
          </a:p>
          <a:p>
            <a:r>
              <a:rPr lang="fi-FI" sz="1900" dirty="0" smtClean="0"/>
              <a:t>Oppilaita </a:t>
            </a:r>
            <a:r>
              <a:rPr lang="fi-FI" sz="1900" dirty="0"/>
              <a:t>opastetaan terveellisten ja ergonomisten työtapojen omaksumiseen</a:t>
            </a:r>
            <a:r>
              <a:rPr lang="fi-FI" sz="1900" dirty="0" smtClean="0"/>
              <a:t>.</a:t>
            </a:r>
          </a:p>
          <a:p>
            <a:r>
              <a:rPr lang="fi-FI" sz="1900" dirty="0" smtClean="0"/>
              <a:t>Oppilaita </a:t>
            </a:r>
            <a:r>
              <a:rPr lang="fi-FI" sz="1900" dirty="0"/>
              <a:t>ohjataan monipuoliseen tiedon hankintaan ja tuottamiseen sekä tietolähteiden monipuoliseen käyttöön tutkivan ja luovan työskentelyn pohjana. Samalla harjoitellaan lähdekriittisyyttä ja opitaan arvioimaan omaa ja muiden - myös erilaisten hakupalveluiden ja tietokantojen - tapaa toimia ja tuottaa tietoa</a:t>
            </a:r>
            <a:r>
              <a:rPr lang="fi-FI" sz="1900" dirty="0" smtClean="0"/>
              <a:t>.</a:t>
            </a:r>
          </a:p>
          <a:p>
            <a:r>
              <a:rPr lang="fi-FI" sz="1900" dirty="0"/>
              <a:t>Opetuksessa käytetään yhteisöllisiä palveluita ja koetaan yhteistyön ja vuorovaikutuksen merkitys oppimiselle, tutkivalle työskentelylle ja uuden luomiselle</a:t>
            </a:r>
            <a:r>
              <a:rPr lang="fi-FI" sz="1900" dirty="0" smtClean="0"/>
              <a:t>.</a:t>
            </a:r>
          </a:p>
          <a:p>
            <a:r>
              <a:rPr lang="fi-FI" sz="1900" dirty="0"/>
              <a:t>Harjoitellaan tieto- ja viestintäteknologian hyödyntämistä myös kansainvälisessä vuorovaikutuksessa ja opitaan hahmottamaan sen merkitystä, mahdollisuuksia ja riskejä globaalissa maailmassa</a:t>
            </a:r>
            <a:r>
              <a:rPr lang="fi-FI" sz="1900" dirty="0" smtClean="0"/>
              <a:t>.</a:t>
            </a:r>
          </a:p>
          <a:p>
            <a:r>
              <a:rPr lang="fi-FI" sz="1900" i="1" dirty="0" smtClean="0"/>
              <a:t>Toteutus: TVT-pajan </a:t>
            </a:r>
            <a:r>
              <a:rPr lang="fi-FI" sz="1900" i="1" dirty="0"/>
              <a:t>ilmiönä on tuleva yhtenäiskoulu ja siihen liittyen monipuolisten </a:t>
            </a:r>
            <a:r>
              <a:rPr lang="fi-FI" sz="1900" i="1" dirty="0" smtClean="0"/>
              <a:t>TVT-taitojen </a:t>
            </a:r>
            <a:r>
              <a:rPr lang="fi-FI" sz="1900" i="1" dirty="0"/>
              <a:t>käyttö. </a:t>
            </a:r>
            <a:endParaRPr lang="fi-FI" sz="1900" i="1" dirty="0" smtClean="0"/>
          </a:p>
          <a:p>
            <a:endParaRPr lang="fi-FI" sz="1900" i="1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327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</TotalTime>
  <Words>1169</Words>
  <Application>Microsoft Office PowerPoint</Application>
  <PresentationFormat>Laajakuva</PresentationFormat>
  <Paragraphs>93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Pinta</vt:lpstr>
      <vt:lpstr>Työpajapäivät 14.-15.12.2015</vt:lpstr>
      <vt:lpstr>Tavoitteet</vt:lpstr>
      <vt:lpstr>Laaja-alainen osaaminen</vt:lpstr>
      <vt:lpstr>Ilmiöpajat</vt:lpstr>
      <vt:lpstr>Tutkivan oppimisen sykli </vt:lpstr>
      <vt:lpstr>Ilmiötyöpaja 1: Kulttuurinen osaaminen, vuorovaikutus ja ilmaisu (L2)</vt:lpstr>
      <vt:lpstr>Ilmiötyöpaja 2: Itsestä huolehtiminen ja arjen taidot (L3)</vt:lpstr>
      <vt:lpstr>Ilmiötyöpaja 3: Monilukutaito (L4)</vt:lpstr>
      <vt:lpstr>Ilmiötyöpaja 4: Tieto- ja viestintäteknologinen osaaminen (L5)</vt:lpstr>
      <vt:lpstr>Ilmiötyöpaja 5: Työelämätaidot ja yrittäjyys (L6)</vt:lpstr>
      <vt:lpstr>Ilmiötyöpaja 6: Osallistuminen, vaikuttaminen ja kestävän tulevaisuuden rakentaminen (L7)</vt:lpstr>
      <vt:lpstr>Ryhmätuotos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Työpajapäivät 14.-15.12.2015</dc:title>
  <dc:creator>Kirsi Siukonen</dc:creator>
  <cp:lastModifiedBy>Kirsi Siukonen</cp:lastModifiedBy>
  <cp:revision>14</cp:revision>
  <dcterms:created xsi:type="dcterms:W3CDTF">2015-11-11T19:35:06Z</dcterms:created>
  <dcterms:modified xsi:type="dcterms:W3CDTF">2015-11-21T14:55:36Z</dcterms:modified>
</cp:coreProperties>
</file>