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3" r:id="rId7"/>
    <p:sldId id="263" r:id="rId8"/>
    <p:sldId id="264" r:id="rId9"/>
    <p:sldId id="265" r:id="rId10"/>
    <p:sldId id="271" r:id="rId11"/>
    <p:sldId id="272" r:id="rId12"/>
    <p:sldId id="274" r:id="rId13"/>
    <p:sldId id="277" r:id="rId14"/>
    <p:sldId id="276" r:id="rId15"/>
    <p:sldId id="266" r:id="rId16"/>
    <p:sldId id="267" r:id="rId17"/>
    <p:sldId id="268" r:id="rId18"/>
    <p:sldId id="269" r:id="rId19"/>
    <p:sldId id="275" r:id="rId20"/>
    <p:sldId id="270" r:id="rId21"/>
    <p:sldId id="262" r:id="rId2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ADFA26-A905-9CE5-732E-A6D42281E13F}" v="101" dt="2020-11-04T10:26:15.558"/>
    <p1510:client id="{96BC296A-580B-A9FA-299F-BD7AC1236BC9}" v="183" dt="2020-11-03T19:30:37.620"/>
    <p1510:client id="{EE6631C9-614B-2E4A-815C-E0C758BA2496}" v="302" dt="2020-11-05T06:10:41.3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799C3A-9FA2-48C5-93C4-181D0C4ECF9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FD61134-B585-4336-A73F-D6694B8B1BCD}">
      <dgm:prSet/>
      <dgm:spPr/>
      <dgm:t>
        <a:bodyPr/>
        <a:lstStyle/>
        <a:p>
          <a:r>
            <a:rPr lang="fi-FI"/>
            <a:t>Useimmiten syömishäiriöön sairastuvat ovat nuoria, 15 – 24 -vuoden ikäisiä. </a:t>
          </a:r>
          <a:endParaRPr lang="en-US"/>
        </a:p>
      </dgm:t>
    </dgm:pt>
    <dgm:pt modelId="{FC80D19C-D1B4-4680-AD74-3CEF4607380B}" type="parTrans" cxnId="{DBDC258A-3395-4B0A-BC85-31B041E2F15B}">
      <dgm:prSet/>
      <dgm:spPr/>
      <dgm:t>
        <a:bodyPr/>
        <a:lstStyle/>
        <a:p>
          <a:endParaRPr lang="en-US"/>
        </a:p>
      </dgm:t>
    </dgm:pt>
    <dgm:pt modelId="{256CC661-51E7-4838-95B6-FEBF23BCABA0}" type="sibTrans" cxnId="{DBDC258A-3395-4B0A-BC85-31B041E2F15B}">
      <dgm:prSet/>
      <dgm:spPr/>
      <dgm:t>
        <a:bodyPr/>
        <a:lstStyle/>
        <a:p>
          <a:endParaRPr lang="en-US"/>
        </a:p>
      </dgm:t>
    </dgm:pt>
    <dgm:pt modelId="{500D86EB-EB34-42CE-A763-C8CEBCE61A32}">
      <dgm:prSet/>
      <dgm:spPr/>
      <dgm:t>
        <a:bodyPr/>
        <a:lstStyle/>
        <a:p>
          <a:r>
            <a:rPr lang="fi-FI"/>
            <a:t>Syömishäiriö on osa joka kymmenennen tytön elämää nuoruusiässä, mutta myös poikien ja miesten oireilu on lisääntynyt. </a:t>
          </a:r>
          <a:endParaRPr lang="en-US"/>
        </a:p>
      </dgm:t>
    </dgm:pt>
    <dgm:pt modelId="{F114703B-38B8-4151-BD87-F9A40E655772}" type="parTrans" cxnId="{EA1D995E-CF44-4114-8F45-222032D25549}">
      <dgm:prSet/>
      <dgm:spPr/>
      <dgm:t>
        <a:bodyPr/>
        <a:lstStyle/>
        <a:p>
          <a:endParaRPr lang="en-US"/>
        </a:p>
      </dgm:t>
    </dgm:pt>
    <dgm:pt modelId="{CA14154A-8C90-41D9-ACD9-6B819F1D7CD0}" type="sibTrans" cxnId="{EA1D995E-CF44-4114-8F45-222032D25549}">
      <dgm:prSet/>
      <dgm:spPr/>
      <dgm:t>
        <a:bodyPr/>
        <a:lstStyle/>
        <a:p>
          <a:endParaRPr lang="en-US"/>
        </a:p>
      </dgm:t>
    </dgm:pt>
    <dgm:pt modelId="{4DB4CE9A-75AB-46D0-99E3-94DF6B0F2ABD}">
      <dgm:prSet/>
      <dgm:spPr/>
      <dgm:t>
        <a:bodyPr/>
        <a:lstStyle/>
        <a:p>
          <a:r>
            <a:rPr lang="fi-FI"/>
            <a:t>Noin 10 % syömishäiriöön sairastuneista on poikia/miehiä.</a:t>
          </a:r>
          <a:endParaRPr lang="en-US"/>
        </a:p>
      </dgm:t>
    </dgm:pt>
    <dgm:pt modelId="{28E1DEDE-790E-42B8-9F4F-C43E4711927D}" type="parTrans" cxnId="{C1CD17FB-A294-4CB1-B62B-7D876DF26CD0}">
      <dgm:prSet/>
      <dgm:spPr/>
      <dgm:t>
        <a:bodyPr/>
        <a:lstStyle/>
        <a:p>
          <a:endParaRPr lang="en-US"/>
        </a:p>
      </dgm:t>
    </dgm:pt>
    <dgm:pt modelId="{CBF77777-CAC8-4E8D-AD98-34E20E65F7FC}" type="sibTrans" cxnId="{C1CD17FB-A294-4CB1-B62B-7D876DF26CD0}">
      <dgm:prSet/>
      <dgm:spPr/>
      <dgm:t>
        <a:bodyPr/>
        <a:lstStyle/>
        <a:p>
          <a:endParaRPr lang="en-US"/>
        </a:p>
      </dgm:t>
    </dgm:pt>
    <dgm:pt modelId="{8B9278CD-153A-48F9-853A-12B720C723AA}">
      <dgm:prSet/>
      <dgm:spPr/>
      <dgm:t>
        <a:bodyPr/>
        <a:lstStyle/>
        <a:p>
          <a:r>
            <a:rPr lang="fi-FI"/>
            <a:t>Syömishäiriötä voi sairastaa tai siihen voi sairastua myös aikuisena.</a:t>
          </a:r>
          <a:endParaRPr lang="en-US"/>
        </a:p>
      </dgm:t>
    </dgm:pt>
    <dgm:pt modelId="{48F5854A-F34F-4C82-9842-B4987AA3F82D}" type="parTrans" cxnId="{4C2B2100-9376-4F92-81AE-A478ADA171F6}">
      <dgm:prSet/>
      <dgm:spPr/>
      <dgm:t>
        <a:bodyPr/>
        <a:lstStyle/>
        <a:p>
          <a:endParaRPr lang="en-US"/>
        </a:p>
      </dgm:t>
    </dgm:pt>
    <dgm:pt modelId="{43145E8D-857C-45D3-9D22-4301D2B83627}" type="sibTrans" cxnId="{4C2B2100-9376-4F92-81AE-A478ADA171F6}">
      <dgm:prSet/>
      <dgm:spPr/>
      <dgm:t>
        <a:bodyPr/>
        <a:lstStyle/>
        <a:p>
          <a:endParaRPr lang="en-US"/>
        </a:p>
      </dgm:t>
    </dgm:pt>
    <dgm:pt modelId="{82B7072E-4808-4598-B75C-290D93D18B95}" type="pres">
      <dgm:prSet presAssocID="{AE799C3A-9FA2-48C5-93C4-181D0C4ECF93}" presName="linear" presStyleCnt="0">
        <dgm:presLayoutVars>
          <dgm:animLvl val="lvl"/>
          <dgm:resizeHandles val="exact"/>
        </dgm:presLayoutVars>
      </dgm:prSet>
      <dgm:spPr/>
    </dgm:pt>
    <dgm:pt modelId="{CAE29011-E832-4061-9342-542587726E3D}" type="pres">
      <dgm:prSet presAssocID="{BFD61134-B585-4336-A73F-D6694B8B1BC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1505F4C-0CFE-4264-97DF-352B2DD30D84}" type="pres">
      <dgm:prSet presAssocID="{256CC661-51E7-4838-95B6-FEBF23BCABA0}" presName="spacer" presStyleCnt="0"/>
      <dgm:spPr/>
    </dgm:pt>
    <dgm:pt modelId="{6462C756-9AD0-43B5-A0B1-30F24A59A3DA}" type="pres">
      <dgm:prSet presAssocID="{500D86EB-EB34-42CE-A763-C8CEBCE61A3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4A55062-B2C6-4BED-AB39-484C9C749CE1}" type="pres">
      <dgm:prSet presAssocID="{CA14154A-8C90-41D9-ACD9-6B819F1D7CD0}" presName="spacer" presStyleCnt="0"/>
      <dgm:spPr/>
    </dgm:pt>
    <dgm:pt modelId="{57F14C59-256F-4A0A-B9A0-D0D7747DFB2B}" type="pres">
      <dgm:prSet presAssocID="{4DB4CE9A-75AB-46D0-99E3-94DF6B0F2AB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110F402-4F0F-42DF-A75A-E4850D0E8ACF}" type="pres">
      <dgm:prSet presAssocID="{CBF77777-CAC8-4E8D-AD98-34E20E65F7FC}" presName="spacer" presStyleCnt="0"/>
      <dgm:spPr/>
    </dgm:pt>
    <dgm:pt modelId="{995ADC0C-3C47-436A-B77F-DAA4F528A1B1}" type="pres">
      <dgm:prSet presAssocID="{8B9278CD-153A-48F9-853A-12B720C723A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C2B2100-9376-4F92-81AE-A478ADA171F6}" srcId="{AE799C3A-9FA2-48C5-93C4-181D0C4ECF93}" destId="{8B9278CD-153A-48F9-853A-12B720C723AA}" srcOrd="3" destOrd="0" parTransId="{48F5854A-F34F-4C82-9842-B4987AA3F82D}" sibTransId="{43145E8D-857C-45D3-9D22-4301D2B83627}"/>
    <dgm:cxn modelId="{EA1D995E-CF44-4114-8F45-222032D25549}" srcId="{AE799C3A-9FA2-48C5-93C4-181D0C4ECF93}" destId="{500D86EB-EB34-42CE-A763-C8CEBCE61A32}" srcOrd="1" destOrd="0" parTransId="{F114703B-38B8-4151-BD87-F9A40E655772}" sibTransId="{CA14154A-8C90-41D9-ACD9-6B819F1D7CD0}"/>
    <dgm:cxn modelId="{DBDC258A-3395-4B0A-BC85-31B041E2F15B}" srcId="{AE799C3A-9FA2-48C5-93C4-181D0C4ECF93}" destId="{BFD61134-B585-4336-A73F-D6694B8B1BCD}" srcOrd="0" destOrd="0" parTransId="{FC80D19C-D1B4-4680-AD74-3CEF4607380B}" sibTransId="{256CC661-51E7-4838-95B6-FEBF23BCABA0}"/>
    <dgm:cxn modelId="{4A5E9FA4-0651-41A8-B6D0-F34D81E25520}" type="presOf" srcId="{BFD61134-B585-4336-A73F-D6694B8B1BCD}" destId="{CAE29011-E832-4061-9342-542587726E3D}" srcOrd="0" destOrd="0" presId="urn:microsoft.com/office/officeart/2005/8/layout/vList2"/>
    <dgm:cxn modelId="{25ACE8B3-7945-4630-8C76-B67A52592726}" type="presOf" srcId="{4DB4CE9A-75AB-46D0-99E3-94DF6B0F2ABD}" destId="{57F14C59-256F-4A0A-B9A0-D0D7747DFB2B}" srcOrd="0" destOrd="0" presId="urn:microsoft.com/office/officeart/2005/8/layout/vList2"/>
    <dgm:cxn modelId="{5D1D4EC9-849F-4149-A551-7B5B2EF3D186}" type="presOf" srcId="{8B9278CD-153A-48F9-853A-12B720C723AA}" destId="{995ADC0C-3C47-436A-B77F-DAA4F528A1B1}" srcOrd="0" destOrd="0" presId="urn:microsoft.com/office/officeart/2005/8/layout/vList2"/>
    <dgm:cxn modelId="{A5F2FFF3-FD84-434B-BB48-D44AB638E7A9}" type="presOf" srcId="{AE799C3A-9FA2-48C5-93C4-181D0C4ECF93}" destId="{82B7072E-4808-4598-B75C-290D93D18B95}" srcOrd="0" destOrd="0" presId="urn:microsoft.com/office/officeart/2005/8/layout/vList2"/>
    <dgm:cxn modelId="{C1CD17FB-A294-4CB1-B62B-7D876DF26CD0}" srcId="{AE799C3A-9FA2-48C5-93C4-181D0C4ECF93}" destId="{4DB4CE9A-75AB-46D0-99E3-94DF6B0F2ABD}" srcOrd="2" destOrd="0" parTransId="{28E1DEDE-790E-42B8-9F4F-C43E4711927D}" sibTransId="{CBF77777-CAC8-4E8D-AD98-34E20E65F7FC}"/>
    <dgm:cxn modelId="{E9F486FF-07A1-480A-8F51-C18F70FB5FF3}" type="presOf" srcId="{500D86EB-EB34-42CE-A763-C8CEBCE61A32}" destId="{6462C756-9AD0-43B5-A0B1-30F24A59A3DA}" srcOrd="0" destOrd="0" presId="urn:microsoft.com/office/officeart/2005/8/layout/vList2"/>
    <dgm:cxn modelId="{C3A57817-2639-42D4-883A-06E35C39B410}" type="presParOf" srcId="{82B7072E-4808-4598-B75C-290D93D18B95}" destId="{CAE29011-E832-4061-9342-542587726E3D}" srcOrd="0" destOrd="0" presId="urn:microsoft.com/office/officeart/2005/8/layout/vList2"/>
    <dgm:cxn modelId="{26D3DE01-C4BE-4B91-BECC-20638AD6D6FA}" type="presParOf" srcId="{82B7072E-4808-4598-B75C-290D93D18B95}" destId="{D1505F4C-0CFE-4264-97DF-352B2DD30D84}" srcOrd="1" destOrd="0" presId="urn:microsoft.com/office/officeart/2005/8/layout/vList2"/>
    <dgm:cxn modelId="{A77A37DD-08C5-40A8-B26F-4B146E1AD0EE}" type="presParOf" srcId="{82B7072E-4808-4598-B75C-290D93D18B95}" destId="{6462C756-9AD0-43B5-A0B1-30F24A59A3DA}" srcOrd="2" destOrd="0" presId="urn:microsoft.com/office/officeart/2005/8/layout/vList2"/>
    <dgm:cxn modelId="{9B063B40-8FA4-4900-8F09-FDF7D97CE255}" type="presParOf" srcId="{82B7072E-4808-4598-B75C-290D93D18B95}" destId="{84A55062-B2C6-4BED-AB39-484C9C749CE1}" srcOrd="3" destOrd="0" presId="urn:microsoft.com/office/officeart/2005/8/layout/vList2"/>
    <dgm:cxn modelId="{487D6A7C-4CD3-40E3-8808-C9EFD0633E9E}" type="presParOf" srcId="{82B7072E-4808-4598-B75C-290D93D18B95}" destId="{57F14C59-256F-4A0A-B9A0-D0D7747DFB2B}" srcOrd="4" destOrd="0" presId="urn:microsoft.com/office/officeart/2005/8/layout/vList2"/>
    <dgm:cxn modelId="{30DAD923-3CCE-49EA-9468-C885CFDD68CE}" type="presParOf" srcId="{82B7072E-4808-4598-B75C-290D93D18B95}" destId="{8110F402-4F0F-42DF-A75A-E4850D0E8ACF}" srcOrd="5" destOrd="0" presId="urn:microsoft.com/office/officeart/2005/8/layout/vList2"/>
    <dgm:cxn modelId="{53B155DF-A59E-4015-A9C7-A66FB3D84F67}" type="presParOf" srcId="{82B7072E-4808-4598-B75C-290D93D18B95}" destId="{995ADC0C-3C47-436A-B77F-DAA4F528A1B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17097A-88A9-40D0-A088-9039F50CCA8C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16AE33D-D09C-488B-B329-8D42EC415E76}">
      <dgm:prSet/>
      <dgm:spPr/>
      <dgm:t>
        <a:bodyPr/>
        <a:lstStyle/>
        <a:p>
          <a:r>
            <a:rPr lang="fi-FI"/>
            <a:t>Nuorten kasvu on vielä kesken, lääkeaineiden farmakokinetiikka ja -dynamiikka on heillä erilaista kuin aikuisilla ja nuoren tai hänen vanhempansa sitoutuminen lääkehoitoon voi olla tavoiteltua heikompaa.</a:t>
          </a:r>
          <a:endParaRPr lang="en-US"/>
        </a:p>
      </dgm:t>
    </dgm:pt>
    <dgm:pt modelId="{325567B0-BCC1-40BC-8F22-26D10C3E4DAD}" type="parTrans" cxnId="{174AB457-C41A-4561-A035-3878C467A9D6}">
      <dgm:prSet/>
      <dgm:spPr/>
      <dgm:t>
        <a:bodyPr/>
        <a:lstStyle/>
        <a:p>
          <a:endParaRPr lang="en-US"/>
        </a:p>
      </dgm:t>
    </dgm:pt>
    <dgm:pt modelId="{96C0D3A0-4E91-4C4E-99D7-3E152A9C0574}" type="sibTrans" cxnId="{174AB457-C41A-4561-A035-3878C467A9D6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D6590848-ABF3-4908-BD0E-27FB7F571EDB}">
      <dgm:prSet/>
      <dgm:spPr/>
      <dgm:t>
        <a:bodyPr/>
        <a:lstStyle/>
        <a:p>
          <a:r>
            <a:rPr lang="fi-FI"/>
            <a:t>Iästä riippumatta alipainoisuus altistaa lääkitysten mahdollisesti aiheuttamille haitoille, sillä lääkkeelle hyväksytty annossuositus soveltuu yleensä parhaiten normaalipainoisten potilaiden hoitoon.</a:t>
          </a:r>
          <a:endParaRPr lang="en-US"/>
        </a:p>
      </dgm:t>
    </dgm:pt>
    <dgm:pt modelId="{7FD2FBFA-DE62-4DB8-8627-F316DB739EA9}" type="parTrans" cxnId="{0D61A1B9-1879-47BB-9AA6-EE84EADEA7C1}">
      <dgm:prSet/>
      <dgm:spPr/>
      <dgm:t>
        <a:bodyPr/>
        <a:lstStyle/>
        <a:p>
          <a:endParaRPr lang="en-US"/>
        </a:p>
      </dgm:t>
    </dgm:pt>
    <dgm:pt modelId="{E193665C-C9C5-442D-968D-02E679E54CB5}" type="sibTrans" cxnId="{0D61A1B9-1879-47BB-9AA6-EE84EADEA7C1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38BA9FB4-66C8-4C37-A50F-4812961940BF}">
      <dgm:prSet/>
      <dgm:spPr/>
      <dgm:t>
        <a:bodyPr/>
        <a:lstStyle/>
        <a:p>
          <a:r>
            <a:rPr lang="fi-FI"/>
            <a:t>Tutkimustulokset lääkehoitojen hyödyistä syömishäiriöiden hoidossa ovat olleet ristiriitaisia, mutta kliinisen kokemuksen mukaan lääkitys yleensä lievittää muiden samanaikaissairauksien oireita. </a:t>
          </a:r>
          <a:endParaRPr lang="en-US"/>
        </a:p>
      </dgm:t>
    </dgm:pt>
    <dgm:pt modelId="{8798C810-D41E-4842-8E80-CDDC6D3900AD}" type="parTrans" cxnId="{330BA804-EEF9-4C5E-8330-1B658F489C5D}">
      <dgm:prSet/>
      <dgm:spPr/>
      <dgm:t>
        <a:bodyPr/>
        <a:lstStyle/>
        <a:p>
          <a:endParaRPr lang="en-US"/>
        </a:p>
      </dgm:t>
    </dgm:pt>
    <dgm:pt modelId="{0C983A48-666C-4BBE-8D9E-BEC28FE290AF}" type="sibTrans" cxnId="{330BA804-EEF9-4C5E-8330-1B658F489C5D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2AFDBB76-9957-4F9C-872A-34554C254AF8}" type="pres">
      <dgm:prSet presAssocID="{B417097A-88A9-40D0-A088-9039F50CCA8C}" presName="Name0" presStyleCnt="0">
        <dgm:presLayoutVars>
          <dgm:animLvl val="lvl"/>
          <dgm:resizeHandles val="exact"/>
        </dgm:presLayoutVars>
      </dgm:prSet>
      <dgm:spPr/>
    </dgm:pt>
    <dgm:pt modelId="{1B5318C6-6381-4C18-9EEE-6547A071EBE7}" type="pres">
      <dgm:prSet presAssocID="{F16AE33D-D09C-488B-B329-8D42EC415E76}" presName="compositeNode" presStyleCnt="0">
        <dgm:presLayoutVars>
          <dgm:bulletEnabled val="1"/>
        </dgm:presLayoutVars>
      </dgm:prSet>
      <dgm:spPr/>
    </dgm:pt>
    <dgm:pt modelId="{E920AEDA-880E-49AE-A3E8-36D6204C78B3}" type="pres">
      <dgm:prSet presAssocID="{F16AE33D-D09C-488B-B329-8D42EC415E76}" presName="bgRect" presStyleLbl="bgAccFollowNode1" presStyleIdx="0" presStyleCnt="3"/>
      <dgm:spPr/>
    </dgm:pt>
    <dgm:pt modelId="{C52C21FC-C6D4-4D86-AAD4-3DF3A191E1A8}" type="pres">
      <dgm:prSet presAssocID="{96C0D3A0-4E91-4C4E-99D7-3E152A9C0574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E37F4C54-BD95-4BE0-83EC-4337F867A89C}" type="pres">
      <dgm:prSet presAssocID="{F16AE33D-D09C-488B-B329-8D42EC415E76}" presName="bottomLine" presStyleLbl="alignNode1" presStyleIdx="1" presStyleCnt="6">
        <dgm:presLayoutVars/>
      </dgm:prSet>
      <dgm:spPr/>
    </dgm:pt>
    <dgm:pt modelId="{F2DD208F-71BF-4336-BB61-6150B8AAA2E8}" type="pres">
      <dgm:prSet presAssocID="{F16AE33D-D09C-488B-B329-8D42EC415E76}" presName="nodeText" presStyleLbl="bgAccFollowNode1" presStyleIdx="0" presStyleCnt="3">
        <dgm:presLayoutVars>
          <dgm:bulletEnabled val="1"/>
        </dgm:presLayoutVars>
      </dgm:prSet>
      <dgm:spPr/>
    </dgm:pt>
    <dgm:pt modelId="{8F753B9D-7EA6-475D-8D9C-AA7F56DA56DB}" type="pres">
      <dgm:prSet presAssocID="{96C0D3A0-4E91-4C4E-99D7-3E152A9C0574}" presName="sibTrans" presStyleCnt="0"/>
      <dgm:spPr/>
    </dgm:pt>
    <dgm:pt modelId="{AFF49CE1-D1F2-4066-AD36-5BF3EB8B1BB5}" type="pres">
      <dgm:prSet presAssocID="{D6590848-ABF3-4908-BD0E-27FB7F571EDB}" presName="compositeNode" presStyleCnt="0">
        <dgm:presLayoutVars>
          <dgm:bulletEnabled val="1"/>
        </dgm:presLayoutVars>
      </dgm:prSet>
      <dgm:spPr/>
    </dgm:pt>
    <dgm:pt modelId="{0153B0D7-0DC2-47A0-BA4F-8817C47E95AA}" type="pres">
      <dgm:prSet presAssocID="{D6590848-ABF3-4908-BD0E-27FB7F571EDB}" presName="bgRect" presStyleLbl="bgAccFollowNode1" presStyleIdx="1" presStyleCnt="3"/>
      <dgm:spPr/>
    </dgm:pt>
    <dgm:pt modelId="{9614429A-9E5C-4F37-BB5A-F6D31CADD5E6}" type="pres">
      <dgm:prSet presAssocID="{E193665C-C9C5-442D-968D-02E679E54CB5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8953BB57-B286-45D9-B627-1EAD89ABBB8F}" type="pres">
      <dgm:prSet presAssocID="{D6590848-ABF3-4908-BD0E-27FB7F571EDB}" presName="bottomLine" presStyleLbl="alignNode1" presStyleIdx="3" presStyleCnt="6">
        <dgm:presLayoutVars/>
      </dgm:prSet>
      <dgm:spPr/>
    </dgm:pt>
    <dgm:pt modelId="{2E53CBE8-DB8E-4629-B038-50E41FC139F8}" type="pres">
      <dgm:prSet presAssocID="{D6590848-ABF3-4908-BD0E-27FB7F571EDB}" presName="nodeText" presStyleLbl="bgAccFollowNode1" presStyleIdx="1" presStyleCnt="3">
        <dgm:presLayoutVars>
          <dgm:bulletEnabled val="1"/>
        </dgm:presLayoutVars>
      </dgm:prSet>
      <dgm:spPr/>
    </dgm:pt>
    <dgm:pt modelId="{C0AEA56D-EDFD-4CEC-939F-B1F82CF687BB}" type="pres">
      <dgm:prSet presAssocID="{E193665C-C9C5-442D-968D-02E679E54CB5}" presName="sibTrans" presStyleCnt="0"/>
      <dgm:spPr/>
    </dgm:pt>
    <dgm:pt modelId="{961D578F-B0D2-4A87-9145-6A8ADF69D348}" type="pres">
      <dgm:prSet presAssocID="{38BA9FB4-66C8-4C37-A50F-4812961940BF}" presName="compositeNode" presStyleCnt="0">
        <dgm:presLayoutVars>
          <dgm:bulletEnabled val="1"/>
        </dgm:presLayoutVars>
      </dgm:prSet>
      <dgm:spPr/>
    </dgm:pt>
    <dgm:pt modelId="{B970FFBE-651B-4362-A9C2-B95C45489345}" type="pres">
      <dgm:prSet presAssocID="{38BA9FB4-66C8-4C37-A50F-4812961940BF}" presName="bgRect" presStyleLbl="bgAccFollowNode1" presStyleIdx="2" presStyleCnt="3"/>
      <dgm:spPr/>
    </dgm:pt>
    <dgm:pt modelId="{4355D01A-04C6-4C6B-AACB-ACE388D71B87}" type="pres">
      <dgm:prSet presAssocID="{0C983A48-666C-4BBE-8D9E-BEC28FE290AF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1FD33311-0ECF-4D35-8939-58B1A855492F}" type="pres">
      <dgm:prSet presAssocID="{38BA9FB4-66C8-4C37-A50F-4812961940BF}" presName="bottomLine" presStyleLbl="alignNode1" presStyleIdx="5" presStyleCnt="6">
        <dgm:presLayoutVars/>
      </dgm:prSet>
      <dgm:spPr/>
    </dgm:pt>
    <dgm:pt modelId="{69434F91-2C2D-416D-838C-84555701A6F0}" type="pres">
      <dgm:prSet presAssocID="{38BA9FB4-66C8-4C37-A50F-4812961940BF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330BA804-EEF9-4C5E-8330-1B658F489C5D}" srcId="{B417097A-88A9-40D0-A088-9039F50CCA8C}" destId="{38BA9FB4-66C8-4C37-A50F-4812961940BF}" srcOrd="2" destOrd="0" parTransId="{8798C810-D41E-4842-8E80-CDDC6D3900AD}" sibTransId="{0C983A48-666C-4BBE-8D9E-BEC28FE290AF}"/>
    <dgm:cxn modelId="{D1DCD604-79BC-4D65-A370-7A627EE484AA}" type="presOf" srcId="{F16AE33D-D09C-488B-B329-8D42EC415E76}" destId="{E920AEDA-880E-49AE-A3E8-36D6204C78B3}" srcOrd="0" destOrd="0" presId="urn:microsoft.com/office/officeart/2016/7/layout/BasicLinearProcessNumbered"/>
    <dgm:cxn modelId="{5F242638-DE37-423E-9C69-96DAF84919D5}" type="presOf" srcId="{38BA9FB4-66C8-4C37-A50F-4812961940BF}" destId="{69434F91-2C2D-416D-838C-84555701A6F0}" srcOrd="1" destOrd="0" presId="urn:microsoft.com/office/officeart/2016/7/layout/BasicLinearProcessNumbered"/>
    <dgm:cxn modelId="{F7A0843D-6B6D-44B6-9A65-CA99F3B1CEB0}" type="presOf" srcId="{D6590848-ABF3-4908-BD0E-27FB7F571EDB}" destId="{2E53CBE8-DB8E-4629-B038-50E41FC139F8}" srcOrd="1" destOrd="0" presId="urn:microsoft.com/office/officeart/2016/7/layout/BasicLinearProcessNumbered"/>
    <dgm:cxn modelId="{FD0A5067-8ADE-4B8A-A803-C31EAC44A039}" type="presOf" srcId="{0C983A48-666C-4BBE-8D9E-BEC28FE290AF}" destId="{4355D01A-04C6-4C6B-AACB-ACE388D71B87}" srcOrd="0" destOrd="0" presId="urn:microsoft.com/office/officeart/2016/7/layout/BasicLinearProcessNumbered"/>
    <dgm:cxn modelId="{8D078D70-3900-43A6-9AF6-3F1D41A8D2E5}" type="presOf" srcId="{B417097A-88A9-40D0-A088-9039F50CCA8C}" destId="{2AFDBB76-9957-4F9C-872A-34554C254AF8}" srcOrd="0" destOrd="0" presId="urn:microsoft.com/office/officeart/2016/7/layout/BasicLinearProcessNumbered"/>
    <dgm:cxn modelId="{4A42C253-B529-46E1-8357-36D972D7FDC1}" type="presOf" srcId="{E193665C-C9C5-442D-968D-02E679E54CB5}" destId="{9614429A-9E5C-4F37-BB5A-F6D31CADD5E6}" srcOrd="0" destOrd="0" presId="urn:microsoft.com/office/officeart/2016/7/layout/BasicLinearProcessNumbered"/>
    <dgm:cxn modelId="{07933855-3957-4DD6-8143-FD575D4B1CF9}" type="presOf" srcId="{D6590848-ABF3-4908-BD0E-27FB7F571EDB}" destId="{0153B0D7-0DC2-47A0-BA4F-8817C47E95AA}" srcOrd="0" destOrd="0" presId="urn:microsoft.com/office/officeart/2016/7/layout/BasicLinearProcessNumbered"/>
    <dgm:cxn modelId="{174AB457-C41A-4561-A035-3878C467A9D6}" srcId="{B417097A-88A9-40D0-A088-9039F50CCA8C}" destId="{F16AE33D-D09C-488B-B329-8D42EC415E76}" srcOrd="0" destOrd="0" parTransId="{325567B0-BCC1-40BC-8F22-26D10C3E4DAD}" sibTransId="{96C0D3A0-4E91-4C4E-99D7-3E152A9C0574}"/>
    <dgm:cxn modelId="{C6126B9E-4033-4A62-97D8-2030A8F185E5}" type="presOf" srcId="{38BA9FB4-66C8-4C37-A50F-4812961940BF}" destId="{B970FFBE-651B-4362-A9C2-B95C45489345}" srcOrd="0" destOrd="0" presId="urn:microsoft.com/office/officeart/2016/7/layout/BasicLinearProcessNumbered"/>
    <dgm:cxn modelId="{0D61A1B9-1879-47BB-9AA6-EE84EADEA7C1}" srcId="{B417097A-88A9-40D0-A088-9039F50CCA8C}" destId="{D6590848-ABF3-4908-BD0E-27FB7F571EDB}" srcOrd="1" destOrd="0" parTransId="{7FD2FBFA-DE62-4DB8-8627-F316DB739EA9}" sibTransId="{E193665C-C9C5-442D-968D-02E679E54CB5}"/>
    <dgm:cxn modelId="{02F9CBBE-E781-4BA0-A72E-CF74A55536EE}" type="presOf" srcId="{F16AE33D-D09C-488B-B329-8D42EC415E76}" destId="{F2DD208F-71BF-4336-BB61-6150B8AAA2E8}" srcOrd="1" destOrd="0" presId="urn:microsoft.com/office/officeart/2016/7/layout/BasicLinearProcessNumbered"/>
    <dgm:cxn modelId="{83982ED1-580A-4554-A71B-9BE991832187}" type="presOf" srcId="{96C0D3A0-4E91-4C4E-99D7-3E152A9C0574}" destId="{C52C21FC-C6D4-4D86-AAD4-3DF3A191E1A8}" srcOrd="0" destOrd="0" presId="urn:microsoft.com/office/officeart/2016/7/layout/BasicLinearProcessNumbered"/>
    <dgm:cxn modelId="{E90AB059-6054-4A60-A152-9A6785A917BA}" type="presParOf" srcId="{2AFDBB76-9957-4F9C-872A-34554C254AF8}" destId="{1B5318C6-6381-4C18-9EEE-6547A071EBE7}" srcOrd="0" destOrd="0" presId="urn:microsoft.com/office/officeart/2016/7/layout/BasicLinearProcessNumbered"/>
    <dgm:cxn modelId="{401AA81F-8907-4155-B38F-0DBDC928B6F4}" type="presParOf" srcId="{1B5318C6-6381-4C18-9EEE-6547A071EBE7}" destId="{E920AEDA-880E-49AE-A3E8-36D6204C78B3}" srcOrd="0" destOrd="0" presId="urn:microsoft.com/office/officeart/2016/7/layout/BasicLinearProcessNumbered"/>
    <dgm:cxn modelId="{C08AB038-690F-40F0-A7B4-099F2A3CE648}" type="presParOf" srcId="{1B5318C6-6381-4C18-9EEE-6547A071EBE7}" destId="{C52C21FC-C6D4-4D86-AAD4-3DF3A191E1A8}" srcOrd="1" destOrd="0" presId="urn:microsoft.com/office/officeart/2016/7/layout/BasicLinearProcessNumbered"/>
    <dgm:cxn modelId="{6D892982-92D9-4B19-A3E8-EC75D5D6BFDC}" type="presParOf" srcId="{1B5318C6-6381-4C18-9EEE-6547A071EBE7}" destId="{E37F4C54-BD95-4BE0-83EC-4337F867A89C}" srcOrd="2" destOrd="0" presId="urn:microsoft.com/office/officeart/2016/7/layout/BasicLinearProcessNumbered"/>
    <dgm:cxn modelId="{0A497D2B-B6A2-403B-B8E3-050619E7FF16}" type="presParOf" srcId="{1B5318C6-6381-4C18-9EEE-6547A071EBE7}" destId="{F2DD208F-71BF-4336-BB61-6150B8AAA2E8}" srcOrd="3" destOrd="0" presId="urn:microsoft.com/office/officeart/2016/7/layout/BasicLinearProcessNumbered"/>
    <dgm:cxn modelId="{CE8A86BC-8202-4778-9398-3366C8E7F514}" type="presParOf" srcId="{2AFDBB76-9957-4F9C-872A-34554C254AF8}" destId="{8F753B9D-7EA6-475D-8D9C-AA7F56DA56DB}" srcOrd="1" destOrd="0" presId="urn:microsoft.com/office/officeart/2016/7/layout/BasicLinearProcessNumbered"/>
    <dgm:cxn modelId="{4CA4C440-F8A9-4C76-B065-8D79D044C625}" type="presParOf" srcId="{2AFDBB76-9957-4F9C-872A-34554C254AF8}" destId="{AFF49CE1-D1F2-4066-AD36-5BF3EB8B1BB5}" srcOrd="2" destOrd="0" presId="urn:microsoft.com/office/officeart/2016/7/layout/BasicLinearProcessNumbered"/>
    <dgm:cxn modelId="{8BF1CB8F-8BAB-44B9-A99A-E649F0E01D90}" type="presParOf" srcId="{AFF49CE1-D1F2-4066-AD36-5BF3EB8B1BB5}" destId="{0153B0D7-0DC2-47A0-BA4F-8817C47E95AA}" srcOrd="0" destOrd="0" presId="urn:microsoft.com/office/officeart/2016/7/layout/BasicLinearProcessNumbered"/>
    <dgm:cxn modelId="{99C2166A-04B4-4B6E-B8AD-3BF8E6E01D33}" type="presParOf" srcId="{AFF49CE1-D1F2-4066-AD36-5BF3EB8B1BB5}" destId="{9614429A-9E5C-4F37-BB5A-F6D31CADD5E6}" srcOrd="1" destOrd="0" presId="urn:microsoft.com/office/officeart/2016/7/layout/BasicLinearProcessNumbered"/>
    <dgm:cxn modelId="{922F6783-09B1-446A-B128-55AAA136A7B5}" type="presParOf" srcId="{AFF49CE1-D1F2-4066-AD36-5BF3EB8B1BB5}" destId="{8953BB57-B286-45D9-B627-1EAD89ABBB8F}" srcOrd="2" destOrd="0" presId="urn:microsoft.com/office/officeart/2016/7/layout/BasicLinearProcessNumbered"/>
    <dgm:cxn modelId="{D58F444A-EF51-4E6D-80B9-4B5CDAAAFFEB}" type="presParOf" srcId="{AFF49CE1-D1F2-4066-AD36-5BF3EB8B1BB5}" destId="{2E53CBE8-DB8E-4629-B038-50E41FC139F8}" srcOrd="3" destOrd="0" presId="urn:microsoft.com/office/officeart/2016/7/layout/BasicLinearProcessNumbered"/>
    <dgm:cxn modelId="{CE92B964-14B1-4691-8BB9-7A8A0A0CF69E}" type="presParOf" srcId="{2AFDBB76-9957-4F9C-872A-34554C254AF8}" destId="{C0AEA56D-EDFD-4CEC-939F-B1F82CF687BB}" srcOrd="3" destOrd="0" presId="urn:microsoft.com/office/officeart/2016/7/layout/BasicLinearProcessNumbered"/>
    <dgm:cxn modelId="{2E952667-1EC9-4560-98D7-A228A1D1C730}" type="presParOf" srcId="{2AFDBB76-9957-4F9C-872A-34554C254AF8}" destId="{961D578F-B0D2-4A87-9145-6A8ADF69D348}" srcOrd="4" destOrd="0" presId="urn:microsoft.com/office/officeart/2016/7/layout/BasicLinearProcessNumbered"/>
    <dgm:cxn modelId="{27A118EB-6EDA-4B02-B3E1-0BD7FDD4E232}" type="presParOf" srcId="{961D578F-B0D2-4A87-9145-6A8ADF69D348}" destId="{B970FFBE-651B-4362-A9C2-B95C45489345}" srcOrd="0" destOrd="0" presId="urn:microsoft.com/office/officeart/2016/7/layout/BasicLinearProcessNumbered"/>
    <dgm:cxn modelId="{3DBA6CC6-3A14-4D3E-A0CB-84682298A459}" type="presParOf" srcId="{961D578F-B0D2-4A87-9145-6A8ADF69D348}" destId="{4355D01A-04C6-4C6B-AACB-ACE388D71B87}" srcOrd="1" destOrd="0" presId="urn:microsoft.com/office/officeart/2016/7/layout/BasicLinearProcessNumbered"/>
    <dgm:cxn modelId="{CF332BD8-50F8-4C32-AAEB-D41E4B364B0D}" type="presParOf" srcId="{961D578F-B0D2-4A87-9145-6A8ADF69D348}" destId="{1FD33311-0ECF-4D35-8939-58B1A855492F}" srcOrd="2" destOrd="0" presId="urn:microsoft.com/office/officeart/2016/7/layout/BasicLinearProcessNumbered"/>
    <dgm:cxn modelId="{23F06956-1196-4E5D-B7CD-9E71BEB85B0E}" type="presParOf" srcId="{961D578F-B0D2-4A87-9145-6A8ADF69D348}" destId="{69434F91-2C2D-416D-838C-84555701A6F0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E29011-E832-4061-9342-542587726E3D}">
      <dsp:nvSpPr>
        <dsp:cNvPr id="0" name=""/>
        <dsp:cNvSpPr/>
      </dsp:nvSpPr>
      <dsp:spPr>
        <a:xfrm>
          <a:off x="0" y="81411"/>
          <a:ext cx="10515600" cy="99312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Useimmiten syömishäiriöön sairastuvat ovat nuoria, 15 – 24 -vuoden ikäisiä. </a:t>
          </a:r>
          <a:endParaRPr lang="en-US" sz="2500" kern="1200"/>
        </a:p>
      </dsp:txBody>
      <dsp:txXfrm>
        <a:off x="48481" y="129892"/>
        <a:ext cx="10418638" cy="896166"/>
      </dsp:txXfrm>
    </dsp:sp>
    <dsp:sp modelId="{6462C756-9AD0-43B5-A0B1-30F24A59A3DA}">
      <dsp:nvSpPr>
        <dsp:cNvPr id="0" name=""/>
        <dsp:cNvSpPr/>
      </dsp:nvSpPr>
      <dsp:spPr>
        <a:xfrm>
          <a:off x="0" y="1146540"/>
          <a:ext cx="10515600" cy="993128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Syömishäiriö on osa joka kymmenennen tytön elämää nuoruusiässä, mutta myös poikien ja miesten oireilu on lisääntynyt. </a:t>
          </a:r>
          <a:endParaRPr lang="en-US" sz="2500" kern="1200"/>
        </a:p>
      </dsp:txBody>
      <dsp:txXfrm>
        <a:off x="48481" y="1195021"/>
        <a:ext cx="10418638" cy="896166"/>
      </dsp:txXfrm>
    </dsp:sp>
    <dsp:sp modelId="{57F14C59-256F-4A0A-B9A0-D0D7747DFB2B}">
      <dsp:nvSpPr>
        <dsp:cNvPr id="0" name=""/>
        <dsp:cNvSpPr/>
      </dsp:nvSpPr>
      <dsp:spPr>
        <a:xfrm>
          <a:off x="0" y="2211669"/>
          <a:ext cx="10515600" cy="993128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Noin 10 % syömishäiriöön sairastuneista on poikia/miehiä.</a:t>
          </a:r>
          <a:endParaRPr lang="en-US" sz="2500" kern="1200"/>
        </a:p>
      </dsp:txBody>
      <dsp:txXfrm>
        <a:off x="48481" y="2260150"/>
        <a:ext cx="10418638" cy="896166"/>
      </dsp:txXfrm>
    </dsp:sp>
    <dsp:sp modelId="{995ADC0C-3C47-436A-B77F-DAA4F528A1B1}">
      <dsp:nvSpPr>
        <dsp:cNvPr id="0" name=""/>
        <dsp:cNvSpPr/>
      </dsp:nvSpPr>
      <dsp:spPr>
        <a:xfrm>
          <a:off x="0" y="3276797"/>
          <a:ext cx="10515600" cy="993128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Syömishäiriötä voi sairastaa tai siihen voi sairastua myös aikuisena.</a:t>
          </a:r>
          <a:endParaRPr lang="en-US" sz="2500" kern="1200"/>
        </a:p>
      </dsp:txBody>
      <dsp:txXfrm>
        <a:off x="48481" y="3325278"/>
        <a:ext cx="10418638" cy="8961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20AEDA-880E-49AE-A3E8-36D6204C78B3}">
      <dsp:nvSpPr>
        <dsp:cNvPr id="0" name=""/>
        <dsp:cNvSpPr/>
      </dsp:nvSpPr>
      <dsp:spPr>
        <a:xfrm>
          <a:off x="0" y="0"/>
          <a:ext cx="3286125" cy="435133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199" tIns="330200" rIns="256199" bIns="33020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Nuorten kasvu on vielä kesken, lääkeaineiden farmakokinetiikka ja -dynamiikka on heillä erilaista kuin aikuisilla ja nuoren tai hänen vanhempansa sitoutuminen lääkehoitoon voi olla tavoiteltua heikompaa.</a:t>
          </a:r>
          <a:endParaRPr lang="en-US" sz="1700" kern="1200"/>
        </a:p>
      </dsp:txBody>
      <dsp:txXfrm>
        <a:off x="0" y="1653508"/>
        <a:ext cx="3286125" cy="2610802"/>
      </dsp:txXfrm>
    </dsp:sp>
    <dsp:sp modelId="{C52C21FC-C6D4-4D86-AAD4-3DF3A191E1A8}">
      <dsp:nvSpPr>
        <dsp:cNvPr id="0" name=""/>
        <dsp:cNvSpPr/>
      </dsp:nvSpPr>
      <dsp:spPr>
        <a:xfrm>
          <a:off x="990361" y="435133"/>
          <a:ext cx="1305401" cy="130540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774" tIns="12700" rIns="101774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1181533" y="626305"/>
        <a:ext cx="923057" cy="923057"/>
      </dsp:txXfrm>
    </dsp:sp>
    <dsp:sp modelId="{E37F4C54-BD95-4BE0-83EC-4337F867A89C}">
      <dsp:nvSpPr>
        <dsp:cNvPr id="0" name=""/>
        <dsp:cNvSpPr/>
      </dsp:nvSpPr>
      <dsp:spPr>
        <a:xfrm>
          <a:off x="0" y="4351266"/>
          <a:ext cx="3286125" cy="72"/>
        </a:xfrm>
        <a:prstGeom prst="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accent2">
              <a:hueOff val="-291073"/>
              <a:satOff val="-16786"/>
              <a:lumOff val="17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53B0D7-0DC2-47A0-BA4F-8817C47E95AA}">
      <dsp:nvSpPr>
        <dsp:cNvPr id="0" name=""/>
        <dsp:cNvSpPr/>
      </dsp:nvSpPr>
      <dsp:spPr>
        <a:xfrm>
          <a:off x="3614737" y="0"/>
          <a:ext cx="3286125" cy="4351338"/>
        </a:xfrm>
        <a:prstGeom prst="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199" tIns="330200" rIns="256199" bIns="33020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Iästä riippumatta alipainoisuus altistaa lääkitysten mahdollisesti aiheuttamille haitoille, sillä lääkkeelle hyväksytty annossuositus soveltuu yleensä parhaiten normaalipainoisten potilaiden hoitoon.</a:t>
          </a:r>
          <a:endParaRPr lang="en-US" sz="1700" kern="1200"/>
        </a:p>
      </dsp:txBody>
      <dsp:txXfrm>
        <a:off x="3614737" y="1653508"/>
        <a:ext cx="3286125" cy="2610802"/>
      </dsp:txXfrm>
    </dsp:sp>
    <dsp:sp modelId="{9614429A-9E5C-4F37-BB5A-F6D31CADD5E6}">
      <dsp:nvSpPr>
        <dsp:cNvPr id="0" name=""/>
        <dsp:cNvSpPr/>
      </dsp:nvSpPr>
      <dsp:spPr>
        <a:xfrm>
          <a:off x="4605099" y="435133"/>
          <a:ext cx="1305401" cy="1305401"/>
        </a:xfrm>
        <a:prstGeom prst="ellipse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accent2">
              <a:hueOff val="-582145"/>
              <a:satOff val="-33571"/>
              <a:lumOff val="34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774" tIns="12700" rIns="101774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4796271" y="626305"/>
        <a:ext cx="923057" cy="923057"/>
      </dsp:txXfrm>
    </dsp:sp>
    <dsp:sp modelId="{8953BB57-B286-45D9-B627-1EAD89ABBB8F}">
      <dsp:nvSpPr>
        <dsp:cNvPr id="0" name=""/>
        <dsp:cNvSpPr/>
      </dsp:nvSpPr>
      <dsp:spPr>
        <a:xfrm>
          <a:off x="3614737" y="4351266"/>
          <a:ext cx="3286125" cy="72"/>
        </a:xfrm>
        <a:prstGeom prst="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accent2">
              <a:hueOff val="-873218"/>
              <a:satOff val="-50357"/>
              <a:lumOff val="5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70FFBE-651B-4362-A9C2-B95C45489345}">
      <dsp:nvSpPr>
        <dsp:cNvPr id="0" name=""/>
        <dsp:cNvSpPr/>
      </dsp:nvSpPr>
      <dsp:spPr>
        <a:xfrm>
          <a:off x="7229475" y="0"/>
          <a:ext cx="3286125" cy="4351338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199" tIns="330200" rIns="256199" bIns="33020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Tutkimustulokset lääkehoitojen hyödyistä syömishäiriöiden hoidossa ovat olleet ristiriitaisia, mutta kliinisen kokemuksen mukaan lääkitys yleensä lievittää muiden samanaikaissairauksien oireita. </a:t>
          </a:r>
          <a:endParaRPr lang="en-US" sz="1700" kern="1200"/>
        </a:p>
      </dsp:txBody>
      <dsp:txXfrm>
        <a:off x="7229475" y="1653508"/>
        <a:ext cx="3286125" cy="2610802"/>
      </dsp:txXfrm>
    </dsp:sp>
    <dsp:sp modelId="{4355D01A-04C6-4C6B-AACB-ACE388D71B87}">
      <dsp:nvSpPr>
        <dsp:cNvPr id="0" name=""/>
        <dsp:cNvSpPr/>
      </dsp:nvSpPr>
      <dsp:spPr>
        <a:xfrm>
          <a:off x="8219836" y="435133"/>
          <a:ext cx="1305401" cy="1305401"/>
        </a:xfrm>
        <a:prstGeom prst="ellipse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accent2">
              <a:hueOff val="-1164290"/>
              <a:satOff val="-67142"/>
              <a:lumOff val="69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774" tIns="12700" rIns="101774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8411008" y="626305"/>
        <a:ext cx="923057" cy="923057"/>
      </dsp:txXfrm>
    </dsp:sp>
    <dsp:sp modelId="{1FD33311-0ECF-4D35-8939-58B1A855492F}">
      <dsp:nvSpPr>
        <dsp:cNvPr id="0" name=""/>
        <dsp:cNvSpPr/>
      </dsp:nvSpPr>
      <dsp:spPr>
        <a:xfrm>
          <a:off x="7229475" y="4351266"/>
          <a:ext cx="3286125" cy="72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4.11.2020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4.11.2020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4.11.2020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4.11.2020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nlex.fi/fi/laki/ajantasa/1990/19901116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uortenmielenterveystalo.fi" TargetMode="External"/><Relationship Id="rId2" Type="http://schemas.openxmlformats.org/officeDocument/2006/relationships/hyperlink" Target="https://www.kaypahoito.fi/hoi50101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rcWtHGvNf4" TargetMode="External"/><Relationship Id="rId2" Type="http://schemas.openxmlformats.org/officeDocument/2006/relationships/hyperlink" Target="https://www.youtube.com/watch?v=-E-W9dciaU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Kuva 4" descr="Kuva, joka sisältää kohteen kasvi, ulko, vihreä, istuminen&#10;&#10;Kuvaus luotu automaattisesti">
            <a:extLst>
              <a:ext uri="{FF2B5EF4-FFF2-40B4-BE49-F238E27FC236}">
                <a16:creationId xmlns:a16="http://schemas.microsoft.com/office/drawing/2014/main" id="{40614B59-05F4-4B39-9B69-B0BFA16C5F1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249" r="10334" b="167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fi-FI" sz="4800">
                <a:cs typeface="Calibri Light"/>
              </a:rPr>
              <a:t>Syömishäiriöt</a:t>
            </a:r>
            <a:endParaRPr lang="fi-FI" sz="480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fi-FI" sz="2000">
                <a:cs typeface="Calibri"/>
              </a:rPr>
              <a:t>   </a:t>
            </a:r>
            <a:endParaRPr lang="fi-FI" sz="20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238965-C179-4930-BCFC-06ED66B89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>
                <a:cs typeface="Calibri Light"/>
              </a:rPr>
              <a:t>Lääkehoito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D3E9A7-AA77-4ADD-8EBF-0A2C70EBB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122098"/>
            <a:ext cx="7132828" cy="322470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fi-FI" sz="2000">
                <a:ea typeface="+mn-lt"/>
                <a:cs typeface="+mn-lt"/>
              </a:rPr>
              <a:t>LAIHUUSHÄIRIÖ</a:t>
            </a:r>
          </a:p>
          <a:p>
            <a:r>
              <a:rPr lang="fi-FI" sz="2000" dirty="0">
                <a:ea typeface="+mn-lt"/>
                <a:cs typeface="+mn-lt"/>
              </a:rPr>
              <a:t>Laihuushäiriön hoidossa on kokeiltu </a:t>
            </a:r>
            <a:r>
              <a:rPr lang="fi-FI" sz="2000" b="1" dirty="0">
                <a:ea typeface="+mn-lt"/>
                <a:cs typeface="+mn-lt"/>
              </a:rPr>
              <a:t>masennuslääkkeitä</a:t>
            </a:r>
            <a:r>
              <a:rPr lang="fi-FI" sz="2000" dirty="0">
                <a:ea typeface="+mn-lt"/>
                <a:cs typeface="+mn-lt"/>
              </a:rPr>
              <a:t> (</a:t>
            </a:r>
            <a:r>
              <a:rPr lang="fi-FI" sz="2000" err="1">
                <a:ea typeface="+mn-lt"/>
                <a:cs typeface="+mn-lt"/>
              </a:rPr>
              <a:t>trisykliset</a:t>
            </a:r>
            <a:r>
              <a:rPr lang="fi-FI" sz="2000" dirty="0">
                <a:ea typeface="+mn-lt"/>
                <a:cs typeface="+mn-lt"/>
              </a:rPr>
              <a:t> lääkkeet, SSRI- lääkkeet ja MAO-estäjät), </a:t>
            </a:r>
            <a:r>
              <a:rPr lang="fi-FI" sz="2000" b="1" dirty="0">
                <a:ea typeface="+mn-lt"/>
                <a:cs typeface="+mn-lt"/>
              </a:rPr>
              <a:t>psykoosilääkkeitä ja litiumia</a:t>
            </a:r>
            <a:r>
              <a:rPr lang="fi-FI" sz="2000" dirty="0">
                <a:ea typeface="+mn-lt"/>
                <a:cs typeface="+mn-lt"/>
              </a:rPr>
              <a:t>. Lääkekokeiluissa kannattaa olla varovainen, koska mitään lääkettä ei ole tutkimuksissa todettu tehokkaaksi laihuushäiriön hoidossa.</a:t>
            </a:r>
            <a:endParaRPr lang="fi-FI" sz="2000" dirty="0">
              <a:cs typeface="Calibri" panose="020F0502020204030204"/>
            </a:endParaRPr>
          </a:p>
          <a:p>
            <a:r>
              <a:rPr lang="fi-FI" sz="2000" dirty="0">
                <a:ea typeface="+mn-lt"/>
                <a:cs typeface="+mn-lt"/>
              </a:rPr>
              <a:t>Yksittäiset masentuneet tai pakkomielteiset häiriöön sairastuneet saattavat hyötyä masennuslääkkeistä. Eniten myönteisiä kokemuksia on SSRI-lääkkeistä.</a:t>
            </a:r>
            <a:endParaRPr lang="fi-FI" sz="2000" dirty="0">
              <a:cs typeface="Calibri"/>
            </a:endParaRPr>
          </a:p>
          <a:p>
            <a:r>
              <a:rPr lang="fi-FI" sz="2000">
                <a:ea typeface="+mn-lt"/>
                <a:cs typeface="+mn-lt"/>
              </a:rPr>
              <a:t>Lyhytvaikutteinen </a:t>
            </a:r>
            <a:r>
              <a:rPr lang="fi-FI" sz="2000" b="1">
                <a:ea typeface="+mn-lt"/>
                <a:cs typeface="+mn-lt"/>
              </a:rPr>
              <a:t>bentsodiatsepiini 30 minuuttia ennen ateriointia</a:t>
            </a:r>
            <a:r>
              <a:rPr lang="fi-FI" sz="2000">
                <a:ea typeface="+mn-lt"/>
                <a:cs typeface="+mn-lt"/>
              </a:rPr>
              <a:t> saattaa helpottaa ruokailuun liittyvää ahdistuneisuutta</a:t>
            </a:r>
            <a:endParaRPr lang="fi-FI" sz="2000" dirty="0">
              <a:ea typeface="+mn-lt"/>
              <a:cs typeface="+mn-lt"/>
            </a:endParaRPr>
          </a:p>
          <a:p>
            <a:r>
              <a:rPr lang="fi-FI" sz="2000" b="1" dirty="0">
                <a:ea typeface="+mn-lt"/>
                <a:cs typeface="+mn-lt"/>
              </a:rPr>
              <a:t>Laihuushäiriöstä kärsivät saattavat käyttää virtsan eritystä lisääviä diureetteja, laihdutuslääkkeitä tai ulostuslääkkeitä. Näiden käyttöä tulee kuitenkin ehdottomasti välttää.</a:t>
            </a:r>
            <a:endParaRPr lang="fi-FI" sz="2000" b="1" dirty="0"/>
          </a:p>
          <a:p>
            <a:pPr marL="0" indent="0">
              <a:buNone/>
            </a:pPr>
            <a:endParaRPr lang="en-US" sz="1700">
              <a:cs typeface="Calibri" panose="020F0502020204030204"/>
            </a:endParaRPr>
          </a:p>
          <a:p>
            <a:endParaRPr lang="fi-FI" sz="1700">
              <a:cs typeface="Calibri"/>
            </a:endParaRPr>
          </a:p>
        </p:txBody>
      </p:sp>
      <p:pic>
        <p:nvPicPr>
          <p:cNvPr id="4" name="Kuva 8" descr="Kuva, joka sisältää kohteen sisä, pöytä, istuminen, kannettava&#10;&#10;Kuvaus luotu automaattisesti">
            <a:extLst>
              <a:ext uri="{FF2B5EF4-FFF2-40B4-BE49-F238E27FC236}">
                <a16:creationId xmlns:a16="http://schemas.microsoft.com/office/drawing/2014/main" id="{B2723EB9-49C1-4A77-ACDE-FFDC0524DA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425" r="31019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11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E3E6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899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4" descr="Kuva, joka sisältää kohteen sisä, pöytä, istuminen, kannettava&#10;&#10;Kuvaus luotu automaattisesti">
            <a:extLst>
              <a:ext uri="{FF2B5EF4-FFF2-40B4-BE49-F238E27FC236}">
                <a16:creationId xmlns:a16="http://schemas.microsoft.com/office/drawing/2014/main" id="{653EEE33-3D9F-4304-9D41-C1C8FA566A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773" r="90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2B1D4F77-A17C-43D7-B7FA-545148E4E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6"/>
            <a:ext cx="4332307" cy="5896743"/>
          </a:xfrm>
          <a:prstGeom prst="rect">
            <a:avLst/>
          </a:prstGeom>
          <a:solidFill>
            <a:schemeClr val="bg1">
              <a:alpha val="90000"/>
            </a:schemeClr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82EA39F-6576-48ED-B528-059EA7707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805" y="640263"/>
            <a:ext cx="3759240" cy="1344975"/>
          </a:xfrm>
        </p:spPr>
        <p:txBody>
          <a:bodyPr>
            <a:normAutofit/>
          </a:bodyPr>
          <a:lstStyle/>
          <a:p>
            <a:r>
              <a:rPr lang="fi-FI" sz="4000">
                <a:cs typeface="Calibri Light"/>
              </a:rPr>
              <a:t>LÄÄKEHOITO</a:t>
            </a:r>
            <a:endParaRPr lang="fi-FI" sz="40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C07D0AD-EFE6-428F-A411-1052F1711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054" y="1762330"/>
            <a:ext cx="4239278" cy="411806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fi-FI" sz="2000" dirty="0">
                <a:cs typeface="Calibri"/>
              </a:rPr>
              <a:t>AHMIMISHÄIRIÖ</a:t>
            </a:r>
          </a:p>
          <a:p>
            <a:r>
              <a:rPr lang="fi-FI" sz="2000" b="1" dirty="0" err="1">
                <a:ea typeface="+mn-lt"/>
                <a:cs typeface="+mn-lt"/>
              </a:rPr>
              <a:t>Fluoksetiini</a:t>
            </a:r>
            <a:r>
              <a:rPr lang="fi-FI" sz="2000" dirty="0">
                <a:ea typeface="+mn-lt"/>
                <a:cs typeface="+mn-lt"/>
              </a:rPr>
              <a:t> on ainoa </a:t>
            </a:r>
            <a:r>
              <a:rPr lang="fi-FI" sz="2000" b="1" dirty="0">
                <a:ea typeface="+mn-lt"/>
                <a:cs typeface="+mn-lt"/>
              </a:rPr>
              <a:t>antidepressiivinen lääke</a:t>
            </a:r>
            <a:r>
              <a:rPr lang="fi-FI" sz="2000" dirty="0">
                <a:ea typeface="+mn-lt"/>
                <a:cs typeface="+mn-lt"/>
              </a:rPr>
              <a:t>, jonka virallinen indikaatio on syömishäiriö (ahmimishäiriö (bulimia nervosa)).</a:t>
            </a:r>
          </a:p>
          <a:p>
            <a:r>
              <a:rPr lang="fi-FI" sz="2000" dirty="0">
                <a:ea typeface="+mn-lt"/>
                <a:cs typeface="+mn-lt"/>
              </a:rPr>
              <a:t>Antidepressiivisestä lääkehoidosta on ilmeisesti hyötyä psykoterapeuttisen (kognitiivis-behavioraalisen) hoidon lisänä </a:t>
            </a:r>
            <a:r>
              <a:rPr lang="fi-FI" sz="2000" b="1" dirty="0">
                <a:ea typeface="+mn-lt"/>
                <a:cs typeface="+mn-lt"/>
              </a:rPr>
              <a:t>yli 18-vuotiaiden ahmimishäiriöpotilaiden hoidossa. </a:t>
            </a:r>
          </a:p>
          <a:p>
            <a:r>
              <a:rPr lang="fi-FI" sz="2000" dirty="0">
                <a:ea typeface="+mn-lt"/>
                <a:cs typeface="+mn-lt"/>
              </a:rPr>
              <a:t>Epilepsialääke </a:t>
            </a:r>
            <a:r>
              <a:rPr lang="fi-FI" sz="2000" dirty="0" err="1">
                <a:ea typeface="+mn-lt"/>
                <a:cs typeface="+mn-lt"/>
              </a:rPr>
              <a:t>topiramaatti</a:t>
            </a:r>
            <a:r>
              <a:rPr lang="fi-FI" sz="2000" dirty="0">
                <a:ea typeface="+mn-lt"/>
                <a:cs typeface="+mn-lt"/>
              </a:rPr>
              <a:t> saattaa vähentää ahmimista ja oksentamista.</a:t>
            </a:r>
            <a:endParaRPr lang="fi-FI" sz="20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002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Kuva 4" descr="Kuva, joka sisältää kohteen sisä, pöytä, istuminen, kannettava&#10;&#10;Kuvaus luotu automaattisesti">
            <a:extLst>
              <a:ext uri="{FF2B5EF4-FFF2-40B4-BE49-F238E27FC236}">
                <a16:creationId xmlns:a16="http://schemas.microsoft.com/office/drawing/2014/main" id="{420E4A7C-B8B0-4078-8542-55757CF9DE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27" t="9091" r="27126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3F6F4EA-D2E7-4F04-A7CB-4D93FA746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</p:spPr>
        <p:txBody>
          <a:bodyPr anchor="b">
            <a:normAutofit/>
          </a:bodyPr>
          <a:lstStyle/>
          <a:p>
            <a:r>
              <a:rPr lang="fi-FI" sz="2800">
                <a:cs typeface="Calibri Light"/>
              </a:rPr>
              <a:t>LÄÄKEHOITO</a:t>
            </a:r>
            <a:endParaRPr lang="fi-FI" sz="28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EA918B-996B-486C-B28C-B00F62955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861827"/>
            <a:ext cx="4833509" cy="306348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fi-FI" sz="2000" dirty="0">
                <a:cs typeface="Calibri"/>
              </a:rPr>
              <a:t>AHMINTAHÄIRIÖ</a:t>
            </a:r>
          </a:p>
          <a:p>
            <a:r>
              <a:rPr lang="fi-FI" sz="2000" dirty="0">
                <a:ea typeface="+mn-lt"/>
                <a:cs typeface="+mn-lt"/>
              </a:rPr>
              <a:t>Lääkehoito voi lyhytkestoisesti vähentää ahmintaa</a:t>
            </a:r>
          </a:p>
          <a:p>
            <a:r>
              <a:rPr lang="fi-FI" sz="2000" dirty="0">
                <a:ea typeface="+mn-lt"/>
                <a:cs typeface="+mn-lt"/>
              </a:rPr>
              <a:t>Eniten on tutkittu SSRI-lääkkeitä ahmintahäiriön hoidossa</a:t>
            </a:r>
          </a:p>
          <a:p>
            <a:r>
              <a:rPr lang="fi-FI" sz="2000" dirty="0">
                <a:ea typeface="+mn-lt"/>
                <a:cs typeface="+mn-lt"/>
              </a:rPr>
              <a:t>Epilepsialääkkeistä </a:t>
            </a:r>
            <a:r>
              <a:rPr lang="fi-FI" sz="2000" dirty="0" err="1">
                <a:ea typeface="+mn-lt"/>
                <a:cs typeface="+mn-lt"/>
              </a:rPr>
              <a:t>topiramaatti</a:t>
            </a:r>
            <a:r>
              <a:rPr lang="fi-FI" sz="2000" dirty="0">
                <a:ea typeface="+mn-lt"/>
                <a:cs typeface="+mn-lt"/>
              </a:rPr>
              <a:t> annoksella 300–600 mg/vrk saattaa ylipainoisella potilaalla vähentää ahmintaa ja laskea painoa</a:t>
            </a:r>
          </a:p>
          <a:p>
            <a:endParaRPr lang="fi-FI" sz="170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77568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513DE67-E9D9-405B-A225-DDFFDE867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fi-FI" sz="3000">
                <a:ea typeface="+mj-lt"/>
                <a:cs typeface="+mj-lt"/>
              </a:rPr>
              <a:t>Lääkehoito voi mahdollistaa muiden hoitomenetelmien toimivuuden</a:t>
            </a:r>
            <a:endParaRPr lang="fi-FI" sz="3000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7E4971-7436-4B68-BC5C-629108A86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000">
                <a:ea typeface="+mn-lt"/>
                <a:cs typeface="+mn-lt"/>
              </a:rPr>
              <a:t>Nykyisellä lääkehoidolla voidaan vähentää etenkin ahmimis- ja ahmintahäiriöön liittyvää oireilua. </a:t>
            </a:r>
          </a:p>
          <a:p>
            <a:r>
              <a:rPr lang="fi-FI" sz="2000">
                <a:ea typeface="+mn-lt"/>
                <a:cs typeface="+mn-lt"/>
              </a:rPr>
              <a:t>Toisaalta psyykenlääkkeet voivat helpottaa syömishäiriöpotilaan ahdistusta ja muuta psykiatrista oireilua, jotka voivat estää tunne-elämän ongelmien työstämistä. </a:t>
            </a:r>
          </a:p>
          <a:p>
            <a:r>
              <a:rPr lang="fi-FI" sz="2000">
                <a:ea typeface="+mn-lt"/>
                <a:cs typeface="+mn-lt"/>
              </a:rPr>
              <a:t>Parhaimmillaan lääkehoito voi edistää toipumisprosessia helpottamalla syömishäiriön perimmäisten syiden käsittelyä.</a:t>
            </a:r>
            <a:endParaRPr lang="fi-FI" sz="2000">
              <a:cs typeface="Calibri"/>
            </a:endParaRPr>
          </a:p>
        </p:txBody>
      </p:sp>
      <p:pic>
        <p:nvPicPr>
          <p:cNvPr id="7" name="Graphic 6" descr="Valintamerkki">
            <a:extLst>
              <a:ext uri="{FF2B5EF4-FFF2-40B4-BE49-F238E27FC236}">
                <a16:creationId xmlns:a16="http://schemas.microsoft.com/office/drawing/2014/main" id="{B8807975-AE4D-4372-A238-59C685DEA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9048" y="699516"/>
            <a:ext cx="5458968" cy="545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237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DA1F35B-C8F7-4A5A-9339-7DA4D785B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B2D4AD41-40DA-4A81-92F5-B6E3BA1ED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8175088" y="45795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38D0188-E585-42E5-9A0E-4797BAEAF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i-FI" dirty="0">
                <a:cs typeface="Calibri Light"/>
              </a:rPr>
              <a:t>LÄÄKEHOIDOSTA</a:t>
            </a:r>
            <a:endParaRPr lang="fi-FI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B7A803CC-E2D3-40D6-994E-BC464843DD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521171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3960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6D79F07-2959-4EBD-ABA0-BA9FB7560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fi-FI" sz="4000">
                <a:solidFill>
                  <a:schemeClr val="bg1"/>
                </a:solidFill>
                <a:cs typeface="Calibri Light"/>
              </a:rPr>
              <a:t>Jalkautuva hoitotyö</a:t>
            </a:r>
            <a:endParaRPr lang="fi-FI" sz="4000">
              <a:solidFill>
                <a:schemeClr val="bg1"/>
              </a:solidFill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4DF135-1512-4263-BF28-34755E2BA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fi-FI" sz="2400">
              <a:cs typeface="Calibri" panose="020F0502020204030204"/>
            </a:endParaRPr>
          </a:p>
          <a:p>
            <a:r>
              <a:rPr lang="fi-FI" sz="2400">
                <a:ea typeface="+mn-lt"/>
                <a:cs typeface="+mn-lt"/>
              </a:rPr>
              <a:t>Jalkautuva (= kotiinpäin suuntautuva) hoitotyö on potilaan toimintaympäristössä tapahtuvaa tukea ja ohjausta. </a:t>
            </a:r>
            <a:endParaRPr lang="fi-FI" sz="2400"/>
          </a:p>
          <a:p>
            <a:r>
              <a:rPr lang="fi-FI" sz="2400">
                <a:ea typeface="+mn-lt"/>
                <a:cs typeface="+mn-lt"/>
              </a:rPr>
              <a:t>Hoitajat jalkautuvat potilaan kotiin, kouluun tai työpaikalle. Tavoitteena on tukea ja ohjata potilasta ja hänen perhettään niin, että potilaan ravitsemustila kohentuu ja ahdistus ruokailutilanteissa lievenee. </a:t>
            </a:r>
            <a:endParaRPr lang="fi-FI" sz="2400"/>
          </a:p>
          <a:p>
            <a:r>
              <a:rPr lang="fi-FI" sz="2400">
                <a:ea typeface="+mn-lt"/>
                <a:cs typeface="+mn-lt"/>
              </a:rPr>
              <a:t>Jalkautuvan hoitotyön tehtävänä on </a:t>
            </a:r>
            <a:endParaRPr lang="fi-FI" sz="2400"/>
          </a:p>
          <a:p>
            <a:pPr lvl="1"/>
            <a:r>
              <a:rPr lang="fi-FI">
                <a:ea typeface="+mn-lt"/>
                <a:cs typeface="+mn-lt"/>
              </a:rPr>
              <a:t>antaa potilaalle ja hänen perheelleen tietoa syömishäiriöstä</a:t>
            </a:r>
            <a:endParaRPr lang="fi-FI"/>
          </a:p>
          <a:p>
            <a:pPr lvl="1"/>
            <a:r>
              <a:rPr lang="fi-FI">
                <a:ea typeface="+mn-lt"/>
                <a:cs typeface="+mn-lt"/>
              </a:rPr>
              <a:t>tarjota tukea ja ohjausta ruokailutilanteisiin esimerkiksi perheaterian muodossa</a:t>
            </a:r>
            <a:endParaRPr lang="fi-FI"/>
          </a:p>
          <a:p>
            <a:endParaRPr lang="fi-FI" sz="2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08203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F6EFCFD-1849-4208-9440-2AE59009F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fi-FI" sz="4000">
                <a:solidFill>
                  <a:schemeClr val="bg1"/>
                </a:solidFill>
                <a:cs typeface="Calibri Light"/>
              </a:rPr>
              <a:t>...</a:t>
            </a:r>
            <a:endParaRPr lang="fi-FI" sz="400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F8A6B92-7C59-4D56-A600-B23E66F17A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sz="2000">
                <a:ea typeface="+mn-lt"/>
                <a:cs typeface="+mn-lt"/>
              </a:rPr>
              <a:t>Psykiatrinen päiväsairaala- ja osastohoito</a:t>
            </a:r>
          </a:p>
          <a:p>
            <a:endParaRPr lang="fi-FI" sz="2000">
              <a:cs typeface="Calibri"/>
            </a:endParaRPr>
          </a:p>
          <a:p>
            <a:r>
              <a:rPr lang="fi-FI" sz="2000">
                <a:ea typeface="+mn-lt"/>
                <a:cs typeface="+mn-lt"/>
              </a:rPr>
              <a:t>Osastohoito voi joskus olla välttämätöntä. </a:t>
            </a:r>
          </a:p>
          <a:p>
            <a:r>
              <a:rPr lang="fi-FI" sz="2000">
                <a:ea typeface="+mn-lt"/>
                <a:cs typeface="+mn-lt"/>
              </a:rPr>
              <a:t>Päiväsairaala- tai osastohoidon aiheita voivat olla muun muassa vaikea aliravitsemus, hengenvaarallinen somaattinen komplikaatio, muu samanaikainen vakava mielenterveydenhäiriö tai se, ettei avohoito ole riittänyt. </a:t>
            </a:r>
            <a:endParaRPr lang="fi-FI" sz="2000">
              <a:cs typeface="Calibri"/>
            </a:endParaRPr>
          </a:p>
          <a:p>
            <a:r>
              <a:rPr lang="fi-FI" sz="2000">
                <a:ea typeface="+mn-lt"/>
                <a:cs typeface="+mn-lt"/>
              </a:rPr>
              <a:t>Yksilöllisesti suunnitellusta ympärivuorokautisesta osastohoidosta siirrytään avohoitoon heti, kun sairastuneen tila sen sallii. Avohoitoon voidaan siirtyä asteittain päiväsairaalahoitojakson jälkeen. </a:t>
            </a:r>
            <a:endParaRPr lang="fi-FI" sz="2000"/>
          </a:p>
          <a:p>
            <a:r>
              <a:rPr lang="fi-FI" sz="2000">
                <a:ea typeface="+mn-lt"/>
                <a:cs typeface="+mn-lt"/>
              </a:rPr>
              <a:t>Osastohoitojaksolla tulee olla kohdennettu hoitotavoite ja suunnitelma siitä, miten kyseisen ongelman hoito jatkuu avohoidossa.</a:t>
            </a:r>
            <a:endParaRPr lang="fi-FI" sz="2000"/>
          </a:p>
          <a:p>
            <a:endParaRPr lang="fi-FI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77205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0383" y="0"/>
            <a:ext cx="8451607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3745177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BAE72B3-1F6A-4C49-A6F0-79B3C09F2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2" y="637762"/>
            <a:ext cx="2190782" cy="5576770"/>
          </a:xfrm>
        </p:spPr>
        <p:txBody>
          <a:bodyPr anchor="t">
            <a:normAutofit/>
          </a:bodyPr>
          <a:lstStyle/>
          <a:p>
            <a:r>
              <a:rPr lang="fi-FI" sz="3600">
                <a:solidFill>
                  <a:schemeClr val="bg1"/>
                </a:solidFill>
                <a:cs typeface="Calibri Light"/>
              </a:rPr>
              <a:t>...</a:t>
            </a:r>
            <a:endParaRPr lang="fi-FI" sz="3600">
              <a:solidFill>
                <a:schemeClr val="bg1"/>
              </a:solidFill>
            </a:endParaRP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B8EAE243-3A9F-4A46-B0D9-04C723A8A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733" y="643465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CFBE90C-43AB-4870-AC04-6A5E10A9A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8431" y="318089"/>
            <a:ext cx="7727716" cy="498185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fi-FI" sz="2000" b="1" dirty="0"/>
              <a:t>Tahdosta riippumaton hoito</a:t>
            </a:r>
            <a:endParaRPr lang="fi-FI" sz="2000" b="1">
              <a:cs typeface="Calibri" panose="020F0502020204030204"/>
            </a:endParaRPr>
          </a:p>
          <a:p>
            <a:r>
              <a:rPr lang="fi-FI" sz="2000" dirty="0">
                <a:ea typeface="+mn-lt"/>
                <a:cs typeface="+mn-lt"/>
              </a:rPr>
              <a:t>Jos potilas kieltäytyy ilmeisestä hoidon tarpeestaan huolimatta vapaaehtoisesta osastohoidosta, hoito voidaan toteuttaa tahdosta riippumattomana mielenterveyslain </a:t>
            </a:r>
            <a:r>
              <a:rPr lang="fi-FI" sz="2000" dirty="0">
                <a:ea typeface="+mn-lt"/>
                <a:cs typeface="+mn-lt"/>
                <a:hlinkClick r:id="rId2"/>
              </a:rPr>
              <a:t>«http://www.finlex.fi/fi/laki/ajantasa/1990/19901116»</a:t>
            </a:r>
            <a:r>
              <a:rPr lang="fi-FI" sz="2000" u="sng" dirty="0">
                <a:ea typeface="+mn-lt"/>
                <a:cs typeface="+mn-lt"/>
                <a:hlinkClick r:id="rId2"/>
              </a:rPr>
              <a:t>7</a:t>
            </a:r>
            <a:r>
              <a:rPr lang="fi-FI" sz="2000" dirty="0">
                <a:ea typeface="+mn-lt"/>
                <a:cs typeface="+mn-lt"/>
              </a:rPr>
              <a:t> perusteella. </a:t>
            </a:r>
            <a:endParaRPr lang="fi-FI" sz="2000">
              <a:cs typeface="Calibri"/>
            </a:endParaRPr>
          </a:p>
          <a:p>
            <a:r>
              <a:rPr lang="fi-FI" sz="2000" dirty="0">
                <a:ea typeface="+mn-lt"/>
                <a:cs typeface="+mn-lt"/>
              </a:rPr>
              <a:t>Alaikäisen vakavan syömishäiriön hoidossa voidaan käyttää tahdosta riippumatonta psykiatrista hoitoa alaikäisen vakavan mielenterveyshäiriön perusteella, jos </a:t>
            </a:r>
            <a:endParaRPr lang="fi-FI" sz="2000">
              <a:cs typeface="Calibri"/>
            </a:endParaRPr>
          </a:p>
          <a:p>
            <a:pPr lvl="1"/>
            <a:r>
              <a:rPr lang="fi-FI" sz="2000" dirty="0">
                <a:ea typeface="+mn-lt"/>
                <a:cs typeface="+mn-lt"/>
              </a:rPr>
              <a:t>alaikäinen kieltäytyy hoidosta ja häntä uhkaa hengenvaarallinen somaattinen komplikaatio tai jos syömishäiriö muuten täyttää alaikäisen vakavan mielenterveydenhäiriön kriteerit ja hän kieltäytyy vapaaehtoisesta hoidosta </a:t>
            </a:r>
            <a:endParaRPr lang="fi-FI" sz="2000">
              <a:cs typeface="Calibri"/>
            </a:endParaRPr>
          </a:p>
          <a:p>
            <a:pPr lvl="1"/>
            <a:r>
              <a:rPr lang="fi-FI" sz="2000" dirty="0">
                <a:ea typeface="+mn-lt"/>
                <a:cs typeface="+mn-lt"/>
              </a:rPr>
              <a:t>avohoidossa ei ponnisteluista huolimatta ole saavutettu riittävää tilanteen korjaantumista.</a:t>
            </a:r>
            <a:endParaRPr lang="fi-FI" sz="2000">
              <a:cs typeface="Calibri"/>
            </a:endParaRPr>
          </a:p>
          <a:p>
            <a:r>
              <a:rPr lang="fi-FI" sz="2000" dirty="0">
                <a:ea typeface="+mn-lt"/>
                <a:cs typeface="+mn-lt"/>
              </a:rPr>
              <a:t>Aikuisen vakavan syömishäiriön hoidon tarpeen arvio voidaan aloittaa M1-menettelyn kautta, jos syömishäiriöön liittyy psykoosi tai deliriumtila tai jos aikuisen syömishäiriö aiheuttaa henkeä uhkaavan nälkiintymistilan (esim. BMI on alle 13 kg/m</a:t>
            </a:r>
            <a:r>
              <a:rPr lang="fi-FI" sz="2000" baseline="30000" dirty="0">
                <a:ea typeface="+mn-lt"/>
                <a:cs typeface="+mn-lt"/>
              </a:rPr>
              <a:t>2</a:t>
            </a:r>
            <a:r>
              <a:rPr lang="fi-FI" sz="2000" dirty="0">
                <a:ea typeface="+mn-lt"/>
                <a:cs typeface="+mn-lt"/>
              </a:rPr>
              <a:t> tai paino alle 30 kg) ja siihen liittyy vakavia fyysisiä komplikaatioita tai vakavia psyykkisiä oireita eikä potilas näe tilannetta totuudenmukaisesti. </a:t>
            </a:r>
            <a:endParaRPr lang="fi-FI" sz="2000"/>
          </a:p>
          <a:p>
            <a:endParaRPr lang="fi-FI" sz="15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06828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8333BA-AE6E-427A-9B16-A39C8073F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6C44F6E-C819-45C9-A152-ECBE447DC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r>
              <a:rPr lang="fi-FI">
                <a:cs typeface="Calibri Light"/>
              </a:rPr>
              <a:t>EHKÄISY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54B08F-3849-4F93-864D-95FBD3B88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3871762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fi-FI" sz="2000">
              <a:cs typeface="Calibri" panose="020F0502020204030204"/>
            </a:endParaRPr>
          </a:p>
          <a:p>
            <a:r>
              <a:rPr lang="fi-FI" sz="2000">
                <a:ea typeface="+mn-lt"/>
                <a:cs typeface="+mn-lt"/>
              </a:rPr>
              <a:t>Suojaavia tekijöitä ovat</a:t>
            </a:r>
            <a:endParaRPr lang="fi-FI" sz="2000"/>
          </a:p>
          <a:p>
            <a:pPr lvl="1"/>
            <a:r>
              <a:rPr lang="fi-FI" sz="2000">
                <a:ea typeface="+mn-lt"/>
                <a:cs typeface="+mn-lt"/>
              </a:rPr>
              <a:t>terveelliset ruokailutottumukset</a:t>
            </a:r>
            <a:endParaRPr lang="fi-FI" sz="2000"/>
          </a:p>
          <a:p>
            <a:pPr lvl="1"/>
            <a:r>
              <a:rPr lang="fi-FI" sz="2000">
                <a:ea typeface="+mn-lt"/>
                <a:cs typeface="+mn-lt"/>
              </a:rPr>
              <a:t>hyväksyvä suhtautuminen omaan vartaloon ja kokoon</a:t>
            </a:r>
            <a:endParaRPr lang="fi-FI" sz="2000"/>
          </a:p>
          <a:p>
            <a:pPr lvl="1"/>
            <a:r>
              <a:rPr lang="fi-FI" sz="2000">
                <a:ea typeface="+mn-lt"/>
                <a:cs typeface="+mn-lt"/>
              </a:rPr>
              <a:t>myönteinen käsitys itsestä ja hyvä itsetunto</a:t>
            </a:r>
            <a:endParaRPr lang="fi-FI" sz="2000"/>
          </a:p>
          <a:p>
            <a:pPr lvl="1"/>
            <a:r>
              <a:rPr lang="fi-FI" sz="2000">
                <a:ea typeface="+mn-lt"/>
                <a:cs typeface="+mn-lt"/>
              </a:rPr>
              <a:t>hyvä sosiaalinen tuki.</a:t>
            </a:r>
            <a:endParaRPr lang="fi-FI" sz="2000"/>
          </a:p>
          <a:p>
            <a:r>
              <a:rPr lang="fi-FI" sz="2000">
                <a:ea typeface="+mn-lt"/>
                <a:cs typeface="+mn-lt"/>
              </a:rPr>
              <a:t>Erityisesti lasten ja nuorten kannustus ja tukeminen muovaa itsetuntoa positiiviseksi ja voi siten ehkäistä myös syömishäiriöitä. Vanhemmilla, koululla ja medialla on asiassa keskeinen merkitys. </a:t>
            </a:r>
            <a:endParaRPr lang="fi-FI" sz="2000"/>
          </a:p>
          <a:p>
            <a:r>
              <a:rPr lang="fi-FI" sz="2000">
                <a:ea typeface="+mn-lt"/>
                <a:cs typeface="+mn-lt"/>
              </a:rPr>
              <a:t>Työryhmä suosittelee perheen yhteisiä aterioita.</a:t>
            </a:r>
            <a:endParaRPr lang="fi-FI" sz="2000"/>
          </a:p>
          <a:p>
            <a:r>
              <a:rPr lang="fi-FI" sz="2000">
                <a:ea typeface="+mn-lt"/>
                <a:cs typeface="+mn-lt"/>
              </a:rPr>
              <a:t>Syömishäiriöiden ehkäisyohjelmilla saattaa olla jonkin verran tehoa syömishäiriöiden estossa lapsilla, nuoruusikäisillä ja nuorilla naisilla</a:t>
            </a:r>
            <a:endParaRPr lang="fi-FI" sz="2000"/>
          </a:p>
          <a:p>
            <a:endParaRPr lang="fi-FI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96803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4D8864-11CD-40AB-97F6-374280C32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Kuolleisuus</a:t>
            </a:r>
            <a:endParaRPr lang="fi-FI" dirty="0"/>
          </a:p>
        </p:txBody>
      </p:sp>
      <p:graphicFrame>
        <p:nvGraphicFramePr>
          <p:cNvPr id="5" name="Sisällön paikkamerkki 4">
            <a:extLst>
              <a:ext uri="{FF2B5EF4-FFF2-40B4-BE49-F238E27FC236}">
                <a16:creationId xmlns:a16="http://schemas.microsoft.com/office/drawing/2014/main" id="{8E557695-0E80-459B-B584-0C8BE431D5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1524218"/>
              </p:ext>
            </p:extLst>
          </p:nvPr>
        </p:nvGraphicFramePr>
        <p:xfrm>
          <a:off x="838200" y="1825625"/>
          <a:ext cx="10515600" cy="332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3690226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42315370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23982571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15940874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fi-FI" dirty="0">
                          <a:effectLst/>
                        </a:rPr>
                        <a:t>Syömishäiriö</a:t>
                      </a:r>
                      <a:endParaRPr lang="fi-FI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dirty="0">
                          <a:effectLst/>
                        </a:rPr>
                        <a:t>Vuosittainen kokonaiskuolleisuus</a:t>
                      </a:r>
                      <a:br>
                        <a:rPr lang="fi-FI" dirty="0">
                          <a:effectLst/>
                        </a:rPr>
                      </a:br>
                      <a:r>
                        <a:rPr lang="fi-FI" dirty="0">
                          <a:effectLst/>
                        </a:rPr>
                        <a:t>(kuolemaa/1 000 henkilövuotta)</a:t>
                      </a:r>
                      <a:br>
                        <a:rPr lang="fi-FI" dirty="0">
                          <a:effectLst/>
                        </a:rPr>
                      </a:br>
                      <a:endParaRPr lang="fi-FI" u="none" strike="noStrike">
                        <a:effectLst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dirty="0">
                          <a:effectLst/>
                        </a:rPr>
                        <a:t>Vakioitu kuolleisuussuhde</a:t>
                      </a:r>
                      <a:br>
                        <a:rPr lang="fi-FI" dirty="0">
                          <a:effectLst/>
                        </a:rPr>
                      </a:br>
                      <a:r>
                        <a:rPr lang="fi-FI" dirty="0">
                          <a:effectLst/>
                        </a:rPr>
                        <a:t>(Standard </a:t>
                      </a:r>
                      <a:r>
                        <a:rPr lang="fi-FI" dirty="0" err="1">
                          <a:effectLst/>
                        </a:rPr>
                        <a:t>Mortality</a:t>
                      </a:r>
                      <a:r>
                        <a:rPr lang="fi-FI" dirty="0">
                          <a:effectLst/>
                        </a:rPr>
                        <a:t> </a:t>
                      </a:r>
                      <a:r>
                        <a:rPr lang="fi-FI" dirty="0" err="1">
                          <a:effectLst/>
                        </a:rPr>
                        <a:t>Rate</a:t>
                      </a:r>
                      <a:r>
                        <a:rPr lang="fi-FI" dirty="0">
                          <a:effectLst/>
                        </a:rPr>
                        <a:t>, SMR)</a:t>
                      </a:r>
                      <a:br>
                        <a:rPr lang="fi-FI" dirty="0">
                          <a:effectLst/>
                        </a:rPr>
                      </a:br>
                      <a:endParaRPr lang="fi-FI" u="none" strike="noStrike">
                        <a:effectLst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dirty="0">
                          <a:effectLst/>
                        </a:rPr>
                        <a:t>Kuolemanriski verrattuna</a:t>
                      </a:r>
                      <a:br>
                        <a:rPr lang="fi-FI" dirty="0">
                          <a:effectLst/>
                        </a:rPr>
                      </a:br>
                      <a:r>
                        <a:rPr lang="fi-FI" dirty="0">
                          <a:effectLst/>
                        </a:rPr>
                        <a:t>muuhun saman ikäiseen</a:t>
                      </a:r>
                      <a:br>
                        <a:rPr lang="fi-FI" dirty="0">
                          <a:effectLst/>
                        </a:rPr>
                      </a:br>
                      <a:r>
                        <a:rPr lang="fi-FI" dirty="0">
                          <a:effectLst/>
                        </a:rPr>
                        <a:t>väestöön</a:t>
                      </a:r>
                      <a:endParaRPr lang="fi-FI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0438065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fi-FI" dirty="0">
                          <a:effectLst/>
                        </a:rPr>
                        <a:t>Laihuushäiriö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dirty="0">
                          <a:effectLst/>
                        </a:rPr>
                        <a:t>5,1</a:t>
                      </a:r>
                      <a:br>
                        <a:rPr lang="fi-FI" dirty="0">
                          <a:effectLst/>
                        </a:rPr>
                      </a:br>
                      <a:endParaRPr lang="fi-FI" u="none" strike="noStrike">
                        <a:effectLst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dirty="0">
                          <a:effectLst/>
                        </a:rPr>
                        <a:t>5,9</a:t>
                      </a:r>
                      <a:br>
                        <a:rPr lang="fi-FI" dirty="0">
                          <a:effectLst/>
                        </a:rPr>
                      </a:br>
                      <a:endParaRPr lang="fi-FI" u="none" strike="noStrike">
                        <a:effectLst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dirty="0">
                          <a:effectLst/>
                        </a:rPr>
                        <a:t>x 6</a:t>
                      </a:r>
                      <a:br>
                        <a:rPr lang="fi-FI" dirty="0">
                          <a:effectLst/>
                        </a:rPr>
                      </a:br>
                      <a:endParaRPr lang="fi-FI" u="none" strike="noStrike">
                        <a:effectLst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2162556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fi-FI" dirty="0">
                          <a:effectLst/>
                        </a:rPr>
                        <a:t>Ahmimishäiriö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dirty="0">
                          <a:effectLst/>
                        </a:rPr>
                        <a:t>1,7</a:t>
                      </a:r>
                      <a:br>
                        <a:rPr lang="fi-FI" dirty="0">
                          <a:effectLst/>
                        </a:rPr>
                      </a:br>
                      <a:endParaRPr lang="fi-FI" u="none" strike="noStrike">
                        <a:effectLst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dirty="0">
                          <a:effectLst/>
                        </a:rPr>
                        <a:t>1,9</a:t>
                      </a:r>
                      <a:br>
                        <a:rPr lang="fi-FI" dirty="0">
                          <a:effectLst/>
                        </a:rPr>
                      </a:br>
                      <a:endParaRPr lang="fi-FI" u="none" strike="noStrike">
                        <a:effectLst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dirty="0">
                          <a:effectLst/>
                        </a:rPr>
                        <a:t>x 3</a:t>
                      </a:r>
                      <a:br>
                        <a:rPr lang="fi-FI" dirty="0">
                          <a:effectLst/>
                        </a:rPr>
                      </a:br>
                      <a:endParaRPr lang="fi-FI" u="none" strike="noStrike">
                        <a:effectLst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6943863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fi-FI" dirty="0">
                          <a:effectLst/>
                        </a:rPr>
                        <a:t>Ahmintahäiriö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dirty="0">
                          <a:effectLst/>
                        </a:rPr>
                        <a:t>2,9</a:t>
                      </a:r>
                      <a:br>
                        <a:rPr lang="fi-FI" dirty="0">
                          <a:effectLst/>
                        </a:rPr>
                      </a:br>
                      <a:endParaRPr lang="fi-FI" u="none" strike="noStrike">
                        <a:effectLst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dirty="0">
                          <a:effectLst/>
                        </a:rPr>
                        <a:t>2,3</a:t>
                      </a:r>
                      <a:br>
                        <a:rPr lang="fi-FI" dirty="0">
                          <a:effectLst/>
                        </a:rPr>
                      </a:br>
                      <a:endParaRPr lang="fi-FI" u="none" strike="noStrike">
                        <a:effectLst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dirty="0">
                          <a:effectLst/>
                        </a:rPr>
                        <a:t>lähes x 2</a:t>
                      </a:r>
                      <a:br>
                        <a:rPr lang="fi-FI" dirty="0">
                          <a:effectLst/>
                        </a:rPr>
                      </a:br>
                      <a:endParaRPr lang="fi-FI" u="none" strike="noStrike">
                        <a:effectLst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779859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2608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5A9380-14B3-45F0-8C0A-23283C2EF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68" y="365125"/>
            <a:ext cx="9440332" cy="1325563"/>
          </a:xfrm>
        </p:spPr>
        <p:txBody>
          <a:bodyPr>
            <a:normAutofit/>
          </a:bodyPr>
          <a:lstStyle/>
          <a:p>
            <a:r>
              <a:rPr lang="fi-FI" sz="5400">
                <a:cs typeface="Calibri Light"/>
              </a:rPr>
              <a:t>Syömishäiriöt</a:t>
            </a:r>
            <a:endParaRPr lang="fi-FI" sz="54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0330B1-AAAC-427D-8A95-40380162B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6124" cy="6858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Kielletty">
            <a:extLst>
              <a:ext uri="{FF2B5EF4-FFF2-40B4-BE49-F238E27FC236}">
                <a16:creationId xmlns:a16="http://schemas.microsoft.com/office/drawing/2014/main" id="{7F575220-A603-4751-B529-C2DB3C0FB6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570706"/>
            <a:ext cx="914400" cy="914400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0FA52-9953-4800-BAAF-3DFA64AD5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sz="2400">
                <a:ea typeface="+mn-lt"/>
                <a:cs typeface="+mn-lt"/>
              </a:rPr>
              <a:t>Syömishäiriö ei ole aina helppo tunnistaa. Raja ongelmallisen ja normaalin syömisen välillä on liukuva. </a:t>
            </a:r>
          </a:p>
          <a:p>
            <a:r>
              <a:rPr lang="fi-FI" sz="2400">
                <a:ea typeface="+mn-lt"/>
                <a:cs typeface="+mn-lt"/>
              </a:rPr>
              <a:t>Syömiseen ja kehoon liittyvät ongelmat eivät aina välttämättä täytä syömishäiriön lääketieteellisiä kriteerejä, mutta rajoittavat elämää huomattavasti ja tuottavat kärsimystä.</a:t>
            </a:r>
          </a:p>
          <a:p>
            <a:r>
              <a:rPr lang="fi-FI" sz="2400">
                <a:ea typeface="+mn-lt"/>
                <a:cs typeface="+mn-lt"/>
              </a:rPr>
              <a:t>Kyseessä on ongelma, kun syöminen, ruoka ja oma keho tulevat liian merkityksellisiksi asioiksi elämässä. </a:t>
            </a:r>
          </a:p>
          <a:p>
            <a:r>
              <a:rPr lang="fi-FI" sz="2400">
                <a:ea typeface="+mn-lt"/>
                <a:cs typeface="+mn-lt"/>
              </a:rPr>
              <a:t>Jos mieleen mahtuvat vain kalorit ja kuluttaminen, jäävät harrastukset, ystävyys- ja muut sosiaaliset suhteet vähemmälle. </a:t>
            </a:r>
          </a:p>
          <a:p>
            <a:r>
              <a:rPr lang="fi-FI" sz="2400">
                <a:ea typeface="+mn-lt"/>
                <a:cs typeface="+mn-lt"/>
              </a:rPr>
              <a:t>Riskinä on, että koko elämä pyörii syömiseen tai ravinnon kuluttamiseen liittyvien asioiden ympärillä.</a:t>
            </a:r>
            <a:endParaRPr lang="fi-FI" sz="2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32607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684D79-86BF-451A-8EDF-2FD43CFDA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Lähteet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D079AD-6ADB-4D9C-B01E-87FA955BD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Syömishäiriöt. Käypä hoito-suositus. </a:t>
            </a:r>
            <a:r>
              <a:rPr lang="fi-FI" dirty="0">
                <a:ea typeface="+mn-lt"/>
                <a:cs typeface="+mn-lt"/>
                <a:hlinkClick r:id="rId2"/>
              </a:rPr>
              <a:t>https://www.kaypahoito.fi/hoi50101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cs typeface="Calibri"/>
              </a:rPr>
              <a:t>Syömishäiriöt. </a:t>
            </a:r>
            <a:r>
              <a:rPr lang="fi-FI" dirty="0">
                <a:cs typeface="Calibri"/>
                <a:hlinkClick r:id="rId3"/>
              </a:rPr>
              <a:t>http://www.nuortenmielenterveystalo.fi</a:t>
            </a: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38056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23A367-44C5-4CBF-ADA8-B6B3C4F4C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Hyviä videoita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0B2DAC-0C43-4A0C-97C1-F4CF2559D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ea typeface="+mn-lt"/>
                <a:cs typeface="+mn-lt"/>
                <a:hlinkClick r:id="rId2"/>
              </a:rPr>
              <a:t>https://www.youtube.com/watch?v=-E-W9dciaUU</a:t>
            </a:r>
            <a:r>
              <a:rPr lang="fi-FI">
                <a:ea typeface="+mn-lt"/>
                <a:cs typeface="+mn-lt"/>
              </a:rPr>
              <a:t> ("Pakko syödä")</a:t>
            </a:r>
          </a:p>
          <a:p>
            <a:r>
              <a:rPr lang="fi-FI" dirty="0">
                <a:ea typeface="+mn-lt"/>
                <a:cs typeface="+mn-lt"/>
                <a:hlinkClick r:id="rId3"/>
              </a:rPr>
              <a:t>https://www.youtube.com/watch?v=MrcWtHGvNf4</a:t>
            </a:r>
            <a:r>
              <a:rPr lang="fi-FI">
                <a:ea typeface="+mn-lt"/>
                <a:cs typeface="+mn-lt"/>
              </a:rPr>
              <a:t> (Orastavan syömishäiriön tunnistaminen)</a:t>
            </a:r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4974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996FFE6-9D1B-4117-9A55-D7B85D8FB6E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9092" t="16884" r="-7" b="-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EEF04AD-6185-4820-936E-1F9B72A9F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>
                <a:cs typeface="Calibri Light"/>
              </a:rPr>
              <a:t>...</a:t>
            </a:r>
            <a:endParaRPr lang="fi-FI" dirty="0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F62B0F71-88FD-4774-ABB1-73EA6A9B27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322071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98859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AA72BD9-2C5A-4EDC-931F-5AA08EACA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Kuva 4">
            <a:extLst>
              <a:ext uri="{FF2B5EF4-FFF2-40B4-BE49-F238E27FC236}">
                <a16:creationId xmlns:a16="http://schemas.microsoft.com/office/drawing/2014/main" id="{DFA169C2-3EC2-45FD-BA45-DE33CD0773A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534" t="7116" r="1400" b="-1"/>
          <a:stretch/>
        </p:blipFill>
        <p:spPr>
          <a:xfrm>
            <a:off x="3522468" y="10"/>
            <a:ext cx="8669532" cy="685799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D3981AC-7B61-4947-BCF3-F7AA7FA38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53C2E9E-DF33-4445-BEDA-E02FEBA0E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03" y="284269"/>
            <a:ext cx="3438144" cy="1124712"/>
          </a:xfrm>
        </p:spPr>
        <p:txBody>
          <a:bodyPr anchor="b">
            <a:normAutofit/>
          </a:bodyPr>
          <a:lstStyle/>
          <a:p>
            <a:r>
              <a:rPr lang="fi-FI" sz="2800">
                <a:cs typeface="Calibri Light"/>
              </a:rPr>
              <a:t>Syömishäiriöitä</a:t>
            </a:r>
            <a:endParaRPr lang="fi-FI" sz="28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475C14-A991-421F-AA8B-3DE3B3FBA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717" y="2444885"/>
            <a:ext cx="4531584" cy="360982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1600" b="1" dirty="0">
                <a:ea typeface="+mn-lt"/>
                <a:cs typeface="+mn-lt"/>
              </a:rPr>
              <a:t>Laihuushäiriössä eli anoreksiassa</a:t>
            </a:r>
            <a:r>
              <a:rPr lang="fi-FI" sz="1600" dirty="0">
                <a:ea typeface="+mn-lt"/>
                <a:cs typeface="+mn-lt"/>
              </a:rPr>
              <a:t> painon lasku on huomattavaa ja itse aiheutettua. Laihdutuskeinoja ovat useimmiten syömisen kontrollointi, liiallinen liikunta ja toisinaan myös oksentelu. Häiriö voi johtaa vakavaan aliravitsemustilaan.</a:t>
            </a:r>
            <a:endParaRPr lang="fi-FI" sz="1600" dirty="0">
              <a:cs typeface="Calibri" panose="020F0502020204030204"/>
            </a:endParaRPr>
          </a:p>
          <a:p>
            <a:r>
              <a:rPr lang="fi-FI" sz="1600" b="1" dirty="0">
                <a:ea typeface="+mn-lt"/>
                <a:cs typeface="+mn-lt"/>
              </a:rPr>
              <a:t>Ahmimishäiriössä eli bulimiassa</a:t>
            </a:r>
            <a:r>
              <a:rPr lang="fi-FI" sz="1600" dirty="0">
                <a:ea typeface="+mn-lt"/>
                <a:cs typeface="+mn-lt"/>
              </a:rPr>
              <a:t> ihminen tuntee usein suurta halua ahmia ja syö kerrallaan suuria määriä ruokaa. Sen jälkeen hän pyrkii ehkäisemään lihomisen oksentamalla ja usein paastoamalla. Häiriö voi johtaa vakavaan aliravitsemustilaan.</a:t>
            </a:r>
            <a:endParaRPr lang="fi-FI" sz="1600" dirty="0">
              <a:cs typeface="Calibri"/>
            </a:endParaRPr>
          </a:p>
          <a:p>
            <a:r>
              <a:rPr lang="fi-FI" sz="1600" b="1" dirty="0">
                <a:ea typeface="+mn-lt"/>
                <a:cs typeface="+mn-lt"/>
              </a:rPr>
              <a:t>Ahmintahäiriöön (</a:t>
            </a:r>
            <a:r>
              <a:rPr lang="fi-FI" sz="1600" b="1" dirty="0" err="1">
                <a:ea typeface="+mn-lt"/>
                <a:cs typeface="+mn-lt"/>
              </a:rPr>
              <a:t>binge</a:t>
            </a:r>
            <a:r>
              <a:rPr lang="fi-FI" sz="1600" b="1" dirty="0">
                <a:ea typeface="+mn-lt"/>
                <a:cs typeface="+mn-lt"/>
              </a:rPr>
              <a:t> </a:t>
            </a:r>
            <a:r>
              <a:rPr lang="fi-FI" sz="1600" b="1" dirty="0" err="1">
                <a:ea typeface="+mn-lt"/>
                <a:cs typeface="+mn-lt"/>
              </a:rPr>
              <a:t>eating</a:t>
            </a:r>
            <a:r>
              <a:rPr lang="fi-FI" sz="1600" b="1" dirty="0">
                <a:ea typeface="+mn-lt"/>
                <a:cs typeface="+mn-lt"/>
              </a:rPr>
              <a:t> </a:t>
            </a:r>
            <a:r>
              <a:rPr lang="fi-FI" sz="1600" b="1" dirty="0" err="1">
                <a:ea typeface="+mn-lt"/>
                <a:cs typeface="+mn-lt"/>
              </a:rPr>
              <a:t>disorder</a:t>
            </a:r>
            <a:r>
              <a:rPr lang="fi-FI" sz="1600" b="1" dirty="0">
                <a:ea typeface="+mn-lt"/>
                <a:cs typeface="+mn-lt"/>
              </a:rPr>
              <a:t> BED)</a:t>
            </a:r>
            <a:r>
              <a:rPr lang="fi-FI" sz="1600" dirty="0">
                <a:ea typeface="+mn-lt"/>
                <a:cs typeface="+mn-lt"/>
              </a:rPr>
              <a:t> kuuluvat toistuvat ahmimiskohtaukset, joiden aikana ihminen syö suuria ruokamääriä lyhyessä ajassa yksin ollessaan. </a:t>
            </a:r>
            <a:r>
              <a:rPr lang="fi-FI" sz="1600" dirty="0" err="1">
                <a:ea typeface="+mn-lt"/>
                <a:cs typeface="+mn-lt"/>
              </a:rPr>
              <a:t>BED:tä</a:t>
            </a:r>
            <a:r>
              <a:rPr lang="fi-FI" sz="1600" dirty="0">
                <a:ea typeface="+mn-lt"/>
                <a:cs typeface="+mn-lt"/>
              </a:rPr>
              <a:t> sairastava ei pyri eroon ahmimastaan ruuasta esim. oksentamalla.</a:t>
            </a:r>
            <a:endParaRPr lang="fi-FI" sz="1600" dirty="0"/>
          </a:p>
          <a:p>
            <a:endParaRPr lang="fi-FI" sz="12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514786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DA7F3B2-E948-43D5-84A0-E2ABB4FB5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559" y="229259"/>
            <a:ext cx="10601864" cy="1383072"/>
          </a:xfrm>
        </p:spPr>
        <p:txBody>
          <a:bodyPr>
            <a:normAutofit/>
          </a:bodyPr>
          <a:lstStyle/>
          <a:p>
            <a:r>
              <a:rPr lang="fi-FI" dirty="0">
                <a:cs typeface="Calibri Light"/>
              </a:rPr>
              <a:t>Synty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DFA14F-ED80-44D9-9B41-4F4CEE2F4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2343"/>
            <a:ext cx="10946920" cy="457625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1900" dirty="0">
                <a:ea typeface="+mn-lt"/>
                <a:cs typeface="+mn-lt"/>
              </a:rPr>
              <a:t>Syömishäiriön taustalla vaikuttaa monia tekijöitä yhdessä. Niin yhteiskuntaan, perheeseen, ihmissuhteisiin, biologiaan ja nuoruusiän kehitykseen liittyvät tekijät altistavat syömishäiriön synnylle.</a:t>
            </a:r>
            <a:endParaRPr lang="fi-FI" sz="1900">
              <a:cs typeface="Calibri" panose="020F0502020204030204"/>
            </a:endParaRPr>
          </a:p>
          <a:p>
            <a:r>
              <a:rPr lang="fi-FI" sz="1900" b="1" dirty="0">
                <a:ea typeface="+mn-lt"/>
                <a:cs typeface="+mn-lt"/>
              </a:rPr>
              <a:t>Ympäristön altistavat tekijät</a:t>
            </a:r>
            <a:r>
              <a:rPr lang="fi-FI" sz="1900" dirty="0">
                <a:ea typeface="+mn-lt"/>
                <a:cs typeface="+mn-lt"/>
              </a:rPr>
              <a:t> – Syömishäiriöt tunnetaan nimenomaan länsimaisessa kulttuurissa, jossa ne kytketään ulkonäkökeskeiseen ajattelutapaan. Hoikkuuteen liitetään sellaisia määritelmiä kuin kaunis, menestyvä, tehokas, terve ja onnellinen.</a:t>
            </a:r>
            <a:endParaRPr lang="fi-FI" sz="1900">
              <a:cs typeface="Calibri"/>
            </a:endParaRPr>
          </a:p>
          <a:p>
            <a:r>
              <a:rPr lang="fi-FI" sz="1900" dirty="0">
                <a:ea typeface="+mn-lt"/>
                <a:cs typeface="+mn-lt"/>
              </a:rPr>
              <a:t>Syömishäiriöille altistavat myös </a:t>
            </a:r>
            <a:r>
              <a:rPr lang="fi-FI" sz="1900" b="1" dirty="0">
                <a:ea typeface="+mn-lt"/>
                <a:cs typeface="+mn-lt"/>
              </a:rPr>
              <a:t>itsetunto-ongelmat</a:t>
            </a:r>
            <a:r>
              <a:rPr lang="fi-FI" sz="1900" dirty="0">
                <a:ea typeface="+mn-lt"/>
                <a:cs typeface="+mn-lt"/>
              </a:rPr>
              <a:t>. Syömisen kontrollointi voi olla pyrkimys hallita omaa elämää tilanteissa, jolloin monet asiat tuntuvat epävarmoilta. Tällöin syömiseen liittyvistä itse luoduista säännöistä poikkeaminen herättää usein voimakasta ahdistusta ja itseinhoa.</a:t>
            </a:r>
            <a:endParaRPr lang="fi-FI" sz="1900">
              <a:cs typeface="Calibri"/>
            </a:endParaRPr>
          </a:p>
          <a:p>
            <a:pPr marL="0" indent="0">
              <a:buNone/>
            </a:pPr>
            <a:endParaRPr lang="fi-FI" sz="1900" dirty="0">
              <a:cs typeface="Calibri" panose="020F0502020204030204"/>
            </a:endParaRPr>
          </a:p>
          <a:p>
            <a:endParaRPr lang="fi-FI" sz="15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96477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C432AFE-B3D2-4BFF-BF8F-96C27AFF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Kuva 4">
            <a:extLst>
              <a:ext uri="{FF2B5EF4-FFF2-40B4-BE49-F238E27FC236}">
                <a16:creationId xmlns:a16="http://schemas.microsoft.com/office/drawing/2014/main" id="{2F34E454-9B84-430F-93BD-654D5FD447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3127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6980A8B2-E142-4AD3-883B-BA8421D50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941832"/>
            <a:ext cx="10506456" cy="360872"/>
          </a:xfrm>
        </p:spPr>
        <p:txBody>
          <a:bodyPr anchor="b">
            <a:normAutofit fontScale="90000"/>
          </a:bodyPr>
          <a:lstStyle/>
          <a:p>
            <a:r>
              <a:rPr lang="fi-FI" sz="5000" dirty="0">
                <a:cs typeface="Calibri Light"/>
              </a:rPr>
              <a:t>...</a:t>
            </a:r>
            <a:endParaRPr lang="fi-FI" sz="5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3241202"/>
            <a:ext cx="10506456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CCEB21-4023-4132-BFD6-EAFA056B7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703435"/>
            <a:ext cx="10837135" cy="279944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200" dirty="0">
                <a:cs typeface="Calibri"/>
              </a:rPr>
              <a:t>Syömishäiriön syntyyn voi vaikuttaa myös </a:t>
            </a:r>
            <a:r>
              <a:rPr lang="fi-FI" sz="2200" b="1" dirty="0">
                <a:cs typeface="Calibri"/>
              </a:rPr>
              <a:t>perimä</a:t>
            </a:r>
            <a:r>
              <a:rPr lang="fi-FI" sz="2200" dirty="0">
                <a:cs typeface="Calibri"/>
              </a:rPr>
              <a:t>, mutta se ei määrää kenenkään sairastumista. Jos vanhempi kärsii syömishäiriöstä, on lapsella kohonnut riski sairastua.</a:t>
            </a:r>
            <a:endParaRPr lang="fi-FI" sz="2200" dirty="0">
              <a:ea typeface="+mn-lt"/>
              <a:cs typeface="+mn-lt"/>
            </a:endParaRPr>
          </a:p>
          <a:p>
            <a:r>
              <a:rPr lang="fi-FI" sz="2200" dirty="0">
                <a:cs typeface="Calibri"/>
              </a:rPr>
              <a:t>Syömishäiriön voivat laukaista myös </a:t>
            </a:r>
            <a:r>
              <a:rPr lang="fi-FI" sz="2200" b="1" dirty="0">
                <a:cs typeface="Calibri"/>
              </a:rPr>
              <a:t>traumaattiset kokemukset</a:t>
            </a:r>
            <a:r>
              <a:rPr lang="fi-FI" sz="2200" dirty="0">
                <a:cs typeface="Calibri"/>
              </a:rPr>
              <a:t>, kuten menetykset perheessä tai muissa ihmissuhteissa tai joutuminen onnettomuuteen tai väkivallan uhriksi.</a:t>
            </a:r>
            <a:endParaRPr lang="fi-FI" sz="2200" dirty="0">
              <a:ea typeface="+mn-lt"/>
              <a:cs typeface="+mn-lt"/>
            </a:endParaRPr>
          </a:p>
          <a:p>
            <a:r>
              <a:rPr lang="fi-FI" sz="2200" b="1" dirty="0">
                <a:cs typeface="Calibri"/>
              </a:rPr>
              <a:t>Persoonalliset tekijät</a:t>
            </a:r>
            <a:r>
              <a:rPr lang="fi-FI" sz="2200" dirty="0">
                <a:cs typeface="Calibri"/>
              </a:rPr>
              <a:t> kuten itsekriittisyys, täydellisyyden tavoittelun tarve sekä emotionaalinen herkkyys vaikuttavat lisäksi siihen, miksi joku sairastuu mutta joku toinen ei.</a:t>
            </a:r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20801112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75A2D4-2198-4AAB-8F2F-76BDEECFE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68" y="365125"/>
            <a:ext cx="9440332" cy="1325563"/>
          </a:xfrm>
        </p:spPr>
        <p:txBody>
          <a:bodyPr>
            <a:normAutofit/>
          </a:bodyPr>
          <a:lstStyle/>
          <a:p>
            <a:r>
              <a:rPr lang="fi-FI" sz="5400">
                <a:cs typeface="Calibri Light"/>
              </a:rPr>
              <a:t>HOITO</a:t>
            </a:r>
            <a:endParaRPr lang="fi-FI" sz="54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0330B1-AAAC-427D-8A95-40380162B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6124" cy="6858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Valintamerkki">
            <a:extLst>
              <a:ext uri="{FF2B5EF4-FFF2-40B4-BE49-F238E27FC236}">
                <a16:creationId xmlns:a16="http://schemas.microsoft.com/office/drawing/2014/main" id="{5556EC5C-812B-4F7F-B2CC-6DCC70DC16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570706"/>
            <a:ext cx="914400" cy="914400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CCDF43-E235-4D47-B085-12618F09F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fi-FI" sz="1800" b="1">
                <a:cs typeface="Calibri"/>
              </a:rPr>
              <a:t>Käypä hoito-suositus:</a:t>
            </a:r>
            <a:endParaRPr lang="fi-FI" sz="1800" b="1"/>
          </a:p>
          <a:p>
            <a:pPr marL="0" indent="0">
              <a:buNone/>
            </a:pPr>
            <a:r>
              <a:rPr lang="fi-FI" sz="1800">
                <a:ea typeface="+mn-lt"/>
                <a:cs typeface="+mn-lt"/>
              </a:rPr>
              <a:t>Psykiatrisen avohoidon toteuttaa moniammatillinen työryhmä, jonka tehtävänä on </a:t>
            </a:r>
            <a:endParaRPr lang="fi-FI" sz="1800">
              <a:cs typeface="Calibri"/>
            </a:endParaRPr>
          </a:p>
          <a:p>
            <a:r>
              <a:rPr lang="fi-FI" sz="1800">
                <a:ea typeface="+mn-lt"/>
                <a:cs typeface="+mn-lt"/>
              </a:rPr>
              <a:t>luoda luottamuksellinen yhteistyösuhde</a:t>
            </a:r>
            <a:endParaRPr lang="fi-FI" sz="1800"/>
          </a:p>
          <a:p>
            <a:r>
              <a:rPr lang="fi-FI" sz="1800">
                <a:ea typeface="+mn-lt"/>
                <a:cs typeface="+mn-lt"/>
              </a:rPr>
              <a:t>edistää ravitsemustilan korjaantumista ja syömisen tervettä hallintaa</a:t>
            </a:r>
            <a:endParaRPr lang="fi-FI" sz="1800"/>
          </a:p>
          <a:p>
            <a:r>
              <a:rPr lang="fi-FI" sz="1800">
                <a:ea typeface="+mn-lt"/>
                <a:cs typeface="+mn-lt"/>
              </a:rPr>
              <a:t>tukea hoitomotivaatiota ja auttaa hahmottamaan sairaus konkreettisesti</a:t>
            </a:r>
            <a:endParaRPr lang="fi-FI" sz="1800"/>
          </a:p>
          <a:p>
            <a:r>
              <a:rPr lang="fi-FI" sz="1800">
                <a:ea typeface="+mn-lt"/>
                <a:cs typeface="+mn-lt"/>
              </a:rPr>
              <a:t>helpottaa häiriöön liittyvien psykologisten, perheperäisten, sosiaalisten ja käyttäytymiseen liittyvien ongelmien ratkaisemista </a:t>
            </a:r>
            <a:endParaRPr lang="fi-FI" sz="1800"/>
          </a:p>
          <a:p>
            <a:r>
              <a:rPr lang="fi-FI" sz="1800">
                <a:ea typeface="+mn-lt"/>
                <a:cs typeface="+mn-lt"/>
              </a:rPr>
              <a:t>tunnistaa iänmukainen kehitysvaihe, siten että otetaan huomioon fyysisen, psyykkisen ja seksuaalisen kehitysvaiheen mahdollinen pysähtyminen tai viivästyminen </a:t>
            </a:r>
            <a:endParaRPr lang="fi-FI" sz="1800"/>
          </a:p>
          <a:p>
            <a:r>
              <a:rPr lang="fi-FI" sz="1800">
                <a:ea typeface="+mn-lt"/>
                <a:cs typeface="+mn-lt"/>
              </a:rPr>
              <a:t>tukea iänmukaisten sosiaalisten suhteiden, oppimiskyvyn ja työkyvyn palauttamista sekä nuorilla itsenäistymistä ja aikuisuuteen kasvamista </a:t>
            </a:r>
            <a:endParaRPr lang="fi-FI" sz="1800"/>
          </a:p>
          <a:p>
            <a:r>
              <a:rPr lang="fi-FI" sz="1800">
                <a:ea typeface="+mn-lt"/>
                <a:cs typeface="+mn-lt"/>
              </a:rPr>
              <a:t>ehkäistä sairauden uusiutumista ja pitkittymistä.</a:t>
            </a:r>
            <a:endParaRPr lang="fi-FI" sz="1800"/>
          </a:p>
          <a:p>
            <a:endParaRPr lang="fi-FI" sz="18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5376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8333BA-AE6E-427A-9B16-A39C8073F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EDE26E8-845A-4FF6-B94A-C1B824F2C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r>
              <a:rPr lang="fi-FI">
                <a:cs typeface="Calibri Light"/>
              </a:rPr>
              <a:t>...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3269F7-3A0C-4EB1-A6A5-D5B56595A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9853"/>
            <a:ext cx="10515600" cy="387176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fi-FI" sz="2000" dirty="0">
                <a:ea typeface="+mn-lt"/>
                <a:cs typeface="+mn-lt"/>
              </a:rPr>
              <a:t>Avohoidon tukena voidaan käyttää erilaisia hoitoryhmiä, joita ovat esimerkiksi </a:t>
            </a:r>
            <a:endParaRPr lang="fi-FI" sz="2000">
              <a:cs typeface="Calibri" panose="020F0502020204030204"/>
            </a:endParaRPr>
          </a:p>
          <a:p>
            <a:r>
              <a:rPr lang="fi-FI" sz="2000" dirty="0">
                <a:ea typeface="+mn-lt"/>
                <a:cs typeface="+mn-lt"/>
              </a:rPr>
              <a:t>ahdistuksen hallintaryhmät: ahdistuksen hallintakeinot</a:t>
            </a:r>
            <a:endParaRPr lang="fi-FI" sz="2000" dirty="0">
              <a:cs typeface="Calibri"/>
            </a:endParaRPr>
          </a:p>
          <a:p>
            <a:r>
              <a:rPr lang="fi-FI" sz="2000" dirty="0">
                <a:ea typeface="+mn-lt"/>
                <a:cs typeface="+mn-lt"/>
              </a:rPr>
              <a:t>fysioterapiaryhmät: kehonhallinnan ja -tuntemuksen lisääntyminen, ruumiinkuvan selkeyttäminen, hyväksyvän ja kunnioittavan suhteen luominen kehon ja mielen välille </a:t>
            </a:r>
            <a:endParaRPr lang="fi-FI" sz="2000">
              <a:cs typeface="Calibri"/>
            </a:endParaRPr>
          </a:p>
          <a:p>
            <a:r>
              <a:rPr lang="fi-FI" sz="2000" dirty="0" err="1">
                <a:ea typeface="+mn-lt"/>
                <a:cs typeface="+mn-lt"/>
              </a:rPr>
              <a:t>psykoedukaatioryhmät</a:t>
            </a:r>
            <a:r>
              <a:rPr lang="fi-FI" sz="2000" dirty="0">
                <a:ea typeface="+mn-lt"/>
                <a:cs typeface="+mn-lt"/>
              </a:rPr>
              <a:t>, kuten ahmimis- ja ahmintahäiriötä sairastavien syömisen hallintaryhmät (ks. kohta Tiedollinen ohjaus (</a:t>
            </a:r>
            <a:r>
              <a:rPr lang="fi-FI" sz="2000" dirty="0" err="1">
                <a:ea typeface="+mn-lt"/>
                <a:cs typeface="+mn-lt"/>
              </a:rPr>
              <a:t>psykoedukaatio</a:t>
            </a:r>
            <a:r>
              <a:rPr lang="fi-FI" sz="2000" dirty="0">
                <a:ea typeface="+mn-lt"/>
                <a:cs typeface="+mn-lt"/>
              </a:rPr>
              <a:t>)) </a:t>
            </a:r>
            <a:endParaRPr lang="fi-FI" sz="2000">
              <a:cs typeface="Calibri"/>
            </a:endParaRPr>
          </a:p>
          <a:p>
            <a:r>
              <a:rPr lang="fi-FI" sz="2000" dirty="0">
                <a:ea typeface="+mn-lt"/>
                <a:cs typeface="+mn-lt"/>
              </a:rPr>
              <a:t>rentousryhmät: rentouden merkitys ja sen fysiologinen vaikutus, levon ja liikunnan terveellinen suhde, määrä ja laatu sekä rentoutuminen ahdistuksen hallintakeinona </a:t>
            </a:r>
            <a:endParaRPr lang="fi-FI" sz="2000">
              <a:cs typeface="Calibri"/>
            </a:endParaRPr>
          </a:p>
          <a:p>
            <a:r>
              <a:rPr lang="fi-FI" sz="2000" dirty="0">
                <a:ea typeface="+mn-lt"/>
                <a:cs typeface="+mn-lt"/>
              </a:rPr>
              <a:t>ruokailu- ja ravitsemusryhmät: kotiruokien suunnittelu, haastavat ruoka-aineet, tottumusten asteittainen muuttaminen, ruokailu sosiaalisena tilanteena, syömään rohkaisu ja ruoasta nauttiminen </a:t>
            </a:r>
            <a:endParaRPr lang="fi-FI" sz="2000">
              <a:cs typeface="Calibri"/>
            </a:endParaRPr>
          </a:p>
          <a:p>
            <a:r>
              <a:rPr lang="fi-FI" sz="2000" dirty="0">
                <a:ea typeface="+mn-lt"/>
                <a:cs typeface="+mn-lt"/>
              </a:rPr>
              <a:t>toimintaterapiaryhmät: paranemisen osatekijät, vapaa-ajan suunnittelu ja vapaa-ajan viettämisen tavat ja merkitys.</a:t>
            </a:r>
            <a:endParaRPr lang="fi-FI" sz="2000" dirty="0"/>
          </a:p>
          <a:p>
            <a:endParaRPr lang="fi-FI" sz="17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3832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96D55D-72D9-4D3B-9318-74FA6341E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540" y="-152460"/>
            <a:ext cx="10515600" cy="1325563"/>
          </a:xfrm>
        </p:spPr>
        <p:txBody>
          <a:bodyPr/>
          <a:lstStyle/>
          <a:p>
            <a:r>
              <a:rPr lang="fi-FI">
                <a:cs typeface="Calibri Light"/>
              </a:rPr>
              <a:t>...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7F6C21-0DD4-4989-93AE-07BD2D1CC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125" y="-299"/>
            <a:ext cx="11047561" cy="534337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fi-FI" sz="2100" b="1" dirty="0"/>
              <a:t>Perhetyö</a:t>
            </a:r>
            <a:endParaRPr lang="fi-FI" sz="2100" b="1">
              <a:cs typeface="Calibri" panose="020F0502020204030204"/>
            </a:endParaRPr>
          </a:p>
          <a:p>
            <a:r>
              <a:rPr lang="fi-FI" sz="2100" dirty="0">
                <a:ea typeface="+mn-lt"/>
                <a:cs typeface="+mn-lt"/>
              </a:rPr>
              <a:t>Vaikkei hoitoon kuuluisi varsinaista perheterapiaa, perheen huomioon ottaminen hoidon eri vaiheissa on tärkeää. </a:t>
            </a:r>
            <a:endParaRPr lang="fi-FI" sz="2100">
              <a:cs typeface="Calibri"/>
            </a:endParaRPr>
          </a:p>
          <a:p>
            <a:r>
              <a:rPr lang="fi-FI" sz="2100" dirty="0">
                <a:ea typeface="+mn-lt"/>
                <a:cs typeface="+mn-lt"/>
              </a:rPr>
              <a:t>Syömishäiriöpotilaiden vanhemmat ovat kokeneet terapeuttien vetämät vanhempienryhmät hyödyllisiksi, mutta tutkimusnäyttö niiden vaikuttavuudesta hoidossa puuttuu. </a:t>
            </a:r>
            <a:endParaRPr lang="fi-FI" sz="2100">
              <a:cs typeface="Calibri"/>
            </a:endParaRPr>
          </a:p>
          <a:p>
            <a:r>
              <a:rPr lang="fi-FI" sz="2100" dirty="0">
                <a:ea typeface="+mn-lt"/>
                <a:cs typeface="+mn-lt"/>
              </a:rPr>
              <a:t>Perhe tarvitsee tukea ja tietoa syömishäiriöistä.</a:t>
            </a:r>
            <a:endParaRPr lang="fi-FI" sz="2100">
              <a:cs typeface="Calibri"/>
            </a:endParaRPr>
          </a:p>
          <a:p>
            <a:r>
              <a:rPr lang="fi-FI" sz="2100" dirty="0">
                <a:ea typeface="+mn-lt"/>
                <a:cs typeface="+mn-lt"/>
              </a:rPr>
              <a:t>Huoltajien tulee olla aktiivisesti mukana hoidossa. Heille tulee myös antaa riittävästi tietoa, ja heillä tulee olla mahdollisuus hyötyä muiden samassa tilanteessa olevien läheisten kokemuksista ja tuesta</a:t>
            </a:r>
            <a:endParaRPr lang="fi-FI" sz="2100">
              <a:cs typeface="Calibri"/>
            </a:endParaRPr>
          </a:p>
          <a:p>
            <a:r>
              <a:rPr lang="fi-FI" sz="2100" dirty="0">
                <a:ea typeface="+mn-lt"/>
                <a:cs typeface="+mn-lt"/>
              </a:rPr>
              <a:t>Perheenjäsenen syömishäiriö saattaa muuttaa perheenjäsenten välistä vuorovaikutusta, mikä saattaa vaikuttaa oireilun säilymiseen ja pitkittymiseen</a:t>
            </a:r>
            <a:endParaRPr lang="fi-FI" sz="2100">
              <a:cs typeface="Calibri"/>
            </a:endParaRPr>
          </a:p>
          <a:p>
            <a:pPr lvl="1"/>
            <a:r>
              <a:rPr lang="fi-FI" sz="2100" dirty="0">
                <a:ea typeface="+mn-lt"/>
                <a:cs typeface="+mn-lt"/>
              </a:rPr>
              <a:t>Perheen käytöksen arviointi ja oiretta ylläpitävien käyttäytymis- ja vuorovaikutusmallien korjaaminen ovat tärkeitä. </a:t>
            </a:r>
            <a:endParaRPr lang="fi-FI" sz="2100">
              <a:cs typeface="Calibri"/>
            </a:endParaRPr>
          </a:p>
          <a:p>
            <a:pPr lvl="1"/>
            <a:r>
              <a:rPr lang="fi-FI" sz="2100" dirty="0">
                <a:ea typeface="+mn-lt"/>
                <a:cs typeface="+mn-lt"/>
              </a:rPr>
              <a:t>Tähän voidaan pyrkiä yksilöllisellä ohjauksella tai muiden samankaltaisten perheiden kanssa pidettävissä keskusteluissa. </a:t>
            </a:r>
            <a:endParaRPr lang="fi-FI" sz="2100">
              <a:cs typeface="Calibri"/>
            </a:endParaRPr>
          </a:p>
          <a:p>
            <a:r>
              <a:rPr lang="fi-FI" sz="2100" dirty="0">
                <a:ea typeface="+mn-lt"/>
                <a:cs typeface="+mn-lt"/>
              </a:rPr>
              <a:t>Laihuushäiriötä sairastavien läheiset kärsivät huomattavasta stressistä. </a:t>
            </a:r>
            <a:endParaRPr lang="fi-FI" sz="2100">
              <a:cs typeface="Calibri"/>
            </a:endParaRPr>
          </a:p>
          <a:p>
            <a:pPr lvl="1"/>
            <a:r>
              <a:rPr lang="fi-FI" sz="2100" dirty="0">
                <a:ea typeface="+mn-lt"/>
                <a:cs typeface="+mn-lt"/>
              </a:rPr>
              <a:t>Alustavien tulosten mukaan useamman perheen työpajatyöskentely saattaa olla yhtä tehokasta kuin yhden perheen erikseen saama ohjaus </a:t>
            </a:r>
            <a:endParaRPr lang="fi-FI" sz="2100">
              <a:cs typeface="Calibri"/>
            </a:endParaRPr>
          </a:p>
          <a:p>
            <a:r>
              <a:rPr lang="fi-FI" sz="2100" dirty="0">
                <a:ea typeface="+mn-lt"/>
                <a:cs typeface="+mn-lt"/>
              </a:rPr>
              <a:t>Läheiset arvostavat strukturoituja interventioita. Useammalle perheelle samanaikaisesti annettu strukturoitu </a:t>
            </a:r>
            <a:r>
              <a:rPr lang="fi-FI" sz="2100" dirty="0" err="1">
                <a:ea typeface="+mn-lt"/>
                <a:cs typeface="+mn-lt"/>
              </a:rPr>
              <a:t>psykoedukaatio</a:t>
            </a:r>
            <a:r>
              <a:rPr lang="fi-FI" sz="2100" dirty="0">
                <a:ea typeface="+mn-lt"/>
                <a:cs typeface="+mn-lt"/>
              </a:rPr>
              <a:t> voi vähentää perheen syyllisyyttä ja eristäytyneisyyttä </a:t>
            </a:r>
            <a:endParaRPr lang="fi-FI" sz="2100"/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22277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21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21</vt:i4>
      </vt:variant>
    </vt:vector>
  </HeadingPairs>
  <TitlesOfParts>
    <vt:vector size="22" baseType="lpstr">
      <vt:lpstr>Office-teema</vt:lpstr>
      <vt:lpstr>Syömishäiriöt</vt:lpstr>
      <vt:lpstr>Syömishäiriöt</vt:lpstr>
      <vt:lpstr>...</vt:lpstr>
      <vt:lpstr>Syömishäiriöitä</vt:lpstr>
      <vt:lpstr>Synty</vt:lpstr>
      <vt:lpstr>...</vt:lpstr>
      <vt:lpstr>HOITO</vt:lpstr>
      <vt:lpstr>...</vt:lpstr>
      <vt:lpstr>...</vt:lpstr>
      <vt:lpstr>Lääkehoito</vt:lpstr>
      <vt:lpstr>LÄÄKEHOITO</vt:lpstr>
      <vt:lpstr>LÄÄKEHOITO</vt:lpstr>
      <vt:lpstr>Lääkehoito voi mahdollistaa muiden hoitomenetelmien toimivuuden</vt:lpstr>
      <vt:lpstr>LÄÄKEHOIDOSTA</vt:lpstr>
      <vt:lpstr>Jalkautuva hoitotyö</vt:lpstr>
      <vt:lpstr>...</vt:lpstr>
      <vt:lpstr>...</vt:lpstr>
      <vt:lpstr>EHKÄISY</vt:lpstr>
      <vt:lpstr>Kuolleisuus</vt:lpstr>
      <vt:lpstr>Lähteet</vt:lpstr>
      <vt:lpstr>Hyviä videoita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330</cp:revision>
  <dcterms:created xsi:type="dcterms:W3CDTF">2012-08-08T08:08:12Z</dcterms:created>
  <dcterms:modified xsi:type="dcterms:W3CDTF">2020-11-05T07:20:38Z</dcterms:modified>
</cp:coreProperties>
</file>