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4"/>
  </p:notesMasterIdLst>
  <p:sldIdLst>
    <p:sldId id="256" r:id="rId7"/>
    <p:sldId id="259" r:id="rId8"/>
    <p:sldId id="258" r:id="rId9"/>
    <p:sldId id="262" r:id="rId10"/>
    <p:sldId id="257" r:id="rId11"/>
    <p:sldId id="260" r:id="rId12"/>
    <p:sldId id="261" r:id="rId13"/>
  </p:sldIdLst>
  <p:sldSz cx="9144000" cy="6858000" type="screen4x3"/>
  <p:notesSz cx="6858000" cy="9144000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50E5D5-63DC-A749-8345-4DB3DB5201D8}" type="datetimeFigureOut">
              <a:rPr lang="fi-FI"/>
              <a:pPr>
                <a:defRPr/>
              </a:pPr>
              <a:t>5.6.2019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DE0B408-607A-1A43-BB5E-0F0E91DDDEF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7661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allokko merkki leikattu_rgb_55m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4933950"/>
            <a:ext cx="20701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12" descr="Jyväskylä_logo_web_is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7" b="6947"/>
          <a:stretch>
            <a:fillRect/>
          </a:stretch>
        </p:blipFill>
        <p:spPr bwMode="auto">
          <a:xfrm>
            <a:off x="3894138" y="5732463"/>
            <a:ext cx="30416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8" descr="Jkl_yläpalkki_A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741" b="94539"/>
          <a:stretch>
            <a:fillRect/>
          </a:stretch>
        </p:blipFill>
        <p:spPr bwMode="auto">
          <a:xfrm>
            <a:off x="0" y="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034890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51920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/>
                <a:cs typeface="Arial"/>
              </a:defRPr>
            </a:lvl1pPr>
          </a:lstStyle>
          <a:p>
            <a:pPr>
              <a:defRPr/>
            </a:pPr>
            <a:fld id="{11648687-F3D1-B242-93F7-A3F7AFF8400E}" type="datetime1">
              <a:rPr lang="fi-FI"/>
              <a:pPr>
                <a:defRPr/>
              </a:pPr>
              <a:t>5.6.2019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368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allokko merkki leikattu_rgb_55m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016625"/>
            <a:ext cx="9048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9" descr="Jyväskylä_logo_m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7" r="28769" b="17770"/>
          <a:stretch>
            <a:fillRect/>
          </a:stretch>
        </p:blipFill>
        <p:spPr bwMode="auto">
          <a:xfrm>
            <a:off x="6365875" y="6397625"/>
            <a:ext cx="181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4F52795-5AEB-5C46-8ABF-2C235A7DBF4D}" type="datetime1">
              <a:rPr lang="fi-FI"/>
              <a:pPr>
                <a:defRPr/>
              </a:pPr>
              <a:t>5.6.2019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8AC36C8-14ED-174F-91BC-FEED42DCEDD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623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uvapohja_Jkl_vär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" y="14941"/>
            <a:ext cx="9144000" cy="6858000"/>
          </a:xfrm>
          <a:prstGeom prst="rect">
            <a:avLst/>
          </a:prstGeom>
        </p:spPr>
      </p:pic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1225176"/>
            <a:ext cx="7772400" cy="940574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9EF1A-E17E-2749-A1CE-3B9E71C6E916}" type="datetime1">
              <a:rPr lang="fi-FI"/>
              <a:pPr>
                <a:defRPr/>
              </a:pPr>
              <a:t>5.6.2019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C2C02-4A24-1740-A230-CAEB8809974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722313" y="2434688"/>
            <a:ext cx="7772400" cy="1362075"/>
          </a:xfrm>
        </p:spPr>
        <p:txBody>
          <a:bodyPr anchor="t"/>
          <a:lstStyle>
            <a:lvl1pPr algn="ctr">
              <a:defRPr sz="4000" b="0" i="0" cap="none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6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, iso kuva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F9475-F905-C342-A965-847EBFBB2B94}" type="datetime1">
              <a:rPr lang="fi-FI"/>
              <a:pPr>
                <a:defRPr/>
              </a:pPr>
              <a:t>5.6.2019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EA20-206D-5949-B68A-BCD5DB0E41F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28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6FF5C-FF96-C34D-A7AC-424BC39D7FD4}" type="datetime1">
              <a:rPr lang="fi-FI"/>
              <a:pPr>
                <a:defRPr/>
              </a:pPr>
              <a:t>5.6.2019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EF622-D64C-EE44-83D3-3BEC786FB1B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osoitt.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146050" y="6429375"/>
            <a:ext cx="1285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1F62107-F71D-EA43-85FE-A5714D561E5A}" type="datetime1">
              <a:rPr lang="fi-FI"/>
              <a:pPr>
                <a:defRPr/>
              </a:pPr>
              <a:t>5.6.2019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63688" y="6429375"/>
            <a:ext cx="2895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565650" y="6429375"/>
            <a:ext cx="1498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CF4F339-D9FA-D742-B92F-C65D832969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18" r:id="rId4"/>
    <p:sldLayoutId id="2147483717" r:id="rId5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6EA963-D8B2-4350-97E7-EBDC08057A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Laidunkausi 4.6.2019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FAF233-C3CD-4149-A1C1-EF4CE3E3AC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EL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24BAC4-1A4A-455A-B0FA-F8B8B6E1D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48687-F3D1-B242-93F7-A3F7AFF8400E}" type="datetime1">
              <a:rPr lang="fi-FI" smtClean="0"/>
              <a:pPr>
                <a:defRPr/>
              </a:pPr>
              <a:t>5.6.2019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609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0716CFF-661C-4563-AFB5-9E637DD0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F9475-F905-C342-A965-847EBFBB2B94}" type="datetime1">
              <a:rPr lang="fi-FI" smtClean="0"/>
              <a:pPr>
                <a:defRPr/>
              </a:pPr>
              <a:t>5.6.2019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A935FDE-E04B-44CA-98AC-13F52EDA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EE2915-0A98-41F3-B3EC-2389B8440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CEA20-206D-5949-B68A-BCD5DB0E41FE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AA130B5-E6E6-4B7B-B76B-AB7E7E4B4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872" y="396489"/>
            <a:ext cx="4257207" cy="59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AFA730-76C3-4E50-BE30-77B991D0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Muutama ajankohtaisasia…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1CE50E-5643-4EDB-A4B7-1EDAC4193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 2020</a:t>
            </a:r>
          </a:p>
          <a:p>
            <a:r>
              <a:rPr lang="fi-FI" dirty="0"/>
              <a:t>Kasvun ja opinpolku:</a:t>
            </a:r>
          </a:p>
          <a:p>
            <a:pPr marL="0" indent="0">
              <a:buNone/>
            </a:pPr>
            <a:r>
              <a:rPr lang="fi-FI" dirty="0"/>
              <a:t>	- yhteinen kasvatus ja koulutusvastuu</a:t>
            </a:r>
          </a:p>
          <a:p>
            <a:pPr marL="0" indent="0">
              <a:buNone/>
            </a:pPr>
            <a:r>
              <a:rPr lang="fi-FI" dirty="0"/>
              <a:t>	- ennaltaehkäisevät toimintamallit</a:t>
            </a:r>
          </a:p>
          <a:p>
            <a:r>
              <a:rPr lang="fi-FI" dirty="0"/>
              <a:t>Tuen rakenteet, palvelut ja toimintamallit</a:t>
            </a:r>
          </a:p>
          <a:p>
            <a:r>
              <a:rPr lang="fi-FI" dirty="0"/>
              <a:t>Lasten/nuorisopsykiatrian palveluprosessi</a:t>
            </a:r>
          </a:p>
          <a:p>
            <a:r>
              <a:rPr lang="fi-FI" dirty="0"/>
              <a:t>Henkilöstöjohtaminen – osaamisen johtaminen – tuloksen tekeminen</a:t>
            </a:r>
          </a:p>
          <a:p>
            <a:r>
              <a:rPr lang="fi-FI" dirty="0"/>
              <a:t>Rehtorivalinnat</a:t>
            </a:r>
          </a:p>
          <a:p>
            <a:r>
              <a:rPr lang="fi-FI" dirty="0"/>
              <a:t>Kulttuuri- ja liikuntapalvelujen organisoituminen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89CA8F-B92B-425C-BDA6-B5CC1B06F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52795-5AEB-5C46-8ABF-2C235A7DBF4D}" type="datetime1">
              <a:rPr lang="fi-FI" smtClean="0"/>
              <a:pPr>
                <a:defRPr/>
              </a:pPr>
              <a:t>5.6.2019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F47A67-206F-40BA-B065-A6A2F3E4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3CC5FF4-71D5-496B-AE19-C1F5A28F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93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F646E4-59A6-4703-8B33-C1680A413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… ja hallitusohjelmaa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019A58-3C94-42D5-8837-DCD57797F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Subjektiivisen </a:t>
            </a:r>
            <a:r>
              <a:rPr lang="fi-FI" dirty="0" err="1"/>
              <a:t>ph</a:t>
            </a:r>
            <a:r>
              <a:rPr lang="fi-FI" dirty="0"/>
              <a:t>-oikeuden rajaus mahdollisuus poistuu</a:t>
            </a:r>
          </a:p>
          <a:p>
            <a:r>
              <a:rPr lang="fi-FI" dirty="0"/>
              <a:t>Perusopetuksen perusrahoitusta lisätään</a:t>
            </a:r>
          </a:p>
          <a:p>
            <a:r>
              <a:rPr lang="fi-FI" dirty="0"/>
              <a:t>Oppilas- ja opiskeluhuollon vahvistaminen</a:t>
            </a:r>
          </a:p>
          <a:p>
            <a:r>
              <a:rPr lang="fi-FI" dirty="0"/>
              <a:t>Perhekeskukset</a:t>
            </a:r>
          </a:p>
          <a:p>
            <a:r>
              <a:rPr lang="fi-FI" dirty="0"/>
              <a:t>2.asteen maksuttomuus</a:t>
            </a:r>
          </a:p>
          <a:p>
            <a:r>
              <a:rPr lang="fi-FI" dirty="0"/>
              <a:t>Nuorten syrjäytyminen, työpajatoiminta </a:t>
            </a:r>
            <a:r>
              <a:rPr lang="fi-FI" dirty="0" err="1"/>
              <a:t>jne</a:t>
            </a:r>
            <a:endParaRPr lang="fi-FI" dirty="0"/>
          </a:p>
          <a:p>
            <a:r>
              <a:rPr lang="fi-FI" dirty="0"/>
              <a:t>Esi-1.lk-2.lk kokonaisuus!!!</a:t>
            </a:r>
          </a:p>
          <a:p>
            <a:r>
              <a:rPr lang="fi-FI" dirty="0"/>
              <a:t>Korkea-asteen rahoitus, maakuntakeskukset</a:t>
            </a:r>
          </a:p>
          <a:p>
            <a:r>
              <a:rPr lang="fi-FI" dirty="0"/>
              <a:t>Ruotsin kieli pakolliseksi yo-kirjoituksiin</a:t>
            </a:r>
          </a:p>
          <a:p>
            <a:r>
              <a:rPr lang="fi-FI" dirty="0"/>
              <a:t>Ilmastonmuutos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90F4AC-2E89-425D-8617-FE8AB9AE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52795-5AEB-5C46-8ABF-2C235A7DBF4D}" type="datetime1">
              <a:rPr lang="fi-FI" smtClean="0"/>
              <a:pPr>
                <a:defRPr/>
              </a:pPr>
              <a:t>5.6.2019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90D4E4-05FB-48AA-893E-A8DFDEDCE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2DF191-8EFA-4901-B6D0-4E62DA62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95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632CCC7-D81D-48B2-8466-888407D5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F9475-F905-C342-A965-847EBFBB2B94}" type="datetime1">
              <a:rPr lang="fi-FI" smtClean="0"/>
              <a:pPr>
                <a:defRPr/>
              </a:pPr>
              <a:t>5.6.2019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156EF51-9FFF-4C2C-85DC-33A02D43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666F910-5E05-46E1-9192-9C8CB7B5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CEA20-206D-5949-B68A-BCD5DB0E41FE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6" name="Kuva 5" descr="Kuva, joka sisältää kohteen näyttökuva, teksti&#10;&#10;Kuvaus luotu automaattisesti">
            <a:extLst>
              <a:ext uri="{FF2B5EF4-FFF2-40B4-BE49-F238E27FC236}">
                <a16:creationId xmlns:a16="http://schemas.microsoft.com/office/drawing/2014/main" id="{7830E7FC-9E64-4637-A777-AB39ED929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457" y="63500"/>
            <a:ext cx="3863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0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6D3952-F1CC-4B59-BA92-B8901919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Toiminta- ja lukuvuosi 2019-2020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627EE-D3D2-45E1-BABB-ED1DD3DF3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Haaste: 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b="1" dirty="0"/>
              <a:t>LÄSNÄOLON JA LÄHIJOHTAMISEN TEEMAVUOSI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	- vuorovaikutus kaikilla tasoilla</a:t>
            </a:r>
          </a:p>
          <a:p>
            <a:pPr marL="0" indent="0">
              <a:buNone/>
            </a:pPr>
            <a:r>
              <a:rPr lang="fi-FI" b="1" dirty="0"/>
              <a:t>	- vaikeat asiat puheeksi</a:t>
            </a:r>
          </a:p>
          <a:p>
            <a:pPr marL="0" indent="0">
              <a:buNone/>
            </a:pPr>
            <a:r>
              <a:rPr lang="fi-FI" b="1" dirty="0"/>
              <a:t>	- sämpylätekniikat käyttöön</a:t>
            </a:r>
          </a:p>
          <a:p>
            <a:pPr marL="0" indent="0">
              <a:buNone/>
            </a:pPr>
            <a:r>
              <a:rPr lang="fi-FI" b="1" dirty="0"/>
              <a:t>	- virheet tunnustetaan edessä</a:t>
            </a:r>
          </a:p>
          <a:p>
            <a:pPr marL="0" indent="0">
              <a:buNone/>
            </a:pPr>
            <a:r>
              <a:rPr lang="fi-FI" b="1" dirty="0"/>
              <a:t>	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2BD8DD-C70C-4CB2-8A25-A49D2D21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52795-5AEB-5C46-8ABF-2C235A7DBF4D}" type="datetime1">
              <a:rPr lang="fi-FI" smtClean="0"/>
              <a:pPr>
                <a:defRPr/>
              </a:pPr>
              <a:t>5.6.2019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69B8B5-C16B-4EC9-8741-51419CED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2C0823-6DDF-417F-92A4-98A9B7B6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718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66E4691-C707-4C13-B390-79F56C8F8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F9475-F905-C342-A965-847EBFBB2B94}" type="datetime1">
              <a:rPr lang="fi-FI" smtClean="0"/>
              <a:pPr>
                <a:defRPr/>
              </a:pPr>
              <a:t>5.6.2019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A4228B7-C53F-4928-A6A0-DD815DCA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3B9C09-0F2B-4BB7-80E3-D11AE6EC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CEA20-206D-5949-B68A-BCD5DB0E41FE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6" name="Kuva 5" descr="Kuva, joka sisältää kohteen merkki, teksti, ulko&#10;&#10;Kuvaus luotu automaattisesti">
            <a:extLst>
              <a:ext uri="{FF2B5EF4-FFF2-40B4-BE49-F238E27FC236}">
                <a16:creationId xmlns:a16="http://schemas.microsoft.com/office/drawing/2014/main" id="{6641FDF6-E865-49C2-B474-ADF3B65D3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14" y="867095"/>
            <a:ext cx="6828571" cy="5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71180"/>
      </p:ext>
    </p:extLst>
  </p:cSld>
  <p:clrMapOvr>
    <a:masterClrMapping/>
  </p:clrMapOvr>
</p:sld>
</file>

<file path=ppt/theme/theme1.xml><?xml version="1.0" encoding="utf-8"?>
<a:theme xmlns:a="http://schemas.openxmlformats.org/drawingml/2006/main" name="Jkl_powerpoint_pohja 2013">
  <a:themeElements>
    <a:clrScheme name="Custom 2">
      <a:dk1>
        <a:sysClr val="windowText" lastClr="000000"/>
      </a:dk1>
      <a:lt1>
        <a:sysClr val="window" lastClr="FFFFFF"/>
      </a:lt1>
      <a:dk2>
        <a:srgbClr val="0A4B73"/>
      </a:dk2>
      <a:lt2>
        <a:srgbClr val="F2F2F2"/>
      </a:lt2>
      <a:accent1>
        <a:srgbClr val="F28705"/>
      </a:accent1>
      <a:accent2>
        <a:srgbClr val="2192BF"/>
      </a:accent2>
      <a:accent3>
        <a:srgbClr val="0A4B73"/>
      </a:accent3>
      <a:accent4>
        <a:srgbClr val="1AA17E"/>
      </a:accent4>
      <a:accent5>
        <a:srgbClr val="A69586"/>
      </a:accent5>
      <a:accent6>
        <a:srgbClr val="594C47"/>
      </a:accent6>
      <a:hlink>
        <a:srgbClr val="2192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</spe:Receivers>
</file>

<file path=customXml/item2.xml><?xml version="1.0" encoding="utf-8"?>
<?mso-contentType ?>
<p:Policy xmlns:p="office.server.policy" id="" local="true">
  <p:Name>Esitys</p:Name>
  <p:Description/>
  <p:Statement/>
  <p:PolicyItems>
    <p:PolicyItem featureId="Microsoft.Office.RecordsManagement.PolicyFeatures.Expiration" staticId="0x0101004EE5C71646C29842993EA066F6F39CED|1480298367" UniqueId="18d83b00-8f95-4b96-98d0-0efd5d1056e8">
      <p:Name>Säilytys</p:Name>
      <p:Description>Sisällön automaattinen ajoitus käsittelyä varten ja määräpäivän saavuttaneen sisällön säilytystoiminnon suorittaminen.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0</number>
                  <property>Vanhenemisk2</property>
                  <propertyId>47662f27-d350-4576-9486-5591277bfb71</propertyId>
                  <period>days</period>
                </formula>
                <action type="workflow" id="97f686a3-9e8a-4799-a8bc-bdf650ab2a4a"/>
              </data>
            </stages>
          </Schedule>
        </Schedules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itys" ma:contentTypeID="0x0101004EE5C71646C29842993EA066F6F39CED00F8921C69EDFDDD4DA78CE3A3F1FB0500" ma:contentTypeVersion="0" ma:contentTypeDescription="Esitys-sisältötyyppi toimii kaikkien Askin muiden sisältötyyppien pohjana." ma:contentTypeScope="" ma:versionID="07cb15a6b36d34d5245704c816f77451">
  <xsd:schema xmlns:xsd="http://www.w3.org/2001/XMLSchema" xmlns:xs="http://www.w3.org/2001/XMLSchema" xmlns:p="http://schemas.microsoft.com/office/2006/metadata/properties" xmlns:ns1="http://schemas.microsoft.com/sharepoint/v3" xmlns:ns2="03c35437-39aa-4fa0-ae8b-a504c9b2e8b3" targetNamespace="http://schemas.microsoft.com/office/2006/metadata/properties" ma:root="true" ma:fieldsID="5f9536e508b2ba61a60245a445c9707b" ns1:_="" ns2:_="">
    <xsd:import namespace="http://schemas.microsoft.com/sharepoint/v3"/>
    <xsd:import namespace="03c35437-39aa-4fa0-ae8b-a504c9b2e8b3"/>
    <xsd:element name="properties">
      <xsd:complexType>
        <xsd:sequence>
          <xsd:element name="documentManagement">
            <xsd:complexType>
              <xsd:all>
                <xsd:element ref="ns2:AskiKuvaus" minOccurs="0"/>
                <xsd:element ref="ns2:Tila_x0020__x0028_Keskeneräinen_x0029_" minOccurs="0"/>
                <xsd:element ref="ns2:_dlc_DocId" minOccurs="0"/>
                <xsd:element ref="ns2:_dlc_DocIdUrl" minOccurs="0"/>
                <xsd:element ref="ns2:_dlc_DocIdPersistId" minOccurs="0"/>
                <xsd:element ref="ns2:jf8d3893d7ed491c93031f2115279c91" minOccurs="0"/>
                <xsd:element ref="ns2:TaxCatchAll" minOccurs="0"/>
                <xsd:element ref="ns2:TaxCatchAllLabel" minOccurs="0"/>
                <xsd:element ref="ns2:pfb1dae054d847a0818617cf09b8d235" minOccurs="0"/>
                <xsd:element ref="ns2:Vanhenemisk1" minOccurs="0"/>
                <xsd:element ref="ns2:Vanhenemisk2" minOccurs="0"/>
                <xsd:element ref="ns1:_dlc_ExpireDateSaved" minOccurs="0"/>
                <xsd:element ref="ns1:_dlc_ExpireDate" minOccurs="0"/>
                <xsd:element ref="ns1:_dlc_Exempt" minOccurs="0"/>
                <xsd:element ref="ns2:Vastuuhenkilo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21" nillable="true" ma:displayName="Alkuperäinen vanhenemispäivämäärä" ma:hidden="true" ma:internalName="_dlc_ExpireDateSaved" ma:readOnly="true">
      <xsd:simpleType>
        <xsd:restriction base="dms:DateTime"/>
      </xsd:simpleType>
    </xsd:element>
    <xsd:element name="_dlc_ExpireDate" ma:index="22" nillable="true" ma:displayName="Vanhenemispäivämäärä" ma:description="" ma:hidden="true" ma:indexed="true" ma:internalName="_dlc_ExpireDate" ma:readOnly="true">
      <xsd:simpleType>
        <xsd:restriction base="dms:DateTime"/>
      </xsd:simpleType>
    </xsd:element>
    <xsd:element name="_dlc_Exempt" ma:index="23" nillable="true" ma:displayName="Vapauta käytännöstä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35437-39aa-4fa0-ae8b-a504c9b2e8b3" elementFormDefault="qualified">
    <xsd:import namespace="http://schemas.microsoft.com/office/2006/documentManagement/types"/>
    <xsd:import namespace="http://schemas.microsoft.com/office/infopath/2007/PartnerControls"/>
    <xsd:element name="AskiKuvaus" ma:index="3" nillable="true" ma:displayName="Kuvaus" ma:description="Kenttä dokumentin kuvausta varten" ma:internalName="AskiKuvaus" ma:readOnly="false">
      <xsd:simpleType>
        <xsd:restriction base="dms:Note">
          <xsd:maxLength value="255"/>
        </xsd:restriction>
      </xsd:simpleType>
    </xsd:element>
    <xsd:element name="Tila_x0020__x0028_Keskeneräinen_x0029_" ma:index="5" nillable="true" ma:displayName="Tila (Keskeneräinen)" ma:default="Ei" ma:format="RadioButtons" ma:internalName="Tila_x0020__x0028_Keskener_x00e4_inen_x0029_" ma:readOnly="false">
      <xsd:simpleType>
        <xsd:restriction base="dms:Choice">
          <xsd:enumeration value="Ei"/>
          <xsd:enumeration value="Kyllä"/>
        </xsd:restriction>
      </xsd:simpleType>
    </xsd:element>
    <xsd:element name="_dlc_DocId" ma:index="9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10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jf8d3893d7ed491c93031f2115279c91" ma:index="12" nillable="true" ma:taxonomy="true" ma:internalName="jf8d3893d7ed491c93031f2115279c91" ma:taxonomyFieldName="Asiasanat" ma:displayName="Asiasanat" ma:default="" ma:fieldId="{3f8d3893-d7ed-491c-9303-1f2115279c91}" ma:taxonomyMulti="true" ma:sspId="6997a751-7c47-4342-b18b-66a2d5f2d257" ma:termSetId="a4559da8-a461-4c42-87ce-3f89adcc409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f002565e-310a-45f5-a52c-03667dc0854c}" ma:internalName="TaxCatchAll" ma:showField="CatchAllData" ma:web="03c35437-39aa-4fa0-ae8b-a504c9b2e8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f002565e-310a-45f5-a52c-03667dc0854c}" ma:internalName="TaxCatchAllLabel" ma:readOnly="true" ma:showField="CatchAllDataLabel" ma:web="03c35437-39aa-4fa0-ae8b-a504c9b2e8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fb1dae054d847a0818617cf09b8d235" ma:index="17" ma:taxonomy="true" ma:internalName="pfb1dae054d847a0818617cf09b8d235" ma:taxonomyFieldName="Julkaiseva_x0020_organisaatio" ma:displayName="Julkaiseva organisaatio" ma:readOnly="false" ma:default="" ma:fieldId="{9fb1dae0-54d8-47a0-8186-17cf09b8d235}" ma:sspId="6997a751-7c47-4342-b18b-66a2d5f2d257" ma:termSetId="74f3503e-2e7a-4bc4-9961-ee9786f4d15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anhenemisk1" ma:index="19" nillable="true" ma:displayName="Syötä vanhenemisaika" ma:format="DateOnly" ma:internalName="Vanhenemisk1" ma:readOnly="false">
      <xsd:simpleType>
        <xsd:restriction base="dms:DateTime"/>
      </xsd:simpleType>
    </xsd:element>
    <xsd:element name="Vanhenemisk2" ma:index="20" nillable="true" ma:displayName="Vanhenemispäivä" ma:format="DateOnly" ma:hidden="true" ma:internalName="Vanhenemisk2" ma:readOnly="false">
      <xsd:simpleType>
        <xsd:restriction base="dms:DateTime"/>
      </xsd:simpleType>
    </xsd:element>
    <xsd:element name="Vastuuhenkilo" ma:index="25" ma:displayName="Vanhenemisilmoitukset" ma:default="Aski.vanhentuneet@jkl.fi" ma:format="Dropdown" ma:internalName="Vastuuhenkilo" ma:readOnly="false">
      <xsd:simpleType>
        <xsd:restriction base="dms:Choice">
          <xsd:enumeration value="Aski.vanhentuneet@jkl.fi"/>
          <xsd:enumeration value="Aski.altek@jkl.fi"/>
          <xsd:enumeration value="Aski.kasvu_ja_oppiminen@jkl.fi"/>
          <xsd:enumeration value="Aski.kasvu_ja_oppiminen.nuoriso@jkl.fi"/>
          <xsd:enumeration value="Aski.kasvu_ja_oppiminen.oppilashuolto@jkl.fi"/>
          <xsd:enumeration value="Aski.kasvu_ja_oppiminen.perusopetus@jkl.fi"/>
          <xsd:enumeration value="Aski.kasvu_ja_oppiminen.varhaiskasvatus@jkl.fi"/>
          <xsd:enumeration value="Aski.kaupunkirakenne@jkl.fi"/>
          <xsd:enumeration value="Aski.kaupunkirakenne.jote@jkl.fi"/>
          <xsd:enumeration value="Aski.kaupunkirakenne.kaavoitus@jkl.fi"/>
          <xsd:enumeration value="Aski.kaupunkirakenne.kadut_ja_liikenne@jkl.fi"/>
          <xsd:enumeration value="Aski.kaupunkirakenne.maankaytto@jkl.fi"/>
          <xsd:enumeration value="Aski.kaupunkirakenne.rakennusvalvonta@jkl.fi"/>
          <xsd:enumeration value="Aski.kaupunkirakenne.tontit@jkl.fi"/>
          <xsd:enumeration value="Aski.kaupunkirakenne.ymparisto_ja_luonto@jkl.fi"/>
          <xsd:enumeration value="Aski.kaupunkirakenne.ymparistoterveydenhuolto@jkl.fi"/>
          <xsd:enumeration value="Aski.konserni@jkl.fi"/>
          <xsd:enumeration value="Aski.konserni.elinkeino@jkl.fi"/>
          <xsd:enumeration value="Aski.konserni.elinkeino.matkailu@jkl.fi"/>
          <xsd:enumeration value="Aski.konserni.hallinto@jkl.fi"/>
          <xsd:enumeration value="Aski.konserni.hankinta@jkl.fi"/>
          <xsd:enumeration value="Aski.konserni.henkilosto@jkl.fi"/>
          <xsd:enumeration value="Aski.konserni.kaupunkikehitys@jkl.fi"/>
          <xsd:enumeration value="Aski.konserni.sisainentarkastus@jkl.fi"/>
          <xsd:enumeration value="Aski.konserni.taloudenohjaus@jkl.fi"/>
          <xsd:enumeration value="Aski.konserni.talouskeskus@jkl.fi"/>
          <xsd:enumeration value="Aski.konserni.tietohallinto@jkl.fi"/>
          <xsd:enumeration value="Aski.konserni.tilastotietoa@jkl.fi"/>
          <xsd:enumeration value="Aski.konserni.viestinta@jkl.fi"/>
          <xsd:enumeration value="Aski.kulttuuri_ja_liikunta@jkl.fi"/>
          <xsd:enumeration value="Aski.kulttuuri_ja_liikunta.kansalaisopisto@jkl.fi"/>
          <xsd:enumeration value="Aski.kulttuuri_ja_liikunta.kirjasto@jkl.fi"/>
          <xsd:enumeration value="Aski.kulttuuri_ja_liikunta.kulttuuri@jkl.fi"/>
          <xsd:enumeration value="Aski.kulttuuri_ja_liikunta.liikunta@jkl.fi"/>
          <xsd:enumeration value="Aski.kylan_kattaus@jkl.fi"/>
          <xsd:enumeration value="Aski.museot@jkl.fi"/>
          <xsd:enumeration value="Aski.perusturva@jkl.fi"/>
          <xsd:enumeration value="Aski.psykososiaaliset@jkl.fi"/>
          <xsd:enumeration value="Aski.sivistys@jkl.fi"/>
          <xsd:enumeration value="Aski.sosiaali@jkl.fi"/>
          <xsd:enumeration value="Aski.terveys@jkl.fi"/>
          <xsd:enumeration value="Aski.terveys.avo@jkl.fi"/>
          <xsd:enumeration value="Aski.terveys.keskitetyt@jkl.fi"/>
          <xsd:enumeration value="Aski.terveys.kuntoutus_ja_erikoisvastaanotot@jkl.fi"/>
          <xsd:enumeration value="Aski.terveys.neko@jkl.fi"/>
          <xsd:enumeration value="Aski.terveys.suunterveys@jkl.fi"/>
          <xsd:enumeration value="Aski.terveys.tekstinkasittely@jkl.fi"/>
          <xsd:enumeration value="Aski.terveys.tksairaala@jkl.fi"/>
          <xsd:enumeration value="Aski.tilapalvelu@jkl.fi"/>
          <xsd:enumeration value="Aski.turvallisuus@jkl.fi"/>
          <xsd:enumeration value="Aski.tyollisyyspalvelut@jkl.fi"/>
          <xsd:enumeration value="Aski.tyoterveys@jkl.fi"/>
          <xsd:enumeration value="Aski.vammais@jkl.fi"/>
          <xsd:enumeration value="Aski.vanhus@jkl.fi"/>
          <xsd:enumeration value="Aski.vanhus_ja_vammais@jkl.f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Sisältölaji"/>
        <xsd:element ref="dc:title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>
  <documentManagement>
    <_dlc_DocId xmlns="03c35437-39aa-4fa0-ae8b-a504c9b2e8b3">ASKI-2303-268</_dlc_DocId>
    <_dlc_DocIdUrl xmlns="03c35437-39aa-4fa0-ae8b-a504c9b2e8b3">
      <Url>http://aski/opetusvarhaiskasvatusjanuorisopalvelut/perusopetus/rehtorit/_layouts/15/DocIdRedir.aspx?ID=ASKI-2303-268</Url>
      <Description>ASKI-2303-268</Description>
    </_dlc_DocIdUrl>
    <Vanhenemisk1 xmlns="03c35437-39aa-4fa0-ae8b-a504c9b2e8b3">2020-02-29T22:00:00+00:00</Vanhenemisk1>
    <AskiKuvaus xmlns="03c35437-39aa-4fa0-ae8b-a504c9b2e8b3" xsi:nil="true"/>
    <Tila_x0020__x0028_Keskeneräinen_x0029_ xmlns="03c35437-39aa-4fa0-ae8b-a504c9b2e8b3" xsi:nil="true"/>
    <jf8d3893d7ed491c93031f2115279c91 xmlns="03c35437-39aa-4fa0-ae8b-a504c9b2e8b3">
      <Terms xmlns="http://schemas.microsoft.com/office/infopath/2007/PartnerControls"/>
    </jf8d3893d7ed491c93031f2115279c91>
    <Vastuuhenkilo xmlns="03c35437-39aa-4fa0-ae8b-a504c9b2e8b3">Aski.kasvu_ja_oppiminen.perusopetus@jkl.fi</Vastuuhenkilo>
    <TaxCatchAll xmlns="03c35437-39aa-4fa0-ae8b-a504c9b2e8b3">
      <Value>3</Value>
    </TaxCatchAll>
    <pfb1dae054d847a0818617cf09b8d235 xmlns="03c35437-39aa-4fa0-ae8b-a504c9b2e8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Perusopetuspalvelut</TermName>
          <TermId xmlns="http://schemas.microsoft.com/office/infopath/2007/PartnerControls">ce220c9a-cbf2-47a6-8c53-5cd7dd201abe</TermId>
        </TermInfo>
      </Terms>
    </pfb1dae054d847a0818617cf09b8d235>
    <Vanhenemisk2 xmlns="03c35437-39aa-4fa0-ae8b-a504c9b2e8b3">2020-02-29T22:00:00+00:00</Vanhenemisk2>
    <_dlc_ExpireDateSaved xmlns="http://schemas.microsoft.com/sharepoint/v3" xsi:nil="true"/>
    <_dlc_ExpireDate xmlns="http://schemas.microsoft.com/sharepoint/v3">2020-02-29T22:00:00+00:00</_dlc_ExpireDate>
  </documentManagement>
</p:properties>
</file>

<file path=customXml/itemProps1.xml><?xml version="1.0" encoding="utf-8"?>
<ds:datastoreItem xmlns:ds="http://schemas.openxmlformats.org/officeDocument/2006/customXml" ds:itemID="{F6F05CA7-C07A-44D0-8A70-A0AA4CAF312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8B6C0D9-9EDF-4428-846D-29FCBC11DC72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22DECD27-D3B0-4F81-A362-59DE0FE6038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D9B572A-F9FE-4AF0-9252-8810EF227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3c35437-39aa-4fa0-ae8b-a504c9b2e8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B12033A4-FF2A-4B3D-A7DF-5E05238199C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03c35437-39aa-4fa0-ae8b-a504c9b2e8b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Jkl_powerpoint_pohja 2013</Template>
  <TotalTime>146</TotalTime>
  <Words>66</Words>
  <Application>Microsoft Office PowerPoint</Application>
  <PresentationFormat>Näytössä katseltava diaesitys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ＭＳ Ｐゴシック</vt:lpstr>
      <vt:lpstr>Arial</vt:lpstr>
      <vt:lpstr>Calibri</vt:lpstr>
      <vt:lpstr>Jkl_powerpoint_pohja 2013</vt:lpstr>
      <vt:lpstr>Laidunkausi 4.6.2019</vt:lpstr>
      <vt:lpstr>PowerPoint-esitys</vt:lpstr>
      <vt:lpstr>Muutama ajankohtaisasia…</vt:lpstr>
      <vt:lpstr>… ja hallitusohjelmaa</vt:lpstr>
      <vt:lpstr>PowerPoint-esitys</vt:lpstr>
      <vt:lpstr>Toiminta- ja lukuvuosi 2019-2020</vt:lpstr>
      <vt:lpstr>PowerPoint-esitys</vt:lpstr>
    </vt:vector>
  </TitlesOfParts>
  <Company>Jyväskylän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Sivistyspalvelut - haasteita</dc:title>
  <dc:creator>JKL</dc:creator>
  <cp:lastModifiedBy>Liimatainen Päivi</cp:lastModifiedBy>
  <cp:revision>41</cp:revision>
  <dcterms:created xsi:type="dcterms:W3CDTF">2017-08-20T17:21:45Z</dcterms:created>
  <dcterms:modified xsi:type="dcterms:W3CDTF">2019-06-05T07:47:58Z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0x0101004EE5C71646C29842993EA066F6F39CED00F8921C69EDFDDD4DA78CE3A3F1FB0500</vt:lpwstr>
  </property>
  <property fmtid="{D5CDD505-2E9C-101B-9397-08002B2CF9AE}" pid="3" name="_dlc_DocIdItemGuid">
    <vt:lpwstr>938c2191-b788-4517-86a5-6124e3e51e49</vt:lpwstr>
  </property>
  <property fmtid="{D5CDD505-2E9C-101B-9397-08002B2CF9AE}" pid="4" name="Julkaiseva organisaatio">
    <vt:lpwstr>3;#Perusopetuspalvelut|ce220c9a-cbf2-47a6-8c53-5cd7dd201abe</vt:lpwstr>
  </property>
  <property fmtid="{D5CDD505-2E9C-101B-9397-08002B2CF9AE}" pid="5" name="Asiasanat">
    <vt:lpwstr/>
  </property>
  <property fmtid="{D5CDD505-2E9C-101B-9397-08002B2CF9AE}" pid="6" name="_dlc_policyId">
    <vt:lpwstr>0x0101004EE5C71646C29842993EA066F6F39CED|1480298367</vt:lpwstr>
  </property>
  <property fmtid="{D5CDD505-2E9C-101B-9397-08002B2CF9AE}" pid="7" name="ItemRetentionFormula">
    <vt:lpwstr>&lt;formula id="Microsoft.Office.RecordsManagement.PolicyFeatures.Expiration.Formula.BuiltIn"&gt;&lt;number&gt;0&lt;/number&gt;&lt;property&gt;Vanhenemisk2&lt;/property&gt;&lt;propertyId&gt;47662f27-d350-4576-9486-5591277bfb71&lt;/propertyId&gt;&lt;period&gt;days&lt;/period&gt;&lt;/formula&gt;</vt:lpwstr>
  </property>
  <property fmtid="{D5CDD505-2E9C-101B-9397-08002B2CF9AE}" pid="8" name="WorkflowChangePath">
    <vt:lpwstr>ab4ad1ba-9b5e-4434-b538-26acb69239c4,3;</vt:lpwstr>
  </property>
</Properties>
</file>