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71" r:id="rId3"/>
    <p:sldId id="258" r:id="rId4"/>
    <p:sldId id="269" r:id="rId5"/>
    <p:sldId id="266" r:id="rId6"/>
    <p:sldId id="260" r:id="rId7"/>
    <p:sldId id="274" r:id="rId8"/>
    <p:sldId id="268" r:id="rId9"/>
    <p:sldId id="272" r:id="rId10"/>
    <p:sldId id="265" r:id="rId11"/>
    <p:sldId id="273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35516-0C51-44D4-8110-056A7C09E741}" type="datetimeFigureOut">
              <a:rPr lang="fi-FI" smtClean="0"/>
              <a:t>26.8.2020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E309C53-BEC6-4B22-8874-4275660A95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9373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35516-0C51-44D4-8110-056A7C09E741}" type="datetimeFigureOut">
              <a:rPr lang="fi-FI" smtClean="0"/>
              <a:t>26.8.2020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E309C53-BEC6-4B22-8874-4275660A95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438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35516-0C51-44D4-8110-056A7C09E741}" type="datetimeFigureOut">
              <a:rPr lang="fi-FI" smtClean="0"/>
              <a:t>26.8.2020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E309C53-BEC6-4B22-8874-4275660A95D3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094386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35516-0C51-44D4-8110-056A7C09E741}" type="datetimeFigureOut">
              <a:rPr lang="fi-FI" smtClean="0"/>
              <a:t>26.8.2020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E309C53-BEC6-4B22-8874-4275660A95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70834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35516-0C51-44D4-8110-056A7C09E741}" type="datetimeFigureOut">
              <a:rPr lang="fi-FI" smtClean="0"/>
              <a:t>26.8.2020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E309C53-BEC6-4B22-8874-4275660A95D3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037347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35516-0C51-44D4-8110-056A7C09E741}" type="datetimeFigureOut">
              <a:rPr lang="fi-FI" smtClean="0"/>
              <a:t>26.8.2020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E309C53-BEC6-4B22-8874-4275660A95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87976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35516-0C51-44D4-8110-056A7C09E741}" type="datetimeFigureOut">
              <a:rPr lang="fi-FI" smtClean="0"/>
              <a:t>26.8.2020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09C53-BEC6-4B22-8874-4275660A95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15695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35516-0C51-44D4-8110-056A7C09E741}" type="datetimeFigureOut">
              <a:rPr lang="fi-FI" smtClean="0"/>
              <a:t>26.8.2020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09C53-BEC6-4B22-8874-4275660A95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7084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35516-0C51-44D4-8110-056A7C09E741}" type="datetimeFigureOut">
              <a:rPr lang="fi-FI" smtClean="0"/>
              <a:t>26.8.2020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09C53-BEC6-4B22-8874-4275660A95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2150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35516-0C51-44D4-8110-056A7C09E741}" type="datetimeFigureOut">
              <a:rPr lang="fi-FI" smtClean="0"/>
              <a:t>26.8.2020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E309C53-BEC6-4B22-8874-4275660A95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975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35516-0C51-44D4-8110-056A7C09E741}" type="datetimeFigureOut">
              <a:rPr lang="fi-FI" smtClean="0"/>
              <a:t>26.8.2020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E309C53-BEC6-4B22-8874-4275660A95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0733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35516-0C51-44D4-8110-056A7C09E741}" type="datetimeFigureOut">
              <a:rPr lang="fi-FI" smtClean="0"/>
              <a:t>26.8.2020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E309C53-BEC6-4B22-8874-4275660A95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9255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35516-0C51-44D4-8110-056A7C09E741}" type="datetimeFigureOut">
              <a:rPr lang="fi-FI" smtClean="0"/>
              <a:t>26.8.2020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09C53-BEC6-4B22-8874-4275660A95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7726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35516-0C51-44D4-8110-056A7C09E741}" type="datetimeFigureOut">
              <a:rPr lang="fi-FI" smtClean="0"/>
              <a:t>26.8.2020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09C53-BEC6-4B22-8874-4275660A95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0524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35516-0C51-44D4-8110-056A7C09E741}" type="datetimeFigureOut">
              <a:rPr lang="fi-FI" smtClean="0"/>
              <a:t>26.8.2020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09C53-BEC6-4B22-8874-4275660A95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9145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35516-0C51-44D4-8110-056A7C09E741}" type="datetimeFigureOut">
              <a:rPr lang="fi-FI" smtClean="0"/>
              <a:t>26.8.2020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E309C53-BEC6-4B22-8874-4275660A95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4830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35516-0C51-44D4-8110-056A7C09E741}" type="datetimeFigureOut">
              <a:rPr lang="fi-FI" smtClean="0"/>
              <a:t>26.8.2020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E309C53-BEC6-4B22-8874-4275660A95D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9167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occa.fi/files/2329/Asiakastyo_kohtaamisena_-_resepteja_vastavuoroisuuteen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619D3B-401C-4A44-80A5-3E39351130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Asiakkaan ja läheisverkoston arvostava kohtaaminen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D6C6AD7-7ED6-484D-B98B-5DABCF295C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LAPHE</a:t>
            </a:r>
          </a:p>
        </p:txBody>
      </p:sp>
    </p:spTree>
    <p:extLst>
      <p:ext uri="{BB962C8B-B14F-4D97-AF65-F5344CB8AC3E}">
        <p14:creationId xmlns:p14="http://schemas.microsoft.com/office/powerpoint/2010/main" val="28110748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894C8C-5349-4A7E-A091-99264073B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Ammatillisen kohtaamisen esteet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C72DF2C-2D6E-42C7-89AB-02A9BA7B53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Ennakkoasenteet</a:t>
            </a:r>
          </a:p>
          <a:p>
            <a:r>
              <a:rPr lang="fi-FI" dirty="0"/>
              <a:t>Puolueellisuus</a:t>
            </a:r>
          </a:p>
          <a:p>
            <a:r>
              <a:rPr lang="fi-FI" dirty="0"/>
              <a:t>Yleistäminen</a:t>
            </a:r>
          </a:p>
          <a:p>
            <a:r>
              <a:rPr lang="fi-FI" dirty="0"/>
              <a:t>Vastuunsiirto</a:t>
            </a:r>
          </a:p>
          <a:p>
            <a:r>
              <a:rPr lang="fi-FI" dirty="0"/>
              <a:t>Kiinnostuksen puute</a:t>
            </a:r>
          </a:p>
          <a:p>
            <a:r>
              <a:rPr lang="fi-FI" dirty="0"/>
              <a:t>Ammatillisen sanaston liiallinen käyttö</a:t>
            </a:r>
          </a:p>
          <a:p>
            <a:r>
              <a:rPr lang="fi-FI" dirty="0"/>
              <a:t>Lupaukset, joita ei voi pitää</a:t>
            </a:r>
          </a:p>
          <a:p>
            <a:r>
              <a:rPr lang="fi-FI" dirty="0"/>
              <a:t>Asiakkaan yläpuolelle asettuminen</a:t>
            </a:r>
          </a:p>
          <a:p>
            <a:r>
              <a:rPr lang="fi-FI" dirty="0"/>
              <a:t>Liiallinen ammattiroolin taakse meneminen (perustelemalla toiminta vain lain ja säädösten kautta)</a:t>
            </a:r>
          </a:p>
        </p:txBody>
      </p:sp>
    </p:spTree>
    <p:extLst>
      <p:ext uri="{BB962C8B-B14F-4D97-AF65-F5344CB8AC3E}">
        <p14:creationId xmlns:p14="http://schemas.microsoft.com/office/powerpoint/2010/main" val="4723155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E85F24-7D95-4C3B-AA08-17056457A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Oppimispäiväkirja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5014514-60CD-4F96-BBE0-BDB0C1D5D5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Kirjoita oppimispäiväkirjaa Asiakkaan arvostavasta kohtaamisesta. Vastaa ainakin seuraaviin kysymyksiin:</a:t>
            </a:r>
          </a:p>
          <a:p>
            <a:pPr lvl="1"/>
            <a:r>
              <a:rPr lang="fi-FI" dirty="0"/>
              <a:t>Mitkä ovat minun vahvuudet ja heikkoudet asiakkaan arvostavassa kohtaamisessa?</a:t>
            </a:r>
          </a:p>
          <a:p>
            <a:pPr lvl="1"/>
            <a:r>
              <a:rPr lang="fi-FI" dirty="0"/>
              <a:t>Miksi asiakas on tärkeää kohdata arvostavasti?</a:t>
            </a:r>
          </a:p>
          <a:p>
            <a:pPr lvl="1"/>
            <a:endParaRPr lang="fi-FI" dirty="0"/>
          </a:p>
          <a:p>
            <a:pPr lvl="1"/>
            <a:r>
              <a:rPr lang="fi-FI" dirty="0"/>
              <a:t>Kirjoita aiheesta 1/2 -1 sivuinen pohdinta. Voit tuoda esiin myös muita aiheeseen liittyviä ajatuksiasi tai tunneilla saamiasi oivalluksia. Palauta oppimispäiväkirjasi </a:t>
            </a:r>
            <a:r>
              <a:rPr lang="fi-FI" dirty="0" err="1"/>
              <a:t>Peda.nettiin</a:t>
            </a: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7871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C7E489-53C0-44C9-B118-2BB469F6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Ammattitaitovaatimukset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DF43457-55C6-4DC1-BF60-01A47E928A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000" dirty="0"/>
              <a:t>Opiskelija kohtaa asiakkaan ja lähiverkoston arvostavasti ja kunnioittaen johdonmukaisesti asiakkaan yksityisyyttä ja itsemääräämisoikeutta</a:t>
            </a:r>
          </a:p>
        </p:txBody>
      </p:sp>
    </p:spTree>
    <p:extLst>
      <p:ext uri="{BB962C8B-B14F-4D97-AF65-F5344CB8AC3E}">
        <p14:creationId xmlns:p14="http://schemas.microsoft.com/office/powerpoint/2010/main" val="830877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CB97F1-DD32-424E-9EE8-1AF7B9F8E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Asiakaskeskeisyys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B3DB683-F751-446A-8020-7DF6B234F8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Asiakaskeskeisyys on yksi uudistuneen sosiaalihuoltolain keskeisimpiä periaatteita</a:t>
            </a:r>
          </a:p>
          <a:p>
            <a:r>
              <a:rPr lang="fi-FI" dirty="0"/>
              <a:t>Palvelut järjestetään asiakkaiden tarpeita vastaaviksi</a:t>
            </a:r>
          </a:p>
          <a:p>
            <a:r>
              <a:rPr lang="fi-FI" dirty="0"/>
              <a:t>Asiakas osallistuu itse palveluiden suunnitteluun</a:t>
            </a:r>
          </a:p>
          <a:p>
            <a:r>
              <a:rPr lang="fi-FI" dirty="0"/>
              <a:t>Työntekijän aito läsnäolo on tärkeää asiakkaan kohtaamisessa</a:t>
            </a:r>
          </a:p>
          <a:p>
            <a:r>
              <a:rPr lang="fi-FI" dirty="0"/>
              <a:t>Viestinnästä 90 % on muuta kuin sanallista viestintää ja sen vuoksi esim. olemus, eleet ja katsekontakti ovat tärkeitä viestinnässä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5201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9FE08D8-CEA0-461E-870A-02CD15D9B9D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EA4E186-AFF0-4205-9279-E1E32EE7F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3101093"/>
            <a:ext cx="2454052" cy="3029344"/>
          </a:xfrm>
        </p:spPr>
        <p:txBody>
          <a:bodyPr>
            <a:normAutofit/>
          </a:bodyPr>
          <a:lstStyle/>
          <a:p>
            <a:r>
              <a:rPr lang="fi-FI" sz="3200" dirty="0">
                <a:solidFill>
                  <a:schemeClr val="bg1"/>
                </a:solidFill>
              </a:rPr>
              <a:t>Pohdinta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2B982904-A46E-41DF-BA98-61E2300C7DC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7018161-547E-48F7-A0D9-272C9EA5B3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F542BB-64CF-4A17-9110-919DF9A85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6578" y="589722"/>
            <a:ext cx="6798033" cy="5321500"/>
          </a:xfrm>
        </p:spPr>
        <p:txBody>
          <a:bodyPr anchor="ctr">
            <a:normAutofit/>
          </a:bodyPr>
          <a:lstStyle/>
          <a:p>
            <a:r>
              <a:rPr lang="fi-FI" dirty="0"/>
              <a:t>Muistele yhtä onnistunutta ja yhtä epäonnistunutta tilannetta asiakkaan arvostavasta kohtaamisesta, jossa olet itse ollut asiakkaana</a:t>
            </a:r>
          </a:p>
          <a:p>
            <a:r>
              <a:rPr lang="fi-FI" dirty="0"/>
              <a:t>Tilanne voi olla sosiaali- ja terveysalalta esim. päiväkodista, koulusta, terveydenhuollosta tai jos näistä ei löydy hyviä esimerkkejä, niitä voi miettiä myös kaupanalalta</a:t>
            </a:r>
          </a:p>
          <a:p>
            <a:r>
              <a:rPr lang="fi-FI" dirty="0"/>
              <a:t>Kirjaa 2-4 tekijää, mitkä saivat tilanteen tuntumaan sinusta onnistuneelta tai epäonnistuneelta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64806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9FE08D8-CEA0-461E-870A-02CD15D9B9D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D1F4088-A2A5-4FE2-9890-81A102670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3101093"/>
            <a:ext cx="2454052" cy="3029344"/>
          </a:xfrm>
        </p:spPr>
        <p:txBody>
          <a:bodyPr>
            <a:normAutofit/>
          </a:bodyPr>
          <a:lstStyle/>
          <a:p>
            <a:r>
              <a:rPr lang="fi-FI" sz="3200" dirty="0">
                <a:solidFill>
                  <a:schemeClr val="bg1"/>
                </a:solidFill>
              </a:rPr>
              <a:t>Tehtävä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2B982904-A46E-41DF-BA98-61E2300C7DC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7018161-547E-48F7-A0D9-272C9EA5B3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50047FB-9F5B-4F59-B493-A8AE53F816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6578" y="589722"/>
            <a:ext cx="6798033" cy="5321500"/>
          </a:xfrm>
        </p:spPr>
        <p:txBody>
          <a:bodyPr anchor="ctr">
            <a:normAutofit/>
          </a:bodyPr>
          <a:lstStyle/>
          <a:p>
            <a:r>
              <a:rPr lang="fi-FI" sz="2400" dirty="0"/>
              <a:t>Tehdään pareittain/yksin </a:t>
            </a:r>
            <a:r>
              <a:rPr lang="fi-FI" sz="2400" dirty="0" err="1"/>
              <a:t>mind</a:t>
            </a:r>
            <a:r>
              <a:rPr lang="fi-FI" sz="2400" dirty="0"/>
              <a:t> </a:t>
            </a:r>
            <a:r>
              <a:rPr lang="fi-FI" sz="2400" dirty="0" err="1"/>
              <a:t>map</a:t>
            </a:r>
            <a:r>
              <a:rPr lang="fi-FI" sz="2400" dirty="0"/>
              <a:t> aiheesta: </a:t>
            </a:r>
          </a:p>
          <a:p>
            <a:pPr lvl="1"/>
            <a:r>
              <a:rPr lang="fi-FI" sz="2400" dirty="0"/>
              <a:t>Asiakkaan arvostava kohtaaminen</a:t>
            </a:r>
          </a:p>
        </p:txBody>
      </p:sp>
    </p:spTree>
    <p:extLst>
      <p:ext uri="{BB962C8B-B14F-4D97-AF65-F5344CB8AC3E}">
        <p14:creationId xmlns:p14="http://schemas.microsoft.com/office/powerpoint/2010/main" val="4960856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BE0789E-91A7-4246-978E-A17FE1BF95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795735" cy="6858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C6C0BD2-8B3C-4042-B4EE-5DB7665A373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  <a:solidFill>
            <a:schemeClr val="bg2"/>
          </a:solidFill>
        </p:grpSpPr>
        <p:sp>
          <p:nvSpPr>
            <p:cNvPr id="11" name="Freeform 27">
              <a:extLst>
                <a:ext uri="{FF2B5EF4-FFF2-40B4-BE49-F238E27FC236}">
                  <a16:creationId xmlns:a16="http://schemas.microsoft.com/office/drawing/2014/main" id="{5F53669F-C1E6-43B8-AC6F-B44CE56BF70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28">
              <a:extLst>
                <a:ext uri="{FF2B5EF4-FFF2-40B4-BE49-F238E27FC236}">
                  <a16:creationId xmlns:a16="http://schemas.microsoft.com/office/drawing/2014/main" id="{53966C25-DAEA-4318-8FBC-EC6FF8F5A19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29">
              <a:extLst>
                <a:ext uri="{FF2B5EF4-FFF2-40B4-BE49-F238E27FC236}">
                  <a16:creationId xmlns:a16="http://schemas.microsoft.com/office/drawing/2014/main" id="{ED6EA716-EAD4-4023-8673-0809A1E245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30">
              <a:extLst>
                <a:ext uri="{FF2B5EF4-FFF2-40B4-BE49-F238E27FC236}">
                  <a16:creationId xmlns:a16="http://schemas.microsoft.com/office/drawing/2014/main" id="{84261748-EFC0-4729-A7BB-A88FDAF6FAF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31">
              <a:extLst>
                <a:ext uri="{FF2B5EF4-FFF2-40B4-BE49-F238E27FC236}">
                  <a16:creationId xmlns:a16="http://schemas.microsoft.com/office/drawing/2014/main" id="{2C14F808-CC69-494F-98AC-CB750416CCF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32">
              <a:extLst>
                <a:ext uri="{FF2B5EF4-FFF2-40B4-BE49-F238E27FC236}">
                  <a16:creationId xmlns:a16="http://schemas.microsoft.com/office/drawing/2014/main" id="{F1CA3607-84D0-4085-A363-796A17B1D74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33">
              <a:extLst>
                <a:ext uri="{FF2B5EF4-FFF2-40B4-BE49-F238E27FC236}">
                  <a16:creationId xmlns:a16="http://schemas.microsoft.com/office/drawing/2014/main" id="{491E6160-2958-4A90-8B50-EDA182AABB9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34">
              <a:extLst>
                <a:ext uri="{FF2B5EF4-FFF2-40B4-BE49-F238E27FC236}">
                  <a16:creationId xmlns:a16="http://schemas.microsoft.com/office/drawing/2014/main" id="{559F6CB7-E057-499B-A859-36027698920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35">
              <a:extLst>
                <a:ext uri="{FF2B5EF4-FFF2-40B4-BE49-F238E27FC236}">
                  <a16:creationId xmlns:a16="http://schemas.microsoft.com/office/drawing/2014/main" id="{FF12353D-CF89-4D03-8075-C161824E23C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36">
              <a:extLst>
                <a:ext uri="{FF2B5EF4-FFF2-40B4-BE49-F238E27FC236}">
                  <a16:creationId xmlns:a16="http://schemas.microsoft.com/office/drawing/2014/main" id="{5B91C9D6-FAF2-445B-AF1B-43992602A92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37">
              <a:extLst>
                <a:ext uri="{FF2B5EF4-FFF2-40B4-BE49-F238E27FC236}">
                  <a16:creationId xmlns:a16="http://schemas.microsoft.com/office/drawing/2014/main" id="{570F7A1D-86B1-4AD1-B4A3-9AE2A52C857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38">
              <a:extLst>
                <a:ext uri="{FF2B5EF4-FFF2-40B4-BE49-F238E27FC236}">
                  <a16:creationId xmlns:a16="http://schemas.microsoft.com/office/drawing/2014/main" id="{52C6EBA8-95CC-4FE6-A8E4-3A6911E8A43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32679876-24D4-4A3A-9A9E-9CCA6F453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7056" y="1093380"/>
            <a:ext cx="3068182" cy="4671240"/>
          </a:xfrm>
        </p:spPr>
        <p:txBody>
          <a:bodyPr anchor="ctr">
            <a:normAutofit/>
          </a:bodyPr>
          <a:lstStyle/>
          <a:p>
            <a:pPr algn="r"/>
            <a:r>
              <a:rPr lang="fi-FI" dirty="0"/>
              <a:t>Pohdintaa</a:t>
            </a:r>
          </a:p>
        </p:txBody>
      </p:sp>
      <p:sp>
        <p:nvSpPr>
          <p:cNvPr id="24" name="Freeform 11">
            <a:extLst>
              <a:ext uri="{FF2B5EF4-FFF2-40B4-BE49-F238E27FC236}">
                <a16:creationId xmlns:a16="http://schemas.microsoft.com/office/drawing/2014/main" id="{15EDA122-4530-45D2-A70A-B1A967AAE56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782F52E-0F94-4BFC-9F89-B054DDEAB9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D8D64B1-0EE6-4C9C-AE3D-ED99E2A256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5509" y="1093380"/>
            <a:ext cx="6219103" cy="4679250"/>
          </a:xfrm>
        </p:spPr>
        <p:txBody>
          <a:bodyPr anchor="ctr">
            <a:normAutofit/>
          </a:bodyPr>
          <a:lstStyle/>
          <a:p>
            <a:r>
              <a:rPr lang="fi-FI" dirty="0"/>
              <a:t>Vastaa paperille seuraaviin kysymyksiin:</a:t>
            </a:r>
          </a:p>
          <a:p>
            <a:pPr lvl="1"/>
            <a:r>
              <a:rPr lang="fi-FI" dirty="0"/>
              <a:t>Millaiset sosiaaliset suhteet ovat sinulle haastavia? Entä helppoja?</a:t>
            </a:r>
          </a:p>
          <a:p>
            <a:pPr lvl="1"/>
            <a:r>
              <a:rPr lang="fi-FI" dirty="0"/>
              <a:t>Mitkä sosiaaliset taidot hallitset hyvin? Missä olisi vielä parannettavaa?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129488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Asiakastyö kohtaamisena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http://www.socca.fi/files/2329/Asiakastyo_kohtaamisena_-_</a:t>
            </a:r>
            <a:r>
              <a:rPr lang="fi-FI" dirty="0" smtClean="0">
                <a:hlinkClick r:id="rId2"/>
              </a:rPr>
              <a:t>resepteja_vastavuoroisuuteen.pdf</a:t>
            </a:r>
            <a:endParaRPr lang="fi-FI" dirty="0" smtClean="0"/>
          </a:p>
          <a:p>
            <a:r>
              <a:rPr lang="fi-FI" dirty="0" smtClean="0"/>
              <a:t>Lue </a:t>
            </a:r>
            <a:r>
              <a:rPr lang="fi-FI" dirty="0" err="1" smtClean="0"/>
              <a:t>Soccan</a:t>
            </a:r>
            <a:r>
              <a:rPr lang="fi-FI" dirty="0" smtClean="0"/>
              <a:t> opas ja valitse kaksi teemaa, joista kuvaat, miten olet ohjetta noudattanut käytännössä tai miten voisit sitä käytännössä noudattaa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51897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E84556-960F-4932-966D-22D13E694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Arvostava kohtaaminen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84784EB-912C-40E6-9F88-6C13088492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Asiakkaan kunnioitus on ehdotonta</a:t>
            </a:r>
          </a:p>
          <a:p>
            <a:r>
              <a:rPr lang="fi-FI" dirty="0"/>
              <a:t>Rehellisyys on kohtaamisen kulmakivi</a:t>
            </a:r>
          </a:p>
          <a:p>
            <a:r>
              <a:rPr lang="fi-FI" dirty="0"/>
              <a:t>Pyrkimys yhteiseen tavoitteeseen, vaikka vuorovaikutuksessa olisikin haasteita</a:t>
            </a:r>
          </a:p>
          <a:p>
            <a:r>
              <a:rPr lang="fi-FI" dirty="0"/>
              <a:t>Kohtaamispaikan valinta</a:t>
            </a:r>
          </a:p>
          <a:p>
            <a:r>
              <a:rPr lang="fi-FI" dirty="0"/>
              <a:t>Aktiivinen keskustelu</a:t>
            </a:r>
          </a:p>
          <a:p>
            <a:r>
              <a:rPr lang="fi-FI" dirty="0"/>
              <a:t>Asenne</a:t>
            </a:r>
          </a:p>
        </p:txBody>
      </p:sp>
    </p:spTree>
    <p:extLst>
      <p:ext uri="{BB962C8B-B14F-4D97-AF65-F5344CB8AC3E}">
        <p14:creationId xmlns:p14="http://schemas.microsoft.com/office/powerpoint/2010/main" val="38444886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8E6B492-A414-40E2-8BBE-32AA16158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Hyvän asiakassuhteen luominen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0A2CA61-DB7E-4FDB-99D9-381C1FEE8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81150"/>
            <a:ext cx="8915400" cy="4533900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Tärkeitä elementtejä</a:t>
            </a:r>
          </a:p>
          <a:p>
            <a:pPr lvl="1"/>
            <a:r>
              <a:rPr lang="fi-FI" dirty="0"/>
              <a:t>Ensivaikutelma</a:t>
            </a:r>
          </a:p>
          <a:p>
            <a:pPr lvl="1"/>
            <a:r>
              <a:rPr lang="fi-FI" dirty="0"/>
              <a:t>Hyvän näkeminen</a:t>
            </a:r>
          </a:p>
          <a:p>
            <a:pPr lvl="1"/>
            <a:r>
              <a:rPr lang="fi-FI" dirty="0"/>
              <a:t>Kuuleminen</a:t>
            </a:r>
          </a:p>
          <a:p>
            <a:pPr lvl="1"/>
            <a:r>
              <a:rPr lang="fi-FI" dirty="0"/>
              <a:t>Luottamus</a:t>
            </a:r>
          </a:p>
          <a:p>
            <a:pPr lvl="1"/>
            <a:r>
              <a:rPr lang="fi-FI" dirty="0"/>
              <a:t>Asiaankuulumattomien neuvojen välttäminen</a:t>
            </a:r>
          </a:p>
          <a:p>
            <a:pPr lvl="1"/>
            <a:r>
              <a:rPr lang="fi-FI" dirty="0"/>
              <a:t>Asiakkaan voimavarojen ymmärtäminen</a:t>
            </a:r>
          </a:p>
          <a:p>
            <a:pPr lvl="1"/>
            <a:r>
              <a:rPr lang="fi-FI" dirty="0"/>
              <a:t>Asiakkaan arvostaminen</a:t>
            </a:r>
          </a:p>
          <a:p>
            <a:pPr lvl="1"/>
            <a:r>
              <a:rPr lang="fi-FI" dirty="0"/>
              <a:t>Oikean tiedon antaminen palvelusta ja virheellisen tiedon korjaaminen</a:t>
            </a:r>
          </a:p>
          <a:p>
            <a:pPr lvl="1"/>
            <a:r>
              <a:rPr lang="fi-FI" dirty="0"/>
              <a:t>Tilannetaju</a:t>
            </a:r>
          </a:p>
          <a:p>
            <a:pPr lvl="1"/>
            <a:r>
              <a:rPr lang="fi-FI" dirty="0"/>
              <a:t>Asiakkaan kohtaaminen kokonaisena yksilönä</a:t>
            </a:r>
          </a:p>
          <a:p>
            <a:pPr marL="457200" lvl="1" indent="0">
              <a:buNone/>
            </a:pPr>
            <a:endParaRPr lang="fi-FI" dirty="0"/>
          </a:p>
          <a:p>
            <a:pPr marL="457200" lvl="1" indent="0">
              <a:buNone/>
            </a:pPr>
            <a:r>
              <a:rPr lang="fi-FI" dirty="0"/>
              <a:t>									(</a:t>
            </a:r>
            <a:r>
              <a:rPr lang="fi-FI" dirty="0" err="1"/>
              <a:t>Socca</a:t>
            </a:r>
            <a:r>
              <a:rPr lang="fi-FI" dirty="0"/>
              <a:t>  - Asiakastyö kohtaamisena 2012)</a:t>
            </a:r>
          </a:p>
        </p:txBody>
      </p:sp>
    </p:spTree>
    <p:extLst>
      <p:ext uri="{BB962C8B-B14F-4D97-AF65-F5344CB8AC3E}">
        <p14:creationId xmlns:p14="http://schemas.microsoft.com/office/powerpoint/2010/main" val="2975546022"/>
      </p:ext>
    </p:extLst>
  </p:cSld>
  <p:clrMapOvr>
    <a:masterClrMapping/>
  </p:clrMapOvr>
</p:sld>
</file>

<file path=ppt/theme/theme1.xml><?xml version="1.0" encoding="utf-8"?>
<a:theme xmlns:a="http://schemas.openxmlformats.org/drawingml/2006/main" name="Kuiskaus">
  <a:themeElements>
    <a:clrScheme name="Kuiskaus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uiskau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uiskau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345</Words>
  <Application>Microsoft Office PowerPoint</Application>
  <PresentationFormat>Laajakuva</PresentationFormat>
  <Paragraphs>61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Kuiskaus</vt:lpstr>
      <vt:lpstr>Asiakkaan ja läheisverkoston arvostava kohtaaminen</vt:lpstr>
      <vt:lpstr>Ammattitaitovaatimukset</vt:lpstr>
      <vt:lpstr>Asiakaskeskeisyys </vt:lpstr>
      <vt:lpstr>Pohdinta</vt:lpstr>
      <vt:lpstr>Tehtävä</vt:lpstr>
      <vt:lpstr>Pohdintaa</vt:lpstr>
      <vt:lpstr>Asiakastyö kohtaamisena</vt:lpstr>
      <vt:lpstr>Arvostava kohtaaminen</vt:lpstr>
      <vt:lpstr>Hyvän asiakassuhteen luominen</vt:lpstr>
      <vt:lpstr>Ammatillisen kohtaamisen esteet</vt:lpstr>
      <vt:lpstr>Oppimispäiväkirja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Asiakkaan kohtaaminen</dc:title>
  <dc:creator>Tiina</dc:creator>
  <cp:lastModifiedBy>Pekkanen Tiina</cp:lastModifiedBy>
  <cp:revision>6</cp:revision>
  <dcterms:created xsi:type="dcterms:W3CDTF">2020-08-25T15:50:53Z</dcterms:created>
  <dcterms:modified xsi:type="dcterms:W3CDTF">2020-08-26T09:08:58Z</dcterms:modified>
</cp:coreProperties>
</file>