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6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36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12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27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43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94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90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75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3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44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891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4EC60-AAD8-4998-88FE-ECA9D8658B85}" type="datetimeFigureOut">
              <a:rPr lang="fi-FI" smtClean="0"/>
              <a:t>2.11.2022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2B75D56-D5A2-40BB-8C73-00FC885D6CB5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23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LI7 opintojakso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Musiikkiliikunta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063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853440"/>
            <a:ext cx="9603275" cy="772159"/>
          </a:xfrm>
        </p:spPr>
        <p:txBody>
          <a:bodyPr/>
          <a:lstStyle/>
          <a:p>
            <a:r>
              <a:rPr lang="fi-FI" dirty="0" smtClean="0"/>
              <a:t>opintojakson </a:t>
            </a:r>
            <a:r>
              <a:rPr lang="fi-FI" dirty="0"/>
              <a:t>suoritusohjeet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1767840"/>
            <a:ext cx="9603275" cy="434848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1800" dirty="0"/>
              <a:t>Kurssin sisältö </a:t>
            </a:r>
            <a:r>
              <a:rPr lang="fi-FI" sz="1800" dirty="0" smtClean="0"/>
              <a:t>tanssiliikuntamuotojen </a:t>
            </a:r>
            <a:r>
              <a:rPr lang="fi-FI" sz="1800" dirty="0"/>
              <a:t>osalta suunnitellaan ryhmän kanssa ensimmäisellä oppitunnilla yhteisesti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/>
              <a:t> Tavoitteena on tutustua </a:t>
            </a:r>
            <a:r>
              <a:rPr lang="fi-FI" sz="1800" dirty="0" smtClean="0"/>
              <a:t>mahdollisimman moniin tanssiliikunnan eri muotoihin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 smtClean="0"/>
              <a:t>Tuntien sisällöt vaihtelevat eri tanssityylien mukaisesti sisältäen seuraavia osioita: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alkulämmittely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</a:t>
            </a:r>
            <a:r>
              <a:rPr lang="fi-FI" dirty="0" smtClean="0"/>
              <a:t>tekniikkaosio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</a:t>
            </a:r>
            <a:r>
              <a:rPr lang="fi-FI" dirty="0" smtClean="0"/>
              <a:t>tanssisarjoja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</a:t>
            </a:r>
            <a:r>
              <a:rPr lang="fi-FI" dirty="0" smtClean="0"/>
              <a:t>kehollista itseilmaisua, improvisaatiota, rytmiharjoituksia ja pienimuotoisten koreografioiden tekemistä</a:t>
            </a: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/>
              <a:t> </a:t>
            </a:r>
            <a:r>
              <a:rPr lang="fi-FI" sz="1800" dirty="0" smtClean="0"/>
              <a:t>Opiskelijat voivat omasta tanssitaustastaan riippuen osallistua tuntien vetämiseen esim. alkulämmittelyitä, tanssisarjoja jne. ohjaten.  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62674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opintojakson 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Opintojakso </a:t>
            </a:r>
            <a:r>
              <a:rPr lang="fi-FI" sz="3200" dirty="0"/>
              <a:t>arvioidaan suoritusmerkinnällä</a:t>
            </a:r>
          </a:p>
          <a:p>
            <a:r>
              <a:rPr lang="fi-FI" sz="3200" dirty="0"/>
              <a:t>Suoritusmerkinnän saanti edellyttää</a:t>
            </a:r>
          </a:p>
          <a:p>
            <a:pPr lvl="1"/>
            <a:r>
              <a:rPr lang="fi-FI" sz="3200" dirty="0"/>
              <a:t>vaadittu tuntimäärä on suoritettu</a:t>
            </a:r>
          </a:p>
          <a:p>
            <a:pPr lvl="1"/>
            <a:r>
              <a:rPr lang="fi-FI" sz="3200" dirty="0"/>
              <a:t>tuntityöskentely on aktiivista ja tavoitteen suuntaista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16654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2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 smtClean="0">
                <a:effectLst/>
              </a:rPr>
              <a:t>Liikunnan opintojaksojen </a:t>
            </a:r>
            <a:r>
              <a:rPr lang="fi-FI" altLang="fi-FI" dirty="0">
                <a:effectLst/>
              </a:rPr>
              <a:t>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196976"/>
            <a:ext cx="8229600" cy="504666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800" b="1" dirty="0">
                <a:effectLst/>
              </a:rPr>
              <a:t>Liikuntakurssien arviointi pohjautuu jatkuvaan näyttöön liikuntatunneilla.</a:t>
            </a:r>
            <a:r>
              <a:rPr lang="fi-FI" altLang="fi-FI" sz="1800" dirty="0">
                <a:effectLst/>
              </a:rPr>
              <a:t> Mikäli opiskelija on useasti poissa liikuntatunneilta, ei opettaja voi arvioida opiskelijan osaamista poissaolotuntien aikana läpikäydyissä asioissa. Liikuntakurssien arviointi edellyttää aktiivista osallistumista liikuntatunneille. Lajit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800" b="1" dirty="0">
                <a:effectLst/>
              </a:rPr>
              <a:t>Kaikki poissaolot tulee selvittää </a:t>
            </a:r>
            <a:r>
              <a:rPr lang="fi-FI" altLang="fi-FI" sz="1800" dirty="0">
                <a:effectLst/>
              </a:rPr>
              <a:t>toimittamalla opettajalle kirjallinen lääkärin / terveydenhoitajan / vanhempien allekirjoittama poissaolotodistus. Poissaolotodistus tulee esittää </a:t>
            </a:r>
            <a:r>
              <a:rPr lang="fi-FI" altLang="fi-FI" sz="1800" b="1" dirty="0">
                <a:effectLst/>
              </a:rPr>
              <a:t>heti seuraavalla tunnilla</a:t>
            </a:r>
            <a:r>
              <a:rPr lang="fi-FI" altLang="fi-FI" sz="1800" dirty="0">
                <a:effectLst/>
              </a:rPr>
              <a:t> poissaolon jälkeen. Älä jätä selvityksiä roikkumaan. Kurssin päätyttyä selvityksiä ei enää huomioida. </a:t>
            </a:r>
            <a:r>
              <a:rPr lang="fi-FI" altLang="fi-FI" sz="1800" b="1" dirty="0">
                <a:effectLst/>
              </a:rPr>
              <a:t>Selvittämättömät poissaolot vaikuttavat armottomasti kurssinumeroon</a:t>
            </a:r>
            <a:r>
              <a:rPr lang="fi-FI" altLang="fi-FI" sz="1800" dirty="0">
                <a:effectLst/>
              </a:rPr>
              <a:t> (1 selvittämätön -&gt; -1/3 kokonaisnumerosta alaspäin; 2 selvittämätöntä -&gt; 2/3 kokonaisnumerosta alaspäin</a:t>
            </a:r>
            <a:r>
              <a:rPr lang="is-IS" altLang="fi-FI" sz="1800" dirty="0">
                <a:effectLst/>
              </a:rPr>
              <a:t>…</a:t>
            </a:r>
            <a:r>
              <a:rPr lang="fi-FI" altLang="fi-FI" sz="1800" dirty="0">
                <a:effectLst/>
              </a:rPr>
              <a:t>)</a:t>
            </a:r>
            <a:r>
              <a:rPr lang="fi-FI" altLang="fi-FI" sz="1800" dirty="0"/>
              <a:t> </a:t>
            </a:r>
            <a:r>
              <a:rPr lang="fi-FI" altLang="fi-FI" sz="1800" dirty="0">
                <a:effectLst/>
              </a:rPr>
              <a:t>ja johtavat kurssilta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800" dirty="0">
                <a:effectLst/>
              </a:rPr>
              <a:t>Mikäli poissaoloja kertyy enemmän kuin </a:t>
            </a:r>
            <a:r>
              <a:rPr lang="fi-FI" altLang="fi-FI" sz="1800" b="1" dirty="0">
                <a:effectLst/>
              </a:rPr>
              <a:t>kolme 75 minuutin oppituntia</a:t>
            </a:r>
            <a:r>
              <a:rPr lang="fi-FI" altLang="fi-FI" sz="1800" dirty="0">
                <a:effectLst/>
              </a:rPr>
              <a:t>, opiskelija on velvollinen korvaamaan neljännen poissaolonsa. </a:t>
            </a:r>
            <a:r>
              <a:rPr lang="fi-FI" altLang="fi-FI" sz="1800" b="1" u="sng" dirty="0">
                <a:effectLst/>
              </a:rPr>
              <a:t>Viides poissaolo johtaa automaattisesti kurssin päättymiseen</a:t>
            </a:r>
            <a:r>
              <a:rPr lang="fi-FI" altLang="fi-FI" sz="1800" u="sng" dirty="0">
                <a:effectLst/>
              </a:rPr>
              <a:t>. </a:t>
            </a:r>
            <a:endParaRPr lang="fi-FI" altLang="fi-FI" sz="18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800" b="1" dirty="0">
                <a:effectLst/>
              </a:rPr>
              <a:t>Poissaolon korvaaminen</a:t>
            </a:r>
            <a:r>
              <a:rPr lang="fi-FI" altLang="fi-FI" sz="18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800" dirty="0">
                <a:effectLst/>
              </a:rPr>
              <a:t>Kaikki </a:t>
            </a:r>
            <a:r>
              <a:rPr lang="fi-FI" altLang="fi-FI" sz="1800" dirty="0" smtClean="0">
                <a:effectLst/>
              </a:rPr>
              <a:t>opintojaksoon </a:t>
            </a:r>
            <a:r>
              <a:rPr lang="fi-FI" altLang="fi-FI" sz="1800" dirty="0">
                <a:effectLst/>
              </a:rPr>
              <a:t>kuuluvat suoritukset on hoidettava kuntoon ennen jakson päättymistä. Jakson päätyttyä puuttuvat suoritukset näkyvät kurssiarvioinnissa arvosanaa alentavasti tai johtavat kurssin arvostelematta jättämiseen. </a:t>
            </a:r>
            <a:r>
              <a:rPr lang="fi-FI" altLang="fi-FI" sz="1800" b="1" dirty="0" smtClean="0">
                <a:effectLst/>
              </a:rPr>
              <a:t>Periodin </a:t>
            </a:r>
            <a:r>
              <a:rPr lang="fi-FI" altLang="fi-FI" sz="1800" b="1" dirty="0">
                <a:effectLst/>
              </a:rPr>
              <a:t>päätyttyä suoritukset nollautuvat</a:t>
            </a:r>
            <a:r>
              <a:rPr lang="fi-FI" altLang="fi-FI" sz="1800" dirty="0">
                <a:effectLst/>
              </a:rPr>
              <a:t> ja opiskelija joutuu käymään koko </a:t>
            </a:r>
            <a:r>
              <a:rPr lang="fi-FI" altLang="fi-FI" sz="1800" dirty="0" smtClean="0">
                <a:effectLst/>
              </a:rPr>
              <a:t>opintojakson </a:t>
            </a:r>
            <a:r>
              <a:rPr lang="fi-FI" altLang="fi-FI" sz="1800" dirty="0">
                <a:effectLst/>
              </a:rPr>
              <a:t>uudestaan arvosanan saamiseksi.</a:t>
            </a:r>
          </a:p>
        </p:txBody>
      </p:sp>
    </p:spTree>
    <p:extLst>
      <p:ext uri="{BB962C8B-B14F-4D97-AF65-F5344CB8AC3E}">
        <p14:creationId xmlns:p14="http://schemas.microsoft.com/office/powerpoint/2010/main" val="41677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Galleria</Template>
  <TotalTime>31</TotalTime>
  <Words>259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Wingdings</vt:lpstr>
      <vt:lpstr>Gallery</vt:lpstr>
      <vt:lpstr>LI7 opintojakso</vt:lpstr>
      <vt:lpstr>opintojakson suoritusohjeet</vt:lpstr>
      <vt:lpstr>opintojakson arviointi</vt:lpstr>
      <vt:lpstr>Liikunnan opintojaksojen poissaoloista</vt:lpstr>
    </vt:vector>
  </TitlesOfParts>
  <Company>Rauman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LI7 opintojakso</dc:title>
  <dc:creator>Katja Harjunen</dc:creator>
  <cp:lastModifiedBy>Katja Harjunen</cp:lastModifiedBy>
  <cp:revision>5</cp:revision>
  <dcterms:created xsi:type="dcterms:W3CDTF">2022-11-02T15:24:31Z</dcterms:created>
  <dcterms:modified xsi:type="dcterms:W3CDTF">2022-11-02T15:56:05Z</dcterms:modified>
</cp:coreProperties>
</file>