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701" r:id="rId3"/>
    <p:sldMasterId id="2147483710" r:id="rId4"/>
  </p:sldMasterIdLst>
  <p:notesMasterIdLst>
    <p:notesMasterId r:id="rId27"/>
  </p:notesMasterIdLst>
  <p:sldIdLst>
    <p:sldId id="334" r:id="rId5"/>
    <p:sldId id="406" r:id="rId6"/>
    <p:sldId id="408" r:id="rId7"/>
    <p:sldId id="423" r:id="rId8"/>
    <p:sldId id="424" r:id="rId9"/>
    <p:sldId id="417" r:id="rId10"/>
    <p:sldId id="405" r:id="rId11"/>
    <p:sldId id="421" r:id="rId12"/>
    <p:sldId id="422" r:id="rId13"/>
    <p:sldId id="400" r:id="rId14"/>
    <p:sldId id="415" r:id="rId15"/>
    <p:sldId id="416" r:id="rId16"/>
    <p:sldId id="420" r:id="rId17"/>
    <p:sldId id="352" r:id="rId18"/>
    <p:sldId id="377" r:id="rId19"/>
    <p:sldId id="399" r:id="rId20"/>
    <p:sldId id="398" r:id="rId21"/>
    <p:sldId id="409" r:id="rId22"/>
    <p:sldId id="414" r:id="rId23"/>
    <p:sldId id="410" r:id="rId24"/>
    <p:sldId id="411" r:id="rId25"/>
    <p:sldId id="36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00" autoAdjust="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F870-5165-496B-A921-9ED6010D9BF8}" type="datetimeFigureOut">
              <a:rPr lang="fi-FI" smtClean="0"/>
              <a:t>30.3.2020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F9FF5-8DA1-4DC2-BD9D-8D85D5769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49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9638" y="765175"/>
            <a:ext cx="4987925" cy="3741738"/>
          </a:xfrm>
          <a:ln/>
        </p:spPr>
      </p:sp>
      <p:sp>
        <p:nvSpPr>
          <p:cNvPr id="81923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8192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7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02DD3-CA3E-4E82-9FE8-DB6F15B0918F}" type="slidenum">
              <a:rPr kumimoji="0" lang="en-GB" alt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7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fi-FI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01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9638" y="765175"/>
            <a:ext cx="4987925" cy="3741738"/>
          </a:xfrm>
          <a:ln/>
        </p:spPr>
      </p:sp>
      <p:sp>
        <p:nvSpPr>
          <p:cNvPr id="82947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>
              <a:latin typeface="Arial" charset="0"/>
              <a:cs typeface="Arial" charset="0"/>
            </a:endParaRPr>
          </a:p>
        </p:txBody>
      </p:sp>
      <p:sp>
        <p:nvSpPr>
          <p:cNvPr id="8294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7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0D4BC-283F-462F-A0EA-97E72A5F782C}" type="slidenum">
              <a:rPr kumimoji="0" lang="en-GB" alt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7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fi-FI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9638" y="765175"/>
            <a:ext cx="4987925" cy="3741738"/>
          </a:xfrm>
          <a:ln/>
        </p:spPr>
      </p:sp>
      <p:sp>
        <p:nvSpPr>
          <p:cNvPr id="92163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smtClean="0"/>
          </a:p>
        </p:txBody>
      </p:sp>
      <p:sp>
        <p:nvSpPr>
          <p:cNvPr id="9216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7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C21909-598E-4D29-A91E-41BA102C7F82}" type="slidenum">
              <a:rPr kumimoji="0" lang="en-GB" alt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75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fi-FI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95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Tukikysymykset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Millä kaikilla tavoilla palaute toteutuu opetustilanteessa?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Millaista palautetta annetaan/saadaan?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Palauteen laatu ja määrä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Palautteen ajoitus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opettaja tuottaa puheessa arvioivaa palautetta?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opettaja antaa palautetta/ Millaista se on laadultaan?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vertaispalautetta annetaan? Millaista se on laadultaan?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palaute ohjaa oppilasta?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Palautteen yhteys motivaatioon, oppijaminäkuvaan ja suoritusstrategioihin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F9FF5-8DA1-4DC2-BD9D-8D85D57693C6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34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Tukikysymykset</a:t>
            </a:r>
          </a:p>
          <a:p>
            <a:pPr lvl="1"/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Millä kaikilla tavoilla palaute toteutuu opetustilanteessa?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Millaista palautetta annetaan/saadaan?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Palauteen laatu ja määrä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Palautteen ajoitus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opettaja tuottaa puheessa arvioivaa palautetta?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opettaja antaa palautetta/ Millaista se on laadultaan?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vertaispalautetta annetaan? Millaista se on laadultaan?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Miten palaute ohjaa oppilasta?</a:t>
            </a:r>
            <a:b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Palautteen yhteys motivaatioon, oppijaminäkuvaan ja suoritusstrategioihin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F9FF5-8DA1-4DC2-BD9D-8D85D57693C6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555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57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30.3.2020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95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30.3.2020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83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97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07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36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30.3.2020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19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30.3.2020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98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77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30.3.2020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9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100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tx2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7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360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83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196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08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7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38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9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755"/>
            <a:ext cx="82296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5" y="2468038"/>
            <a:ext cx="8207375" cy="1056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468B18-A3F0-C545-9708-C73A7FB1FD06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OVET </a:t>
            </a:r>
            <a:br>
              <a:rPr lang="fi-FI" dirty="0" smtClean="0"/>
            </a:br>
            <a:r>
              <a:rPr lang="fi-FI" dirty="0" smtClean="0"/>
              <a:t> Opettajankoulutuksen valinnat - ennakoivaa tulevaisuustyötä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6059016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5" y="1796820"/>
            <a:ext cx="8208144" cy="364840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48DDFCD-2C69-7C45-9112-07737F23CC30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911613" y="6405335"/>
            <a:ext cx="3320008" cy="366183"/>
          </a:xfrm>
        </p:spPr>
        <p:txBody>
          <a:bodyPr/>
          <a:lstStyle/>
          <a:p>
            <a:r>
              <a:rPr lang="fi-FI" smtClean="0"/>
              <a:t>OVET –  Opettajankoulutuksen valinnat - ennakoivaa tulevaisuustyötä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94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872" y="5733256"/>
            <a:ext cx="9153872" cy="1124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5" y="1796819"/>
            <a:ext cx="8208144" cy="452202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8" y="5836638"/>
            <a:ext cx="2088232" cy="9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67A43509-38E6-B147-9C40-427D60F0ED1A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33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5482952" cy="950979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FCE-8BD7-A34D-BC7B-EC90CCB3B946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OVET –  Opettajankoulutuksen valinnat - ennakoivaa tulevaisuustyötä</a:t>
            </a:r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3960439" cy="364817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1010" y="1797055"/>
            <a:ext cx="3960439" cy="364817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96D940-8508-6145-8008-7E93C9761269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smtClean="0"/>
              <a:t>OVET </a:t>
            </a:r>
            <a:br>
              <a:rPr lang="fi-FI" dirty="0" smtClean="0"/>
            </a:br>
            <a:r>
              <a:rPr lang="fi-FI" dirty="0" smtClean="0"/>
              <a:t>Opettajankoulutuksen valinnat - ennakoivaa tulevaisuustyötä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1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 sekä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 smtClean="0"/>
              <a:t>Lisää otsikko</a:t>
            </a:r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5832647" cy="355216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444211" y="1797049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44211" y="4293096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 smtClean="0"/>
              <a:t>Lisää kuva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983A660-1862-F748-B977-81D74D0A3667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OVET </a:t>
            </a:r>
            <a:br>
              <a:rPr lang="fi-FI" dirty="0" smtClean="0"/>
            </a:br>
            <a:r>
              <a:rPr lang="fi-FI" dirty="0" smtClean="0"/>
              <a:t> Opettajankoulutuksen valinnat - ennakoivaa tulevaisuustyötä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469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AB-77A4-4647-B5C4-BB049BDFC92E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OVET</a:t>
            </a:r>
            <a:br>
              <a:rPr lang="fi-FI" dirty="0" smtClean="0"/>
            </a:br>
            <a:r>
              <a:rPr lang="fi-FI" dirty="0" smtClean="0"/>
              <a:t>Opettajankoulutuksen valinnat - ennakoivaa tulevaisuustyötä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916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3920"/>
            <a:ext cx="7442755" cy="327183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78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91700-7B0F-4749-95A6-C06622AFA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0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743E-E8C2-4707-B257-6F3E0A2BD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9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6D97-F706-4376-8B72-781B00852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4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394A7-34C6-4281-973C-298307F46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83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9AAA4-97A6-45FD-938B-D3753DE6A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3B5E02C-4786-8946-A4E3-50E8C3A48845}" type="datetime1">
              <a:rPr lang="fi-FI" smtClean="0"/>
              <a:t>30.3.2020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1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46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62BC8-8B8D-41C9-B833-96360F365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57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D43E-429F-496E-A98D-1AA92F762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92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2FEF4-9B16-4D4F-B184-8CA18F81A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291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969B-E70A-4916-A9DE-6F8E06E87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800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C2818-E465-4C06-AD1C-FB1181DCF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2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012B-5F9E-485B-93D2-862D78F81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24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D88B-200A-4786-9B52-1BA45FD76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361EE33-250F-C944-92CC-F2C1829FA0AE}" type="datetime1">
              <a:rPr lang="fi-FI" smtClean="0"/>
              <a:t>30.3.2020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85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30.3.2020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96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30.3.2020</a:t>
            </a:fld>
            <a:endParaRPr lang="fi-FI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872685" y="0"/>
            <a:ext cx="763388" cy="1028096"/>
            <a:chOff x="457200" y="0"/>
            <a:chExt cx="763388" cy="1028096"/>
          </a:xfrm>
        </p:grpSpPr>
        <p:sp>
          <p:nvSpPr>
            <p:cNvPr id="2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8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30.3.2020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69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69EEB3-F26E-1248-9BC1-8BE55A2C5ECC}" type="datetime1">
              <a:rPr lang="fi-FI" smtClean="0"/>
              <a:t>30.3.2020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06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170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37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0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1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fi-FI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2" y="5734365"/>
            <a:ext cx="1505547" cy="57912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-9872" y="6405331"/>
            <a:ext cx="9153872" cy="452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-9872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01022E56-CBF0-7542-ABC3-0F948E943004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05335"/>
            <a:ext cx="353603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OVET – </a:t>
            </a:r>
            <a:br>
              <a:rPr lang="fi-FI" smtClean="0"/>
            </a:br>
            <a:r>
              <a:rPr lang="fi-FI" smtClean="0"/>
              <a:t>Opettajankoulutuksen valinnat - ennakoivaa tulevaisuustyötä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6560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48223"/>
            <a:ext cx="1612280" cy="79122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3712" y="5445227"/>
            <a:ext cx="9153872" cy="60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3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1628B827-E354-4914-9550-BCBC487B5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6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nhEixi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457TEA4YU5U?utm_source=unsplash&amp;utm_medium=referral&amp;utm_content=creditCopyText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unsplash.com/search/photos/people?utm_source=unsplash&amp;utm_medium=referral&amp;utm_content=creditCopyTex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nhEix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457TEA4YU5U?utm_source=unsplash&amp;utm_medium=referral&amp;utm_content=creditCopyText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unsplash.com/search/photos/people?utm_source=unsplash&amp;utm_medium=referral&amp;utm_content=creditCopyTex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457TEA4YU5U?utm_source=unsplash&amp;utm_medium=referral&amp;utm_content=creditCopyText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unsplash.com/search/photos/people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313" y="1893621"/>
            <a:ext cx="5727252" cy="1906777"/>
          </a:xfrm>
        </p:spPr>
        <p:txBody>
          <a:bodyPr/>
          <a:lstStyle/>
          <a:p>
            <a:r>
              <a:rPr lang="fi-FI" sz="3200" dirty="0" smtClean="0"/>
              <a:t>Ryhmä ja vertaissuhteet luokassa</a:t>
            </a:r>
            <a:endParaRPr lang="fi-FI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312" y="4030266"/>
            <a:ext cx="5727252" cy="1737487"/>
          </a:xfrm>
        </p:spPr>
        <p:txBody>
          <a:bodyPr>
            <a:normAutofit fontScale="92500" lnSpcReduction="20000"/>
          </a:bodyPr>
          <a:lstStyle/>
          <a:p>
            <a:r>
              <a:rPr lang="fi-FI" sz="2800" dirty="0" smtClean="0"/>
              <a:t>Video Club 6</a:t>
            </a:r>
          </a:p>
          <a:p>
            <a:r>
              <a:rPr lang="fi-FI" sz="2800" dirty="0" smtClean="0"/>
              <a:t>6.3.2020</a:t>
            </a:r>
          </a:p>
          <a:p>
            <a:endParaRPr lang="fi-FI" sz="2800" dirty="0" smtClean="0"/>
          </a:p>
          <a:p>
            <a:r>
              <a:rPr lang="fi-FI" sz="2800" dirty="0"/>
              <a:t>	</a:t>
            </a:r>
            <a:endParaRPr lang="fi-FI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4FB0-F16B-984E-9F7F-EBDE0736108B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42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3553"/>
            <a:ext cx="7368419" cy="730232"/>
          </a:xfrm>
        </p:spPr>
        <p:txBody>
          <a:bodyPr/>
          <a:lstStyle/>
          <a:p>
            <a:r>
              <a:rPr lang="fi-FI" dirty="0" smtClean="0"/>
              <a:t>Vertaissuhteiden tukeminen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4136" y="1039716"/>
            <a:ext cx="8229600" cy="5404939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fi-FI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lang="fi-FI" dirty="0" smtClean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fi-FI" dirty="0" smtClean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fi-FI" dirty="0" smtClean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fi-FI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0AC-C6DC-4040-B5DB-3FDA4B18D1E3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96113" y="6424613"/>
            <a:ext cx="2147887" cy="180975"/>
          </a:xfrm>
        </p:spPr>
        <p:txBody>
          <a:bodyPr/>
          <a:lstStyle/>
          <a:p>
            <a:r>
              <a:rPr lang="fi-FI" b="1" smtClean="0">
                <a:solidFill>
                  <a:schemeClr val="tx2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9975" y="6424613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-6128" y="6122685"/>
            <a:ext cx="9150128" cy="323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fi-FI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897" y="1468503"/>
            <a:ext cx="808096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latin typeface="Helvetica" panose="020B0604020202020204" pitchFamily="34" charset="0"/>
                <a:cs typeface="Helvetica" panose="020B0604020202020204" pitchFamily="34" charset="0"/>
              </a:rPr>
              <a:t>Opettajan rooli </a:t>
            </a:r>
            <a:r>
              <a:rPr lang="fi-FI" dirty="0">
                <a:latin typeface="Helvetica" panose="020B0604020202020204" pitchFamily="34" charset="0"/>
                <a:cs typeface="Helvetica" panose="020B0604020202020204" pitchFamily="34" charset="0"/>
              </a:rPr>
              <a:t>toimivien vertaissuhteiden rakentumiselle </a:t>
            </a:r>
            <a:r>
              <a:rPr lang="fi-F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koululuokassa </a:t>
            </a:r>
            <a:r>
              <a:rPr lang="fi-FI" dirty="0">
                <a:latin typeface="Helvetica" panose="020B0604020202020204" pitchFamily="34" charset="0"/>
                <a:cs typeface="Helvetica" panose="020B0604020202020204" pitchFamily="34" charset="0"/>
              </a:rPr>
              <a:t>on oleellinen</a:t>
            </a:r>
            <a:r>
              <a:rPr lang="fi-F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fi-F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Oppilaiden </a:t>
            </a:r>
            <a:r>
              <a:rPr lang="fi-FI" dirty="0">
                <a:latin typeface="Helvetica" panose="020B0604020202020204" pitchFamily="34" charset="0"/>
                <a:cs typeface="Helvetica" panose="020B0604020202020204" pitchFamily="34" charset="0"/>
              </a:rPr>
              <a:t>vertaissuhteiden tukemisessa </a:t>
            </a:r>
            <a:r>
              <a:rPr lang="fi-F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voidaan käyttää </a:t>
            </a:r>
            <a:r>
              <a:rPr lang="fi-FI" dirty="0">
                <a:latin typeface="Helvetica" panose="020B0604020202020204" pitchFamily="34" charset="0"/>
                <a:cs typeface="Helvetica" panose="020B0604020202020204" pitchFamily="34" charset="0"/>
              </a:rPr>
              <a:t>suoran </a:t>
            </a:r>
            <a:r>
              <a:rPr lang="fi-F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 </a:t>
            </a:r>
            <a:r>
              <a:rPr lang="fi-FI" dirty="0">
                <a:latin typeface="Helvetica" panose="020B0604020202020204" pitchFamily="34" charset="0"/>
                <a:cs typeface="Helvetica" panose="020B0604020202020204" pitchFamily="34" charset="0"/>
              </a:rPr>
              <a:t>epäsuoran tuen </a:t>
            </a:r>
            <a:r>
              <a:rPr lang="fi-F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muotoja, kuten </a:t>
            </a:r>
            <a:r>
              <a:rPr lang="fi-FI" b="1" dirty="0">
                <a:latin typeface="Helvetica" panose="020B0604020202020204" pitchFamily="34" charset="0"/>
                <a:cs typeface="Helvetica" panose="020B0604020202020204" pitchFamily="34" charset="0"/>
              </a:rPr>
              <a:t>keskusteluja sosiaalisen pätevyyden tukemiseksi ja ryhmässä tehtävää taustatyötä </a:t>
            </a:r>
            <a:r>
              <a:rPr lang="fi-FI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oppilaan </a:t>
            </a:r>
            <a:r>
              <a:rPr lang="fi-FI" b="1" dirty="0">
                <a:latin typeface="Helvetica" panose="020B0604020202020204" pitchFamily="34" charset="0"/>
                <a:cs typeface="Helvetica" panose="020B0604020202020204" pitchFamily="34" charset="0"/>
              </a:rPr>
              <a:t>vertaissuhteiden mahdollistamiseksi</a:t>
            </a:r>
            <a:r>
              <a:rPr lang="fi-FI" dirty="0">
                <a:latin typeface="Helvetica" panose="020B0604020202020204" pitchFamily="34" charset="0"/>
                <a:cs typeface="Helvetica" panose="020B0604020202020204" pitchFamily="34" charset="0"/>
              </a:rPr>
              <a:t>. Opettaja voi vähentää statuksen merkitystä luokassa ja luoda normit, jotka tukevat yhteistyötä ja jokaisen hyväksymistä.</a:t>
            </a:r>
          </a:p>
          <a:p>
            <a:endParaRPr lang="fi-FI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i-F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fi-FI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tsesäätelytaitojen tukeminen </a:t>
            </a:r>
            <a:r>
              <a:rPr lang="fi-F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auttaa toimivien vertaissuhteiden rakentumisessa. Tutkimuksissa on todettu</a:t>
            </a:r>
            <a:r>
              <a:rPr lang="fi-FI" dirty="0">
                <a:latin typeface="Helvetica" panose="020B0604020202020204" pitchFamily="34" charset="0"/>
                <a:cs typeface="Helvetica" panose="020B0604020202020204" pitchFamily="34" charset="0"/>
              </a:rPr>
              <a:t>, että sellaisten </a:t>
            </a:r>
            <a:r>
              <a:rPr lang="fi-F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oppilaiden </a:t>
            </a:r>
            <a:r>
              <a:rPr lang="fi-FI" dirty="0">
                <a:latin typeface="Helvetica" panose="020B0604020202020204" pitchFamily="34" charset="0"/>
                <a:cs typeface="Helvetica" panose="020B0604020202020204" pitchFamily="34" charset="0"/>
              </a:rPr>
              <a:t>vertaissuhteet ovat pulmallisia, joilla on itsesäätelyn pulmia. </a:t>
            </a:r>
            <a:r>
              <a:rPr lang="fi-FI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fi-FI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i-FI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i-FI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Aro</a:t>
            </a:r>
            <a:r>
              <a:rPr lang="fi-FI" sz="1200" dirty="0">
                <a:latin typeface="Helvetica" panose="020B0604020202020204" pitchFamily="34" charset="0"/>
                <a:cs typeface="Helvetica" panose="020B0604020202020204" pitchFamily="34" charset="0"/>
              </a:rPr>
              <a:t>, T. &amp; Närhi, V. 2003. Tarkkaavaisuushäiriöinen oppilas koululuokassa. Jyväskylä: Niilo Mäki Instituutti. </a:t>
            </a:r>
          </a:p>
          <a:p>
            <a:r>
              <a:rPr lang="fi-FI" sz="1200" dirty="0">
                <a:latin typeface="Helvetica" panose="020B0604020202020204" pitchFamily="34" charset="0"/>
                <a:cs typeface="Helvetica" panose="020B0604020202020204" pitchFamily="34" charset="0"/>
              </a:rPr>
              <a:t>Salmivalli, C. 2005. Kaverien kanssa. Vertaissuhteet ja sosiaalinen kehitys. Jyväskylä: </a:t>
            </a:r>
            <a:r>
              <a:rPr lang="fi-FI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PS-kustannus.</a:t>
            </a:r>
          </a:p>
          <a:p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Trentacosta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, C.J. &amp; Shaw, D.S. 2009. Emotional self-regulation, peer rejection, and</a:t>
            </a: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antisocial behavior: Developmental associations from early childhood to early</a:t>
            </a: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adolescence. Journal of Applied Developmental Psychology 30(3), 356–365. </a:t>
            </a:r>
            <a:endParaRPr lang="fi-FI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Oppilas – oppilas vuorovaikutus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Oppilaiden </a:t>
            </a:r>
            <a:r>
              <a:rPr lang="fi-FI" dirty="0"/>
              <a:t>vertaisvuorovaikutustilanteiden </a:t>
            </a:r>
            <a:r>
              <a:rPr lang="fi-FI" dirty="0" smtClean="0"/>
              <a:t>mahdollistaminen fyysisten </a:t>
            </a:r>
            <a:r>
              <a:rPr lang="fi-FI" dirty="0"/>
              <a:t>järjestelyiden kautta:</a:t>
            </a:r>
          </a:p>
          <a:p>
            <a:r>
              <a:rPr lang="fi-FI" dirty="0"/>
              <a:t>Istumajärjestyksen suunnittelu</a:t>
            </a:r>
          </a:p>
          <a:p>
            <a:r>
              <a:rPr lang="fi-FI" dirty="0"/>
              <a:t>Oppilaiden fyysinen sijoittuminen</a:t>
            </a:r>
          </a:p>
          <a:p>
            <a:r>
              <a:rPr lang="fi-FI" dirty="0"/>
              <a:t>Parit ja ryhmät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1300" dirty="0" err="1" smtClean="0"/>
              <a:t>Farmer</a:t>
            </a:r>
            <a:r>
              <a:rPr lang="fi-FI" sz="1300" dirty="0" smtClean="0"/>
              <a:t> </a:t>
            </a:r>
            <a:r>
              <a:rPr lang="fi-FI" sz="1300" dirty="0"/>
              <a:t>yms. 2018, </a:t>
            </a:r>
            <a:r>
              <a:rPr lang="fi-FI" sz="1300" dirty="0" err="1"/>
              <a:t>Gest</a:t>
            </a:r>
            <a:r>
              <a:rPr lang="fi-FI" sz="1300" dirty="0"/>
              <a:t> &amp; Rodkin 2011, </a:t>
            </a:r>
            <a:r>
              <a:rPr lang="fi-FI" sz="1300" dirty="0" err="1"/>
              <a:t>Plank</a:t>
            </a:r>
            <a:r>
              <a:rPr lang="fi-FI" sz="1300" dirty="0"/>
              <a:t> 2000, van </a:t>
            </a:r>
            <a:r>
              <a:rPr lang="fi-FI" sz="1300" dirty="0" err="1"/>
              <a:t>den</a:t>
            </a:r>
            <a:r>
              <a:rPr lang="fi-FI" sz="1300" dirty="0"/>
              <a:t> Berg &amp; </a:t>
            </a:r>
            <a:r>
              <a:rPr lang="fi-FI" sz="1300" dirty="0" err="1"/>
              <a:t>Cillessen</a:t>
            </a:r>
            <a:r>
              <a:rPr lang="fi-FI" sz="1300" dirty="0"/>
              <a:t> </a:t>
            </a:r>
            <a:r>
              <a:rPr lang="fi-FI" sz="1300" dirty="0" smtClean="0"/>
              <a:t>2015</a:t>
            </a:r>
            <a:endParaRPr lang="fi-FI" sz="13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0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Opetusjärjestelyt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Miten työtapa tukee vertaisoppimista?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Tavoitteet </a:t>
            </a:r>
            <a:r>
              <a:rPr lang="fi-FI" b="1" dirty="0"/>
              <a:t>ja työtavat </a:t>
            </a:r>
            <a:r>
              <a:rPr lang="fi-FI" dirty="0" smtClean="0"/>
              <a:t>luovat </a:t>
            </a:r>
            <a:r>
              <a:rPr lang="fi-FI" dirty="0"/>
              <a:t>luokkaan </a:t>
            </a:r>
            <a:r>
              <a:rPr lang="fi-FI" dirty="0" smtClean="0"/>
              <a:t>toimintamahdollisuuksia</a:t>
            </a:r>
            <a:r>
              <a:rPr lang="fi-FI" dirty="0"/>
              <a:t>, joka vaikuttaa luokassa syntyviin normeihin ja statuksiin.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Työtapoja, jotka tukevat vertaisoppimista: </a:t>
            </a:r>
          </a:p>
          <a:p>
            <a:r>
              <a:rPr lang="fi-FI" dirty="0"/>
              <a:t>Y</a:t>
            </a:r>
            <a:r>
              <a:rPr lang="fi-FI" dirty="0" smtClean="0"/>
              <a:t>hteistoiminnallinen oppiminen</a:t>
            </a:r>
          </a:p>
          <a:p>
            <a:r>
              <a:rPr lang="fi-FI" dirty="0" smtClean="0"/>
              <a:t>Pari- ja ryhmätyö</a:t>
            </a:r>
          </a:p>
          <a:p>
            <a:r>
              <a:rPr lang="fi-FI" dirty="0"/>
              <a:t>V</a:t>
            </a:r>
            <a:r>
              <a:rPr lang="fi-FI" dirty="0" smtClean="0"/>
              <a:t>ertaispalaute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500" dirty="0" smtClean="0"/>
              <a:t>(</a:t>
            </a:r>
            <a:r>
              <a:rPr lang="fi-FI" sz="1500" dirty="0" err="1"/>
              <a:t>Plank</a:t>
            </a:r>
            <a:r>
              <a:rPr lang="fi-FI" sz="1500" dirty="0"/>
              <a:t> 2000; </a:t>
            </a:r>
            <a:r>
              <a:rPr lang="fi-FI" sz="1500" dirty="0" err="1"/>
              <a:t>Ruys</a:t>
            </a:r>
            <a:r>
              <a:rPr lang="fi-FI" sz="1500" dirty="0"/>
              <a:t>, Van </a:t>
            </a:r>
            <a:r>
              <a:rPr lang="fi-FI" sz="1500" dirty="0" err="1"/>
              <a:t>Keer</a:t>
            </a:r>
            <a:r>
              <a:rPr lang="fi-FI" sz="1500" dirty="0"/>
              <a:t>, &amp; </a:t>
            </a:r>
            <a:r>
              <a:rPr lang="fi-FI" sz="1500" dirty="0" err="1"/>
              <a:t>Aelterman</a:t>
            </a:r>
            <a:r>
              <a:rPr lang="fi-FI" sz="1500" dirty="0"/>
              <a:t> 2012; </a:t>
            </a:r>
            <a:r>
              <a:rPr lang="fi-FI" sz="1500" dirty="0" err="1"/>
              <a:t>Farmer</a:t>
            </a:r>
            <a:r>
              <a:rPr lang="fi-FI" sz="1500" dirty="0"/>
              <a:t> </a:t>
            </a:r>
            <a:r>
              <a:rPr lang="fi-FI" sz="1500" dirty="0" err="1"/>
              <a:t>ym</a:t>
            </a:r>
            <a:r>
              <a:rPr lang="fi-FI" sz="1500" dirty="0"/>
              <a:t> 2018)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07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7" descr="calsh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861158"/>
            <a:ext cx="1184593" cy="115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2"/>
          <p:cNvSpPr>
            <a:spLocks noChangeArrowheads="1"/>
          </p:cNvSpPr>
          <p:nvPr/>
        </p:nvSpPr>
        <p:spPr bwMode="auto">
          <a:xfrm>
            <a:off x="3203575" y="2565400"/>
            <a:ext cx="2016125" cy="1601788"/>
          </a:xfrm>
          <a:prstGeom prst="ellipse">
            <a:avLst/>
          </a:prstGeom>
          <a:solidFill>
            <a:srgbClr val="FFC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72000" y="5013325"/>
            <a:ext cx="1800225" cy="13239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r>
              <a:rPr kumimoji="0" lang="fi-FI" alt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 Vihjeiden </a:t>
            </a:r>
            <a:r>
              <a:rPr kumimoji="0" lang="fi-FI" alt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havainnointi</a:t>
            </a:r>
            <a:r>
              <a:rPr kumimoji="0" lang="fi-FI" alt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fi-FI" alt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Sisäiset ja ulkoiset, esim. toisen tunnetila, omat tunteet</a:t>
            </a:r>
            <a:endParaRPr kumimoji="0" lang="en-US" alt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330325" y="5013325"/>
            <a:ext cx="2143125" cy="12620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2. </a:t>
            </a:r>
            <a:r>
              <a:rPr kumimoji="0" lang="fi-FI" alt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Vihjeiden </a:t>
            </a:r>
            <a:r>
              <a:rPr kumimoji="0" lang="fi-FI" alt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tulkinta</a:t>
            </a:r>
            <a:r>
              <a:rPr kumimoji="0" lang="fi-FI" alt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fi-FI" alt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Syitä ja toisen tavoitetta koskevat oletukset, aiemman kokemuksen arviointi, tunnesuhde</a:t>
            </a:r>
            <a:endParaRPr kumimoji="0" lang="en-US" alt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323850" y="2781300"/>
            <a:ext cx="1800225" cy="11080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3. </a:t>
            </a:r>
            <a:r>
              <a:rPr kumimoji="0" lang="fi-FI" altLang="fi-FI" sz="1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Tavoitteiden asettaminen   </a:t>
            </a:r>
            <a:r>
              <a:rPr kumimoji="0" lang="fi-FI" alt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Vireystilan säätely, tunnesuhde </a:t>
            </a:r>
            <a:endParaRPr kumimoji="0" lang="en-US" altLang="fi-FI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1403350" y="695325"/>
            <a:ext cx="1800225" cy="11080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4. </a:t>
            </a:r>
            <a:r>
              <a:rPr kumimoji="0" lang="fi-FI" altLang="fi-FI" sz="1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Vaihtoehtojen ideointi        </a:t>
            </a:r>
            <a:r>
              <a:rPr kumimoji="0" lang="fi-FI" alt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Strategiavalikoiman hyödyntäminen</a:t>
            </a:r>
            <a:endParaRPr kumimoji="0" lang="en-US" altLang="fi-FI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5508625" y="765175"/>
            <a:ext cx="2735263" cy="10461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5. Päätös strategiasta</a:t>
            </a:r>
            <a:r>
              <a:rPr kumimoji="0" lang="fi-FI" altLang="fi-FI" sz="1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fi-FI" altLang="fi-FI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Valinnan arviointi, odotukset seuraamuksista, minäpystyvyyden kokemus 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516688" y="2781300"/>
            <a:ext cx="1439862" cy="11080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6. </a:t>
            </a:r>
            <a:r>
              <a:rPr kumimoji="0" lang="fi-FI" alt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Toiminnan </a:t>
            </a:r>
            <a:r>
              <a:rPr kumimoji="0" lang="fi-FI" alt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toteutus</a:t>
            </a:r>
            <a:r>
              <a:rPr kumimoji="0" lang="fi-FI" alt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fi-FI" alt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Käyttäytyminen ja tunneilmaisu</a:t>
            </a:r>
            <a:endParaRPr kumimoji="0" lang="en-US" alt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7308850" y="4724400"/>
            <a:ext cx="1295400" cy="120173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Tovereilta toiminnasta saatu palaute </a:t>
            </a:r>
            <a:endParaRPr kumimoji="0" lang="en-US" altLang="fi-FI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3203575" y="2781300"/>
            <a:ext cx="2003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TIETOVARANTO </a:t>
            </a:r>
            <a:r>
              <a:rPr kumimoji="0" lang="fi-FI" altLang="fi-FI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Muistot, opitut säännöt, sosiaalinen tieto ja skeemat</a:t>
            </a:r>
            <a:endParaRPr kumimoji="0" lang="en-US" altLang="fi-FI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474788" y="3789363"/>
            <a:ext cx="576262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1476375" y="1773238"/>
            <a:ext cx="5762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V="1">
            <a:off x="5148263" y="1844675"/>
            <a:ext cx="719137" cy="936625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 flipV="1">
            <a:off x="3132138" y="4076700"/>
            <a:ext cx="430212" cy="865188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 flipH="1" flipV="1">
            <a:off x="2698750" y="1844675"/>
            <a:ext cx="793750" cy="8636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 flipV="1">
            <a:off x="2124075" y="3284538"/>
            <a:ext cx="1008063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 flipV="1">
            <a:off x="5292725" y="3357563"/>
            <a:ext cx="1150938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 flipV="1">
            <a:off x="6156325" y="3933825"/>
            <a:ext cx="647700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6" name="Line 21"/>
          <p:cNvSpPr>
            <a:spLocks noChangeShapeType="1"/>
          </p:cNvSpPr>
          <p:nvPr/>
        </p:nvSpPr>
        <p:spPr bwMode="auto">
          <a:xfrm>
            <a:off x="6227763" y="1773238"/>
            <a:ext cx="865187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7" name="Line 22"/>
          <p:cNvSpPr>
            <a:spLocks noChangeShapeType="1"/>
          </p:cNvSpPr>
          <p:nvPr/>
        </p:nvSpPr>
        <p:spPr bwMode="auto">
          <a:xfrm>
            <a:off x="7524750" y="3860800"/>
            <a:ext cx="360363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8" name="Line 23"/>
          <p:cNvSpPr>
            <a:spLocks noChangeShapeType="1"/>
          </p:cNvSpPr>
          <p:nvPr/>
        </p:nvSpPr>
        <p:spPr bwMode="auto">
          <a:xfrm flipH="1">
            <a:off x="6443663" y="5373688"/>
            <a:ext cx="86518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9" name="Line 24"/>
          <p:cNvSpPr>
            <a:spLocks noChangeShapeType="1"/>
          </p:cNvSpPr>
          <p:nvPr/>
        </p:nvSpPr>
        <p:spPr bwMode="auto">
          <a:xfrm flipH="1" flipV="1">
            <a:off x="4643438" y="4076700"/>
            <a:ext cx="431800" cy="792163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0" name="Line 12"/>
          <p:cNvSpPr>
            <a:spLocks noChangeShapeType="1"/>
          </p:cNvSpPr>
          <p:nvPr/>
        </p:nvSpPr>
        <p:spPr bwMode="auto">
          <a:xfrm>
            <a:off x="3492500" y="5373688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1" name="Line 13"/>
          <p:cNvSpPr>
            <a:spLocks noChangeShapeType="1"/>
          </p:cNvSpPr>
          <p:nvPr/>
        </p:nvSpPr>
        <p:spPr bwMode="auto">
          <a:xfrm flipV="1">
            <a:off x="3167062" y="1304070"/>
            <a:ext cx="23050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82" name="Oval 2"/>
          <p:cNvSpPr>
            <a:spLocks noChangeArrowheads="1"/>
          </p:cNvSpPr>
          <p:nvPr/>
        </p:nvSpPr>
        <p:spPr bwMode="auto">
          <a:xfrm>
            <a:off x="2411413" y="1628775"/>
            <a:ext cx="3686175" cy="33131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83" name="Text Box 10"/>
          <p:cNvSpPr txBox="1">
            <a:spLocks noChangeArrowheads="1"/>
          </p:cNvSpPr>
          <p:nvPr/>
        </p:nvSpPr>
        <p:spPr bwMode="auto">
          <a:xfrm>
            <a:off x="3419475" y="1408113"/>
            <a:ext cx="1728788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Tunneprosessit</a:t>
            </a:r>
            <a:r>
              <a:rPr kumimoji="0" lang="fi-FI" altLang="fi-FI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fi-FI" altLang="fi-FI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Temperamentti, tunteiden säätely, tunnetila</a:t>
            </a:r>
            <a:endParaRPr kumimoji="0" lang="en-US" altLang="fi-FI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5" name="Kaari 34"/>
          <p:cNvSpPr/>
          <p:nvPr/>
        </p:nvSpPr>
        <p:spPr>
          <a:xfrm rot="18654733">
            <a:off x="3232150" y="396073"/>
            <a:ext cx="2822575" cy="3822700"/>
          </a:xfrm>
          <a:prstGeom prst="arc">
            <a:avLst>
              <a:gd name="adj1" fmla="val 16200000"/>
              <a:gd name="adj2" fmla="val 21106756"/>
            </a:avLst>
          </a:prstGeom>
          <a:ln w="38100">
            <a:solidFill>
              <a:schemeClr val="tx1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6" name="Kaari 35"/>
          <p:cNvSpPr/>
          <p:nvPr/>
        </p:nvSpPr>
        <p:spPr>
          <a:xfrm rot="7906817">
            <a:off x="1835944" y="3323432"/>
            <a:ext cx="2743200" cy="3738562"/>
          </a:xfrm>
          <a:prstGeom prst="arc">
            <a:avLst>
              <a:gd name="adj1" fmla="val 16200000"/>
              <a:gd name="adj2" fmla="val 21106756"/>
            </a:avLst>
          </a:prstGeom>
          <a:ln w="38100">
            <a:solidFill>
              <a:schemeClr val="tx1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86" name="Text Box 25"/>
          <p:cNvSpPr txBox="1">
            <a:spLocks noChangeArrowheads="1"/>
          </p:cNvSpPr>
          <p:nvPr/>
        </p:nvSpPr>
        <p:spPr bwMode="auto">
          <a:xfrm>
            <a:off x="-236214" y="12031"/>
            <a:ext cx="98288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SOSIAALINEN KOGNITIO: informaation </a:t>
            </a:r>
            <a:r>
              <a:rPr kumimoji="0" lang="fi-FI" alt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prosessointi (SIP</a:t>
            </a:r>
            <a:r>
              <a:rPr kumimoji="0" lang="fi-FI" altLang="fi-FI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 </a:t>
            </a:r>
            <a:endParaRPr kumimoji="0" lang="en-US" alt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487" name="Picture 26" descr="calthi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7" y="1052736"/>
            <a:ext cx="873946" cy="134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8" name="Tekstikehys 31"/>
          <p:cNvSpPr txBox="1">
            <a:spLocks noChangeArrowheads="1"/>
          </p:cNvSpPr>
          <p:nvPr/>
        </p:nvSpPr>
        <p:spPr bwMode="auto">
          <a:xfrm>
            <a:off x="6650709" y="6557149"/>
            <a:ext cx="23764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Lemeriso</a:t>
            </a:r>
            <a:r>
              <a:rPr kumimoji="0" lang="fi-FI" alt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fi-FI" altLang="fi-FI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Arsenio</a:t>
            </a:r>
            <a:r>
              <a:rPr kumimoji="0" lang="fi-FI" alt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2000</a:t>
            </a:r>
            <a:endParaRPr kumimoji="0" lang="fi-FI" alt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78355" y="6275121"/>
            <a:ext cx="1915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Crick </a:t>
            </a:r>
            <a:r>
              <a:rPr kumimoji="0" lang="fi-FI" alt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&amp; Dodge, </a:t>
            </a:r>
            <a:r>
              <a:rPr kumimoji="0" lang="fi-FI" alt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1994</a:t>
            </a:r>
            <a:endParaRPr kumimoji="0" lang="en-US" alt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0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369" y="1020313"/>
            <a:ext cx="4741260" cy="901894"/>
          </a:xfrm>
        </p:spPr>
        <p:txBody>
          <a:bodyPr>
            <a:normAutofit/>
          </a:bodyPr>
          <a:lstStyle/>
          <a:p>
            <a:r>
              <a:rPr lang="fi-FI" dirty="0"/>
              <a:t>Video </a:t>
            </a:r>
            <a:r>
              <a:rPr lang="fi-FI" dirty="0" smtClean="0"/>
              <a:t>I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47369" y="1922207"/>
            <a:ext cx="4574797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i-FI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Havainnoi luokan vertaissuhteita.</a:t>
            </a:r>
          </a:p>
          <a:p>
            <a:pPr>
              <a:spcAft>
                <a:spcPts val="1200"/>
              </a:spcAft>
            </a:pPr>
            <a:r>
              <a:rPr lang="fi-FI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Millaista oppilaiden </a:t>
            </a:r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välinen vuorovaikutus </a:t>
            </a:r>
            <a:r>
              <a:rPr lang="fi-FI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mielestäsi </a:t>
            </a:r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fi-FI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fi-FI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Mistä päättelit?</a:t>
            </a:r>
          </a:p>
          <a:p>
            <a:pPr>
              <a:spcAft>
                <a:spcPts val="1200"/>
              </a:spcAft>
            </a:pPr>
            <a:r>
              <a:rPr lang="fi-FI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Varaudu kirjaamaan ajatuksiasi ylös ja keskustelemaan niistä.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1" y="2414913"/>
            <a:ext cx="4741260" cy="158910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Kirjaa ylös havaintojasi </a:t>
            </a:r>
            <a:r>
              <a:rPr lang="fi-FI" dirty="0"/>
              <a:t>oso</a:t>
            </a:r>
            <a:r>
              <a:rPr lang="fi-FI" dirty="0">
                <a:solidFill>
                  <a:srgbClr val="002060"/>
                </a:solidFill>
              </a:rPr>
              <a:t>itteessa: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b="0" u="sng" dirty="0">
                <a:hlinkClick r:id="rId2"/>
              </a:rPr>
              <a:t>https://bit.ly/2nhEixi</a:t>
            </a:r>
            <a:r>
              <a:rPr lang="fi-FI" b="0" dirty="0"/>
              <a:t> </a:t>
            </a:r>
            <a:br>
              <a:rPr lang="fi-FI" b="0" dirty="0"/>
            </a:b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0AC-C6DC-4040-B5DB-3FDA4B18D1E3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tx2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19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806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926325"/>
            <a:ext cx="4610340" cy="30952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3200" dirty="0" smtClean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>Pienryhmäkeskustelu</a:t>
            </a:r>
            <a:br>
              <a:rPr lang="fi-FI" sz="3200" dirty="0" smtClean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3200" dirty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Millaista oppilaiden välinen vuorovaikutus </a:t>
            </a:r>
            <a:r>
              <a:rPr lang="fi-FI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mielestänne oli?</a:t>
            </a:r>
            <a:br>
              <a:rPr lang="fi-FI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Mistä päättelitte?</a:t>
            </a: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32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05CFF-917D-A547-A88A-94A61F8F474F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30.3.2020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</a:t>
            </a:r>
            <a:r>
              <a:rPr kumimoji="0" lang="fi-FI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fi-FI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</a:t>
            </a:r>
            <a:r>
              <a:rPr kumimoji="0" lang="fi-FI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 rot="17489520">
            <a:off x="4429809" y="2195978"/>
            <a:ext cx="23519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Photo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by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3"/>
              </a:rPr>
              <a:t>Nikita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3"/>
              </a:rPr>
              <a:t>Kachanovsky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on 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4"/>
              </a:rPr>
              <a:t>Unsplash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3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Koonti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369" y="1020313"/>
            <a:ext cx="4741260" cy="901894"/>
          </a:xfrm>
        </p:spPr>
        <p:txBody>
          <a:bodyPr>
            <a:normAutofit/>
          </a:bodyPr>
          <a:lstStyle/>
          <a:p>
            <a:r>
              <a:rPr lang="fi-FI" dirty="0"/>
              <a:t>Video </a:t>
            </a:r>
            <a:r>
              <a:rPr lang="fi-FI" dirty="0" smtClean="0"/>
              <a:t>II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47369" y="1922207"/>
            <a:ext cx="540258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i-FI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Havainnoi vertaissuhteita oppimistilanteen aikana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Millaista oppilaiden </a:t>
            </a: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vuorovaikutus </a:t>
            </a:r>
            <a:r>
              <a:rPr lang="fi-F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mielestäsi </a:t>
            </a: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Millaista opettajan ja oppilaiden vuorovaikutus oli?</a:t>
            </a:r>
            <a:endParaRPr lang="fi-FI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Millaisissa </a:t>
            </a:r>
            <a:r>
              <a:rPr lang="fi-F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tilanteissa </a:t>
            </a: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opettaja </a:t>
            </a:r>
            <a:r>
              <a:rPr lang="fi-F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puuttuu </a:t>
            </a: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oppilaiden </a:t>
            </a:r>
            <a:r>
              <a:rPr lang="fi-F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välisiin suhteisiin? </a:t>
            </a:r>
            <a:endParaRPr lang="fi-FI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Millä </a:t>
            </a:r>
            <a:r>
              <a:rPr lang="fi-F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keinoilla </a:t>
            </a: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opettaja tukee oppilaiden välistä vuorovaikutusta?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opettaja tukee ryhmän koheesiota ja monipuolisia ryhmärooleja?</a:t>
            </a:r>
            <a:endParaRPr lang="fi-FI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fi-FI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Varaudu kirjoittamaan ja keskustelemaan ajatuksistasi.</a:t>
            </a:r>
            <a:endParaRPr lang="fi-FI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1" y="2414913"/>
            <a:ext cx="4741260" cy="158910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Kirjaa ylös havaintojasi </a:t>
            </a:r>
            <a:r>
              <a:rPr lang="fi-FI" dirty="0"/>
              <a:t>oso</a:t>
            </a:r>
            <a:r>
              <a:rPr lang="fi-FI" dirty="0">
                <a:solidFill>
                  <a:srgbClr val="002060"/>
                </a:solidFill>
              </a:rPr>
              <a:t>itteessa:</a:t>
            </a:r>
            <a:br>
              <a:rPr lang="fi-FI" dirty="0">
                <a:solidFill>
                  <a:srgbClr val="002060"/>
                </a:solidFill>
              </a:rPr>
            </a:br>
            <a:r>
              <a:rPr lang="fi-FI" b="0" u="sng" dirty="0">
                <a:hlinkClick r:id="rId2"/>
              </a:rPr>
              <a:t>https://bit.ly/2nhEixi</a:t>
            </a:r>
            <a:r>
              <a:rPr lang="fi-FI" b="0" dirty="0"/>
              <a:t> </a:t>
            </a:r>
            <a:br>
              <a:rPr lang="fi-FI" b="0" dirty="0"/>
            </a:b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0AC-C6DC-4040-B5DB-3FDA4B18D1E3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tx2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78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Vertaissuhteet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57489"/>
            <a:ext cx="8229600" cy="4851375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Oppilaiden vertaissuhteet keskittyvät kouluun ja erityisesti luokkaan useiden vuosien ajaksi. Siksi nämä vertasuhteet ovat erityisen merkityksellisiä lapsen psyykkiselle, fyysiselle ja sosiaaliselle hyvinvoinnille.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/>
              <a:t>Vertaisryhmällä (vrt. koululuokka) on tärkeä merkitys oppilaan vuorovaikutustaitojen </a:t>
            </a:r>
            <a:r>
              <a:rPr lang="fi-FI" dirty="0" smtClean="0"/>
              <a:t>kehittymiselle. Vertaissuhteet </a:t>
            </a:r>
            <a:r>
              <a:rPr lang="fi-FI" dirty="0"/>
              <a:t>tarjoavat </a:t>
            </a:r>
            <a:r>
              <a:rPr lang="fi-FI" dirty="0" smtClean="0"/>
              <a:t>mahdollisuuden </a:t>
            </a:r>
            <a:r>
              <a:rPr lang="fi-FI" dirty="0"/>
              <a:t>harjoitella </a:t>
            </a:r>
            <a:r>
              <a:rPr lang="fi-FI" dirty="0" smtClean="0"/>
              <a:t>vuorovaikutustaitoja </a:t>
            </a:r>
            <a:r>
              <a:rPr lang="fi-FI" dirty="0"/>
              <a:t>ja saada palautetta omasta </a:t>
            </a:r>
            <a:r>
              <a:rPr lang="fi-FI" dirty="0" smtClean="0"/>
              <a:t>toiminnasta.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Vertaissuhteissaan </a:t>
            </a:r>
            <a:r>
              <a:rPr lang="fi-FI" dirty="0"/>
              <a:t>lapsi ja </a:t>
            </a:r>
            <a:r>
              <a:rPr lang="fi-FI" dirty="0" smtClean="0"/>
              <a:t>nuori rakentaa </a:t>
            </a:r>
            <a:r>
              <a:rPr lang="fi-FI" dirty="0"/>
              <a:t>käsitystään itsestään suhteessa toisiin, muokkaa persoonallisuuttaan, kehittää tiedollista osaamistaan oppimalla yhdessä samalla tasolla olevien vertaisten kanssa ja omaksuu asenteita, </a:t>
            </a:r>
            <a:r>
              <a:rPr lang="fi-FI" dirty="0" smtClean="0"/>
              <a:t>arvoja, käyttäytymismalleja </a:t>
            </a:r>
            <a:r>
              <a:rPr lang="fi-FI" dirty="0"/>
              <a:t>ja normeja.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2200" dirty="0" err="1"/>
              <a:t>Cillissen</a:t>
            </a:r>
            <a:r>
              <a:rPr lang="fi-FI" sz="2200" dirty="0"/>
              <a:t> &amp; Marks 2011, </a:t>
            </a:r>
            <a:r>
              <a:rPr lang="fi-FI" sz="2200" dirty="0" err="1"/>
              <a:t>Forthsyth</a:t>
            </a:r>
            <a:r>
              <a:rPr lang="fi-FI" sz="2200" dirty="0"/>
              <a:t> 2018, </a:t>
            </a:r>
            <a:r>
              <a:rPr lang="fi-FI" sz="2200" dirty="0" err="1"/>
              <a:t>Johnsson</a:t>
            </a:r>
            <a:r>
              <a:rPr lang="fi-FI" sz="2200" dirty="0"/>
              <a:t> &amp; </a:t>
            </a:r>
            <a:r>
              <a:rPr lang="fi-FI" sz="2200" dirty="0" err="1"/>
              <a:t>Johnsson</a:t>
            </a:r>
            <a:r>
              <a:rPr lang="fi-FI" sz="2200" dirty="0"/>
              <a:t> 2017, Salmivalli 2005.</a:t>
            </a:r>
          </a:p>
          <a:p>
            <a:pPr marL="0" indent="0">
              <a:buNone/>
            </a:pPr>
            <a:endParaRPr lang="fi-FI" sz="2200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8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806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374709"/>
            <a:ext cx="4610340" cy="353477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  <a:tabLst>
                <a:tab pos="-19357340" algn="l"/>
                <a:tab pos="-18533110" algn="l"/>
                <a:tab pos="-17708880" algn="l"/>
                <a:tab pos="824230" algn="l"/>
                <a:tab pos="1648460" algn="l"/>
                <a:tab pos="2473325" algn="l"/>
                <a:tab pos="3296920" algn="l"/>
                <a:tab pos="4121150" algn="l"/>
                <a:tab pos="4946015" algn="l"/>
                <a:tab pos="5770245" algn="l"/>
                <a:tab pos="6595110" algn="l"/>
                <a:tab pos="7419340" algn="l"/>
                <a:tab pos="8243570" algn="l"/>
                <a:tab pos="9068435" algn="l"/>
                <a:tab pos="9892030" algn="l"/>
                <a:tab pos="10716260" algn="l"/>
                <a:tab pos="11541125" algn="l"/>
                <a:tab pos="12365355" algn="l"/>
                <a:tab pos="13190220" algn="l"/>
                <a:tab pos="14014450" algn="l"/>
                <a:tab pos="14838680" algn="l"/>
                <a:tab pos="15662910" algn="l"/>
                <a:tab pos="16487140" algn="l"/>
                <a:tab pos="17311370" algn="l"/>
                <a:tab pos="18136235" algn="l"/>
                <a:tab pos="18960465" algn="l"/>
                <a:tab pos="19785330" algn="l"/>
              </a:tabLst>
            </a:pPr>
            <a:r>
              <a:rPr lang="fi-FI" sz="3200" dirty="0" smtClean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>Pienryhmäkeskustelu</a:t>
            </a:r>
            <a:br>
              <a:rPr lang="fi-FI" sz="3200" dirty="0" smtClean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200" dirty="0" smtClean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sz="3200" dirty="0" smtClean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Millaista oppilaiden vuorovaikutus mielestäsi oli</a:t>
            </a:r>
            <a:r>
              <a:rPr lang="fi-FI" sz="21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fi-FI" sz="2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2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Millaista opettajan ja oppilaiden vuorovaikutus oli</a:t>
            </a:r>
            <a:r>
              <a:rPr lang="fi-FI" sz="21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fi-FI" sz="21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1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-Millaisissa </a:t>
            </a:r>
            <a:r>
              <a:rPr lang="fi-FI" sz="21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tilanteissa opettaja puuttuu oppilaiden välisiin suhteisiin? </a:t>
            </a:r>
            <a:br>
              <a:rPr lang="fi-FI" sz="21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1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-Millä </a:t>
            </a:r>
            <a:r>
              <a:rPr lang="fi-FI" sz="21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keinoilla opettaja tukee oppilaiden välistä vuorovaikutusta? </a:t>
            </a:r>
            <a:br>
              <a:rPr lang="fi-FI" sz="21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100" b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-Miten </a:t>
            </a:r>
            <a:r>
              <a:rPr lang="fi-FI" sz="21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opettaja tukee ryhmän koheesiota ja monipuolisia ryhmärooleja?</a:t>
            </a:r>
            <a:br>
              <a:rPr lang="fi-FI" sz="21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3200" dirty="0" smtClean="0">
                <a:latin typeface="Times New Roman Normaal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sz="3200" b="0" dirty="0">
              <a:latin typeface="Times New Roman Normaal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05CFF-917D-A547-A88A-94A61F8F474F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30.3.2020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1563F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JYU.</a:t>
            </a:r>
            <a:r>
              <a:rPr kumimoji="0" lang="fi-FI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fi-FI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Since</a:t>
            </a:r>
            <a:r>
              <a:rPr kumimoji="0" lang="fi-FI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3988A-0109-0B40-965D-9E0ED41EFEE4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34" charset="0"/>
              <a:ea typeface="+mn-e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 rot="17489520">
            <a:off x="4429809" y="2195978"/>
            <a:ext cx="23519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Photo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by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3"/>
              </a:rPr>
              <a:t>Nikita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3"/>
              </a:rPr>
              <a:t>Kachanovsky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on 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-apple-system"/>
                <a:ea typeface="+mn-ea"/>
                <a:cs typeface="+mn-cs"/>
                <a:hlinkClick r:id="rId4"/>
              </a:rPr>
              <a:t>Unsplash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9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Koonti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1659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806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1858771"/>
            <a:ext cx="4741260" cy="27640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Seuraavat Video Clubit </a:t>
            </a:r>
            <a:br>
              <a:rPr lang="fi-FI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 </a:t>
            </a:r>
            <a:r>
              <a:rPr lang="fi-FI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27.3. </a:t>
            </a:r>
            <a:r>
              <a:rPr lang="fi-FI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klo </a:t>
            </a:r>
            <a:r>
              <a:rPr lang="fi-FI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12:15-14</a:t>
            </a:r>
            <a:r>
              <a:rPr lang="fi-FI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 </a:t>
            </a:r>
            <a:r>
              <a:rPr lang="fi-FI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3.4. </a:t>
            </a:r>
            <a:r>
              <a:rPr lang="fi-FI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klo </a:t>
            </a:r>
            <a:r>
              <a:rPr lang="fi-FI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12:15-14</a:t>
            </a:r>
            <a:r>
              <a:rPr lang="fi-FI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i-FI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32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fi-FI" sz="3200" b="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Labra</a:t>
            </a:r>
            <a:r>
              <a:rPr lang="fi-FI" sz="3200" b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Diana)</a:t>
            </a:r>
            <a:endParaRPr lang="fi-FI" sz="3200" b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5CFF-917D-A547-A88A-94A61F8F474F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 rot="17489520">
            <a:off x="4429809" y="2195978"/>
            <a:ext cx="23519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dirty="0">
                <a:solidFill>
                  <a:srgbClr val="111111"/>
                </a:solidFill>
                <a:latin typeface="-apple-system"/>
              </a:rPr>
              <a:t>Photo </a:t>
            </a:r>
            <a:r>
              <a:rPr lang="fi-FI" sz="900" dirty="0" err="1">
                <a:solidFill>
                  <a:srgbClr val="111111"/>
                </a:solidFill>
                <a:latin typeface="-apple-system"/>
              </a:rPr>
              <a:t>by</a:t>
            </a:r>
            <a:r>
              <a:rPr lang="fi-FI" sz="9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fi-FI" sz="900" dirty="0">
                <a:solidFill>
                  <a:srgbClr val="999999"/>
                </a:solidFill>
                <a:latin typeface="-apple-system"/>
                <a:hlinkClick r:id="rId3"/>
              </a:rPr>
              <a:t>Nikita </a:t>
            </a:r>
            <a:r>
              <a:rPr lang="fi-FI" sz="900" dirty="0" err="1">
                <a:solidFill>
                  <a:srgbClr val="999999"/>
                </a:solidFill>
                <a:latin typeface="-apple-system"/>
                <a:hlinkClick r:id="rId3"/>
              </a:rPr>
              <a:t>Kachanovsky</a:t>
            </a:r>
            <a:r>
              <a:rPr lang="fi-FI" sz="900" dirty="0">
                <a:solidFill>
                  <a:srgbClr val="111111"/>
                </a:solidFill>
                <a:latin typeface="-apple-system"/>
              </a:rPr>
              <a:t> on </a:t>
            </a:r>
            <a:r>
              <a:rPr lang="fi-FI" sz="900" dirty="0" err="1">
                <a:solidFill>
                  <a:srgbClr val="999999"/>
                </a:solidFill>
                <a:latin typeface="-apple-system"/>
                <a:hlinkClick r:id="rId4"/>
              </a:rPr>
              <a:t>Unsplash</a:t>
            </a:r>
            <a:endParaRPr lang="fi-FI" sz="900" dirty="0"/>
          </a:p>
        </p:txBody>
      </p:sp>
      <p:sp>
        <p:nvSpPr>
          <p:cNvPr id="2" name="Rectangle 1"/>
          <p:cNvSpPr/>
          <p:nvPr/>
        </p:nvSpPr>
        <p:spPr>
          <a:xfrm>
            <a:off x="457201" y="452431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Täytäthän </a:t>
            </a:r>
            <a:r>
              <a:rPr lang="fi-FI" sz="2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INSITUn</a:t>
            </a:r>
            <a:endParaRPr lang="fi-FI" sz="28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Kiitos</a:t>
            </a:r>
            <a:r>
              <a:rPr lang="fi-FI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69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7324"/>
            <a:ext cx="7368419" cy="1022465"/>
          </a:xfrm>
        </p:spPr>
        <p:txBody>
          <a:bodyPr>
            <a:normAutofit/>
          </a:bodyPr>
          <a:lstStyle/>
          <a:p>
            <a:r>
              <a:rPr lang="fi-FI" sz="2800" dirty="0" smtClean="0"/>
              <a:t>Mitkä tekijät määrittelevät vertaissuhteita luokassa?</a:t>
            </a:r>
            <a:endParaRPr lang="fi-FI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62793"/>
            <a:ext cx="8229600" cy="49460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000" b="1" dirty="0" smtClean="0"/>
              <a:t>Rakennetekijät: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FF0000"/>
                </a:solidFill>
              </a:rPr>
              <a:t>S</a:t>
            </a:r>
            <a:r>
              <a:rPr lang="fi-FI" sz="2000" dirty="0" smtClean="0">
                <a:solidFill>
                  <a:srgbClr val="FF0000"/>
                </a:solidFill>
              </a:rPr>
              <a:t>osiaalinen status eli asema (suosittu/torjuttu/keskimääräinen asema/ristiriitainen asema/huomiotta jätetty)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rgbClr val="FF0000"/>
                </a:solidFill>
              </a:rPr>
              <a:t>Normit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rgbClr val="FF0000"/>
                </a:solidFill>
              </a:rPr>
              <a:t>Roolit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rgbClr val="FF0000"/>
                </a:solidFill>
              </a:rPr>
              <a:t>Koheesio eli yhteenkuuluvuuden tunnetta vahvistava rakenne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Lapsen asemaan vaikuttaa sosiaalisen käyttäytymisen lisäksi myös ”pinnalliset” asiat, kuten ulkonäkö, liikunnallisuus ja motoriset taidot, fyysiset poikkeavuudet jne.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Kun sosiaalinen asema on muodostunut, sillä on taipumusta olla hyvin pysyvä.</a:t>
            </a:r>
            <a:endParaRPr lang="fi-FI" sz="2000" dirty="0"/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5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rgbClr val="002060"/>
                </a:solidFill>
              </a:rPr>
              <a:t>Cillissen </a:t>
            </a:r>
            <a:r>
              <a:rPr lang="en-US" sz="1500" dirty="0">
                <a:solidFill>
                  <a:srgbClr val="002060"/>
                </a:solidFill>
              </a:rPr>
              <a:t>&amp; Marks 2011, </a:t>
            </a:r>
            <a:r>
              <a:rPr lang="en-US" sz="1500" dirty="0" err="1">
                <a:solidFill>
                  <a:srgbClr val="002060"/>
                </a:solidFill>
              </a:rPr>
              <a:t>Forthsyth</a:t>
            </a:r>
            <a:r>
              <a:rPr lang="en-US" sz="1500" dirty="0">
                <a:solidFill>
                  <a:srgbClr val="002060"/>
                </a:solidFill>
              </a:rPr>
              <a:t> 2018, </a:t>
            </a:r>
            <a:r>
              <a:rPr lang="en-US" sz="1500" dirty="0" err="1">
                <a:solidFill>
                  <a:srgbClr val="002060"/>
                </a:solidFill>
              </a:rPr>
              <a:t>Johnsson</a:t>
            </a:r>
            <a:r>
              <a:rPr lang="en-US" sz="1500" dirty="0">
                <a:solidFill>
                  <a:srgbClr val="002060"/>
                </a:solidFill>
              </a:rPr>
              <a:t> &amp; </a:t>
            </a:r>
            <a:r>
              <a:rPr lang="en-US" sz="1500" dirty="0" err="1">
                <a:solidFill>
                  <a:srgbClr val="002060"/>
                </a:solidFill>
              </a:rPr>
              <a:t>Johnsson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2017, </a:t>
            </a:r>
            <a:r>
              <a:rPr lang="en-US" sz="1500" dirty="0" err="1" smtClean="0">
                <a:solidFill>
                  <a:srgbClr val="002060"/>
                </a:solidFill>
              </a:rPr>
              <a:t>Salmivalli</a:t>
            </a:r>
            <a:r>
              <a:rPr lang="en-US" sz="1500" dirty="0" smtClean="0">
                <a:solidFill>
                  <a:srgbClr val="002060"/>
                </a:solidFill>
              </a:rPr>
              <a:t> 2005.</a:t>
            </a:r>
            <a:endParaRPr lang="fi-FI" sz="1500" dirty="0">
              <a:solidFill>
                <a:srgbClr val="00206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5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964" y="200053"/>
            <a:ext cx="6388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Ryhmän sisäisiä prosesseja 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695" y="3133055"/>
            <a:ext cx="152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Normit 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0152" y="3039416"/>
            <a:ext cx="2975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 Yhteenkuuluvuus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(=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kiinteys, koheesio)</a:t>
            </a:r>
          </a:p>
        </p:txBody>
      </p:sp>
      <p:sp>
        <p:nvSpPr>
          <p:cNvPr id="5" name="Rectangle 4"/>
          <p:cNvSpPr/>
          <p:nvPr/>
        </p:nvSpPr>
        <p:spPr>
          <a:xfrm>
            <a:off x="779301" y="6135687"/>
            <a:ext cx="15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 Viestintä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1374" y="6135687"/>
            <a:ext cx="1178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 Status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3318" y="3173176"/>
            <a:ext cx="1136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Roolit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 descr="http://www.englisharticles.info/wp-content/uploads/2011/11/Collectivism-and-Individu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3" y="1109281"/>
            <a:ext cx="2576830" cy="19301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ibn.uq.edu.au/rhd/Ro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74" y="1004614"/>
            <a:ext cx="1784377" cy="200834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8958" y="4335487"/>
            <a:ext cx="212569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4021"/>
            <a:ext cx="1982925" cy="18034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88290"/>
            <a:ext cx="2593323" cy="18324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02188" y="5275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Suoninen, Pirttilä-Backman, Lahikainen &amp; Ahokas (2013) Arjen sosiaalipsykologia 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1351" y="6192362"/>
            <a:ext cx="2336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Johtajuus, valta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28" y="4346488"/>
            <a:ext cx="2090206" cy="17000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964" y="3629998"/>
            <a:ext cx="624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Mitä näistä voit havainnoida?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2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849" y="251864"/>
            <a:ext cx="8708903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NORMIT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vakiintuvat ryhmään ja pitävät yllä yhdenmukaisuutta jäsenten </a:t>
            </a:r>
            <a:r>
              <a:rPr kumimoji="0" lang="fi-FI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välillä: odotukset ryhmässä hyväksytystä tavasta ajatella, tuntea tai käyttäytyä,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esim. onko </a:t>
            </a:r>
            <a:r>
              <a:rPr kumimoji="0" lang="fi-FI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puheoikeus</a:t>
            </a:r>
            <a:r>
              <a:rPr kumimoji="0" lang="fi-FI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kaikilla vai vain tietyillä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ROOLIT  - </a:t>
            </a:r>
            <a:r>
              <a:rPr kumimoji="0" lang="fi-FI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fi-FI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riyttävät jäsenten tehtäviä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Vakiintuneet rooli määrittelevät ja rajaavat jokaisen jäsenen toimintaa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Johtajan roolin </a:t>
            </a:r>
            <a:r>
              <a:rPr kumimoji="0" lang="fi-FI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vakiinnuttaneen yksilön on mahdollisempaa muuttaa ryhmän normeja </a:t>
            </a:r>
            <a:endParaRPr kumimoji="0" lang="fi-FI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0"/>
            <a:ext cx="392029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Suoninen, Pirttilä-Backman, Lahikainen &amp; Ahokas (2013) Arjen sosiaalipsykologia 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11971" y="4251870"/>
            <a:ext cx="2898511" cy="1346317"/>
          </a:xfrm>
          <a:prstGeom prst="ellipse">
            <a:avLst/>
          </a:prstGeom>
          <a:solidFill>
            <a:srgbClr val="0000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8242" y="4351657"/>
            <a:ext cx="2654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Ryhmän</a:t>
            </a:r>
            <a:r>
              <a:rPr kumimoji="0" lang="fi-FI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i-F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kiinteys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612" y="4418176"/>
            <a:ext cx="2736304" cy="20928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LISÄÄVIÄTEKIJÖITÄ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Ryhmän vetovoima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Vaikea sisäänpääsy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Pysyvät jäsenet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Pieni koko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Yhteiset tavoitteet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Ulkoinen uhka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4446" y="5697974"/>
            <a:ext cx="304706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MYÖNTEISTÄ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Yhteistyö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Menestys tavoitteissa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3086" y="4618852"/>
            <a:ext cx="2983215" cy="15388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KIELTEISTÄ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Ryhmäajattelu itsenäisen kriittisen ajattelun kustannuksella</a:t>
            </a:r>
          </a:p>
          <a:p>
            <a:pPr marL="108000" marR="0" lvl="0" indent="-108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ggressiiviset normit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75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Sosiometrinen mittaus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57490"/>
            <a:ext cx="8229600" cy="4744365"/>
          </a:xfrm>
        </p:spPr>
        <p:txBody>
          <a:bodyPr>
            <a:normAutofit fontScale="47500" lnSpcReduction="20000"/>
          </a:bodyPr>
          <a:lstStyle/>
          <a:p>
            <a:r>
              <a:rPr lang="fi-FI" sz="3400" dirty="0"/>
              <a:t>Sosiometrisellä mittauksella voidaan selvittää luokan sosiaalista rakennetta ja sidoksia oppilaiden välillä. Mittauksessa oppilaita pyydetään nimeämään luokkakavereitaan tietyin kriteerein. Mittauksella ryhmästä voidaan selvittää esim. seuraavia asioita: </a:t>
            </a:r>
          </a:p>
          <a:p>
            <a:r>
              <a:rPr lang="fi-FI" sz="3400" dirty="0"/>
              <a:t>Miellyttävyys -&gt; Kenestä pidät? </a:t>
            </a:r>
          </a:p>
          <a:p>
            <a:r>
              <a:rPr lang="fi-FI" sz="3400" dirty="0"/>
              <a:t>Suosio -&gt; Kuka on suosituin luokallasi? </a:t>
            </a:r>
          </a:p>
          <a:p>
            <a:r>
              <a:rPr lang="fi-FI" sz="3400" dirty="0"/>
              <a:t>Ystävyyssuhteet -&gt; Kuka on paras kaverisi?</a:t>
            </a:r>
          </a:p>
          <a:p>
            <a:endParaRPr lang="fi-FI" sz="3400" dirty="0"/>
          </a:p>
          <a:p>
            <a:pPr marL="0" indent="0">
              <a:buNone/>
            </a:pPr>
            <a:r>
              <a:rPr lang="fi-FI" sz="3400" dirty="0"/>
              <a:t>-&gt; Miten nimeämiset jakautuvat luokassa?</a:t>
            </a:r>
          </a:p>
          <a:p>
            <a:pPr marL="0" indent="0">
              <a:buNone/>
            </a:pPr>
            <a:r>
              <a:rPr lang="fi-FI" sz="3400" dirty="0"/>
              <a:t>-&gt; Millainen rakenne luokkaan syntyy?</a:t>
            </a:r>
          </a:p>
          <a:p>
            <a:pPr marL="0" indent="0">
              <a:buNone/>
            </a:pPr>
            <a:r>
              <a:rPr lang="fi-FI" sz="3400" dirty="0"/>
              <a:t>-&gt; Millä keinoilla oppilas on hankkinut ja ylläpitää asemaansa</a:t>
            </a:r>
            <a:r>
              <a:rPr lang="fi-FI" sz="3400" dirty="0" smtClean="0"/>
              <a:t>?</a:t>
            </a:r>
          </a:p>
          <a:p>
            <a:pPr marL="0" indent="0">
              <a:buNone/>
            </a:pPr>
            <a:endParaRPr lang="fi-FI" sz="3400" dirty="0" smtClean="0"/>
          </a:p>
          <a:p>
            <a:pPr marL="0" indent="0">
              <a:buNone/>
            </a:pPr>
            <a:r>
              <a:rPr lang="fi-FI" sz="3400" dirty="0" smtClean="0"/>
              <a:t>Jo kohtalainen kaverisuosio suojaa lasta/nuorta monilta ongelmilta.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900" dirty="0" smtClean="0"/>
          </a:p>
          <a:p>
            <a:pPr marL="0" indent="0">
              <a:buNone/>
            </a:pPr>
            <a:r>
              <a:rPr lang="fi-FI" sz="2900" dirty="0" smtClean="0"/>
              <a:t>Ropo, E. 2015. Sosiometriset menetelmät kasvatustieteellisessä tutkimuksessa. Teoksessa R. Valli &amp; J. Aaltola (toim.) Ikkunoita tutkimusmetodeihin 1. Jyväskylä: PS-kustannus, 70-83.</a:t>
            </a:r>
            <a:endParaRPr lang="fi-FI" sz="2900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30.3.2020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37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Vertaisryhmän merkitys </a:t>
            </a:r>
            <a:r>
              <a:rPr lang="fi-FI" dirty="0"/>
              <a:t>vuorovaikutustaitojen </a:t>
            </a:r>
            <a:r>
              <a:rPr lang="fi-FI" dirty="0" smtClean="0"/>
              <a:t>kehittymiselle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1628" y="1657489"/>
            <a:ext cx="8229600" cy="4501715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  <a:p>
            <a:r>
              <a:rPr lang="fi-FI" sz="5600" dirty="0" smtClean="0"/>
              <a:t>Lapsen </a:t>
            </a:r>
            <a:r>
              <a:rPr lang="fi-FI" sz="5600" dirty="0"/>
              <a:t>sosiaalisen sopeutumisen indikaattoreina voidaan pitää </a:t>
            </a:r>
            <a:r>
              <a:rPr lang="fi-FI" sz="5600" dirty="0" smtClean="0"/>
              <a:t>sosiaalista asemaa </a:t>
            </a:r>
            <a:r>
              <a:rPr lang="fi-FI" sz="5600" dirty="0"/>
              <a:t>ryhmässä sekä sitä, onko </a:t>
            </a:r>
            <a:r>
              <a:rPr lang="fi-FI" sz="5600" dirty="0" smtClean="0"/>
              <a:t>hänellä </a:t>
            </a:r>
            <a:r>
              <a:rPr lang="fi-FI" sz="5600" dirty="0"/>
              <a:t>ystäviä. H</a:t>
            </a:r>
            <a:r>
              <a:rPr lang="fi-FI" sz="5600" dirty="0" smtClean="0"/>
              <a:t>yväksytyksi </a:t>
            </a:r>
            <a:r>
              <a:rPr lang="fi-FI" sz="5600" dirty="0"/>
              <a:t>tuleminen </a:t>
            </a:r>
            <a:r>
              <a:rPr lang="fi-FI" sz="5600" dirty="0" smtClean="0"/>
              <a:t>ja </a:t>
            </a:r>
            <a:r>
              <a:rPr lang="fi-FI" sz="5600" dirty="0"/>
              <a:t>ystävyyssuhteet vaikuttavat lapsen </a:t>
            </a:r>
            <a:r>
              <a:rPr lang="fi-FI" sz="5600" dirty="0" smtClean="0"/>
              <a:t>kehitykseen. Vertaisryhmään kuuluminen tyydyttää sosiaalisia tarpeita kuulua porukkaan ja tulla hyväksytyksi.</a:t>
            </a:r>
            <a:endParaRPr lang="fi-FI" sz="5600" dirty="0"/>
          </a:p>
          <a:p>
            <a:pPr marL="0" indent="0">
              <a:buNone/>
            </a:pPr>
            <a:endParaRPr lang="fi-FI" sz="5600" dirty="0"/>
          </a:p>
          <a:p>
            <a:r>
              <a:rPr lang="fi-FI" sz="5600" dirty="0" smtClean="0"/>
              <a:t>Ystävyyssuhteet </a:t>
            </a:r>
            <a:r>
              <a:rPr lang="fi-FI" sz="5600" dirty="0"/>
              <a:t>ovat </a:t>
            </a:r>
            <a:r>
              <a:rPr lang="fi-FI" sz="5600" dirty="0" smtClean="0"/>
              <a:t>merkityksellisiä lapsen </a:t>
            </a:r>
            <a:r>
              <a:rPr lang="fi-FI" sz="5600" dirty="0"/>
              <a:t>hyvinvoinnin </a:t>
            </a:r>
            <a:r>
              <a:rPr lang="fi-FI" sz="5600" dirty="0" smtClean="0"/>
              <a:t>ja </a:t>
            </a:r>
            <a:r>
              <a:rPr lang="fi-FI" sz="5600" dirty="0"/>
              <a:t>kouluviihtyvyyden kannalta. </a:t>
            </a:r>
            <a:r>
              <a:rPr lang="fi-FI" sz="5600" dirty="0" smtClean="0"/>
              <a:t>Koulun </a:t>
            </a:r>
            <a:r>
              <a:rPr lang="fi-FI" sz="5600" dirty="0"/>
              <a:t>alkaessa lapsilla on jo </a:t>
            </a:r>
            <a:r>
              <a:rPr lang="fi-FI" sz="5600" dirty="0" smtClean="0"/>
              <a:t>läheisiä </a:t>
            </a:r>
            <a:r>
              <a:rPr lang="fi-FI" sz="5600" dirty="0"/>
              <a:t>ja kestäviä ystävyyssuhteita. Ne lapset joilla on ystäviä suhtautuvat yleensä myönteisemmin kouluun kuin ne, joilla ei ole yhtään ystävää. </a:t>
            </a:r>
          </a:p>
          <a:p>
            <a:pPr marL="0" indent="0">
              <a:buNone/>
            </a:pPr>
            <a:endParaRPr lang="fi-FI" sz="5600" dirty="0"/>
          </a:p>
          <a:p>
            <a:r>
              <a:rPr lang="fi-FI" sz="5600" dirty="0"/>
              <a:t>Torjuttu lapsi ei pääse harjoittelemaan vuorovaikutustaitojaan ja hänellä on usein hyvin vähän myönteistä vuorovaikutusta ryhmässä. Näin hänelle alkaa muodostua kielteinen käsitys itsestään sekä muista, eivätkä sosiaaliset taidot pääse kehittymään. </a:t>
            </a:r>
            <a:endParaRPr lang="fi-FI" sz="5600" dirty="0" smtClean="0"/>
          </a:p>
          <a:p>
            <a:pPr marL="0" indent="0">
              <a:buNone/>
            </a:pPr>
            <a:endParaRPr lang="fi-FI" sz="5600" dirty="0"/>
          </a:p>
          <a:p>
            <a:r>
              <a:rPr lang="fi-FI" sz="5600" dirty="0"/>
              <a:t>Sosiaalinen kognitio (sosiaalisen tiedon käsittely, sosiaalinen motivaatio) on yhteydessä sosiaaliseen käyttäytymiseen ja vertaissuhteissa pärjäämiseen sekä toisaalta vertaissuhteiden ongelmiin, kuten koulukiusaamiseen ja aggressiivisuuteen</a:t>
            </a:r>
            <a:r>
              <a:rPr lang="fi-FI" sz="5600" dirty="0" smtClean="0"/>
              <a:t>.</a:t>
            </a:r>
          </a:p>
          <a:p>
            <a:pPr marL="0" indent="0">
              <a:buNone/>
            </a:pPr>
            <a:endParaRPr lang="fi-FI" sz="5600" dirty="0"/>
          </a:p>
          <a:p>
            <a:r>
              <a:rPr lang="fi-FI" sz="5600" dirty="0" smtClean="0"/>
              <a:t>Kiusaamisen </a:t>
            </a:r>
            <a:r>
              <a:rPr lang="fi-FI" sz="5600" dirty="0"/>
              <a:t>ennaltaehkäisyssä ystävyyssuhteiden syntymiseen ja pysyvyyteen tulee kiinnittää huomiota. </a:t>
            </a:r>
            <a:endParaRPr lang="fi-FI" sz="5600" dirty="0" smtClean="0"/>
          </a:p>
          <a:p>
            <a:pPr marL="0" indent="0">
              <a:buNone/>
            </a:pPr>
            <a:endParaRPr lang="fi-FI" sz="5600" dirty="0" smtClean="0"/>
          </a:p>
          <a:p>
            <a:pPr marL="0" indent="0">
              <a:buNone/>
            </a:pPr>
            <a:endParaRPr lang="fi-FI" sz="5600" dirty="0" smtClean="0"/>
          </a:p>
          <a:p>
            <a:endParaRPr lang="fi-FI" sz="5600" dirty="0"/>
          </a:p>
          <a:p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0AC-C6DC-4040-B5DB-3FDA4B18D1E3}" type="datetime1">
              <a:rPr lang="fi-FI" smtClean="0"/>
              <a:t>30.3.2020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96113" y="6424613"/>
            <a:ext cx="2147887" cy="180975"/>
          </a:xfrm>
        </p:spPr>
        <p:txBody>
          <a:bodyPr/>
          <a:lstStyle/>
          <a:p>
            <a:r>
              <a:rPr lang="fi-FI" b="1" smtClean="0">
                <a:solidFill>
                  <a:schemeClr val="tx2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9975" y="6424613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166255" y="6034950"/>
            <a:ext cx="89777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Salmivalli</a:t>
            </a:r>
            <a:r>
              <a:rPr lang="fi-FI" sz="1400" dirty="0">
                <a:latin typeface="Helvetica" panose="020B0604020202020204" pitchFamily="34" charset="0"/>
                <a:cs typeface="Helvetica" panose="020B0604020202020204" pitchFamily="34" charset="0"/>
              </a:rPr>
              <a:t>, C. 2005. Kaverien kanssa. Vertaissuhteet ja sosiaalinen kehitys. Jyväskylä: </a:t>
            </a:r>
            <a:r>
              <a:rPr lang="fi-FI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PS-kustannus</a:t>
            </a:r>
            <a:endParaRPr lang="fi-FI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i-FI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8754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722930" y="4368761"/>
            <a:ext cx="2399862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000" marR="0" lvl="0" indent="-1800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99"/>
              </a:buClr>
              <a:buSzPct val="110000"/>
              <a:buFont typeface="Monotype Sorts" pitchFamily="2" charset="2"/>
              <a:buNone/>
              <a:tabLst/>
              <a:defRPr/>
            </a:pPr>
            <a:r>
              <a:rPr kumimoji="0" lang="en-GB" alt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SOSIAALINEN KOGNITIO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10000"/>
              <a:buFontTx/>
              <a:buChar char="•"/>
              <a:tabLst/>
              <a:defRPr/>
            </a:pPr>
            <a:r>
              <a:rPr kumimoji="0" lang="fi-FI" altLang="fi-FI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Havainnot </a:t>
            </a:r>
            <a:r>
              <a:rPr kumimoji="0" lang="fi-FI" altLang="fi-FI" sz="1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 </a:t>
            </a:r>
            <a:r>
              <a:rPr kumimoji="0" lang="fi-FI" altLang="fi-FI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tulkinnat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10000"/>
              <a:buFontTx/>
              <a:buChar char="•"/>
              <a:tabLst/>
              <a:defRPr/>
            </a:pPr>
            <a:r>
              <a:rPr kumimoji="0" lang="fi-FI" altLang="fi-FI" sz="1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fi-FI" altLang="fi-FI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oisen </a:t>
            </a:r>
            <a:r>
              <a:rPr kumimoji="0" lang="fi-FI" altLang="fi-FI" sz="1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asemaan </a:t>
            </a:r>
            <a:r>
              <a:rPr kumimoji="0" lang="fi-FI" altLang="fi-FI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asettuminen</a:t>
            </a:r>
            <a:endParaRPr kumimoji="0" lang="en-GB" altLang="fi-FI" sz="1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909489" y="4393267"/>
            <a:ext cx="353157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0099"/>
              </a:buClr>
              <a:buSzPct val="110000"/>
              <a:buFont typeface="Monotype Sorts" pitchFamily="2" charset="2"/>
              <a:buNone/>
              <a:tabLst/>
              <a:defRPr/>
            </a:pPr>
            <a:r>
              <a:rPr kumimoji="0" lang="en-GB" alt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VUOROVAIKUTUSTAIDOT </a:t>
            </a:r>
            <a:r>
              <a:rPr kumimoji="0" lang="en-GB" alt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en-GB" altLang="fi-FI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käyttäytyminen</a:t>
            </a:r>
            <a:r>
              <a:rPr kumimoji="0" lang="en-GB" alt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en-GB" altLang="fi-FI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viestintä</a:t>
            </a:r>
            <a:r>
              <a:rPr kumimoji="0" lang="en-GB" alt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180000" marR="0" lvl="0" indent="-18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10000"/>
              <a:buFontTx/>
              <a:buChar char="•"/>
              <a:tabLst/>
              <a:defRPr/>
            </a:pPr>
            <a:r>
              <a:rPr kumimoji="0" lang="fi-FI" altLang="fi-FI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Aloitteisuus, liittyminen</a:t>
            </a:r>
          </a:p>
          <a:p>
            <a:pPr marL="180000" marR="0" lvl="0" indent="-18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10000"/>
              <a:buFontTx/>
              <a:buChar char="•"/>
              <a:tabLst/>
              <a:defRPr/>
            </a:pPr>
            <a:r>
              <a:rPr kumimoji="0" lang="fi-FI" altLang="fi-FI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Auttaminen, yhteistyö</a:t>
            </a:r>
          </a:p>
          <a:p>
            <a:pPr marL="180000" marR="0" lvl="0" indent="-18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10000"/>
              <a:buFontTx/>
              <a:buChar char="•"/>
              <a:tabLst/>
              <a:defRPr/>
            </a:pPr>
            <a:r>
              <a:rPr kumimoji="0" lang="fi-FI" altLang="fi-FI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Ongelmanratkaisu</a:t>
            </a:r>
          </a:p>
          <a:p>
            <a:pPr marL="180000" marR="0" lvl="0" indent="-180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10000"/>
              <a:buFontTx/>
              <a:buChar char="•"/>
              <a:tabLst/>
              <a:defRPr/>
            </a:pPr>
            <a:r>
              <a:rPr kumimoji="0" lang="fi-FI" altLang="fi-FI" sz="1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fi-FI" altLang="fi-FI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uolensa pitäminen</a:t>
            </a:r>
            <a:endParaRPr kumimoji="0" lang="en-GB" altLang="fi-FI" sz="1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0898" y="4402186"/>
            <a:ext cx="2570421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ITSESÄÄTELY </a:t>
            </a:r>
            <a:r>
              <a:rPr kumimoji="0" lang="en-GB" alt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JA </a:t>
            </a:r>
            <a:r>
              <a:rPr kumimoji="0" lang="en-GB" alt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TUNNETAIDOT </a:t>
            </a:r>
          </a:p>
          <a:p>
            <a:pPr marL="180000" marR="0" lvl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i-FI" altLang="fi-FI" sz="1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fi-FI" altLang="fi-FI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unteiden säätely</a:t>
            </a:r>
            <a:endParaRPr kumimoji="0" lang="fi-FI" altLang="fi-FI" sz="1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80000" marR="0" lvl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i-FI" altLang="fi-FI" sz="1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fi-FI" altLang="fi-FI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mpatia</a:t>
            </a:r>
          </a:p>
          <a:p>
            <a:pPr marL="180000" marR="0" lvl="0" indent="-18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i-FI" altLang="fi-FI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Ei </a:t>
            </a:r>
            <a:r>
              <a:rPr kumimoji="0" lang="fi-FI" altLang="fi-FI" sz="1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häiritsevää käytöstä</a:t>
            </a:r>
            <a:endParaRPr kumimoji="0" lang="en-GB" altLang="fi-FI" sz="1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Line 20"/>
          <p:cNvSpPr>
            <a:spLocks noChangeShapeType="1"/>
          </p:cNvSpPr>
          <p:nvPr/>
        </p:nvSpPr>
        <p:spPr bwMode="auto">
          <a:xfrm flipV="1">
            <a:off x="2260914" y="3589603"/>
            <a:ext cx="1092960" cy="78914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Line 23"/>
          <p:cNvSpPr>
            <a:spLocks noChangeShapeType="1"/>
          </p:cNvSpPr>
          <p:nvPr/>
        </p:nvSpPr>
        <p:spPr bwMode="auto">
          <a:xfrm>
            <a:off x="2299311" y="5445224"/>
            <a:ext cx="684016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Line 24"/>
          <p:cNvSpPr>
            <a:spLocks noChangeShapeType="1"/>
          </p:cNvSpPr>
          <p:nvPr/>
        </p:nvSpPr>
        <p:spPr bwMode="auto">
          <a:xfrm flipH="1" flipV="1">
            <a:off x="5497957" y="3533586"/>
            <a:ext cx="1368989" cy="83517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Text Box 29"/>
          <p:cNvSpPr txBox="1">
            <a:spLocks noChangeArrowheads="1"/>
          </p:cNvSpPr>
          <p:nvPr/>
        </p:nvSpPr>
        <p:spPr bwMode="auto">
          <a:xfrm>
            <a:off x="2320379" y="652626"/>
            <a:ext cx="433054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0099"/>
              </a:buClr>
              <a:buSzPct val="110000"/>
              <a:buFont typeface="Monotype Sorts" pitchFamily="2" charset="2"/>
              <a:buNone/>
              <a:tabLst/>
              <a:defRPr/>
            </a:pPr>
            <a:r>
              <a:rPr kumimoji="0" lang="en-GB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SOSIAALINEN </a:t>
            </a:r>
            <a:r>
              <a:rPr kumimoji="0" lang="en-GB" alt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KOMPETENSSI</a:t>
            </a:r>
            <a:endParaRPr kumimoji="0" lang="en-GB" altLang="fi-FI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182451" y="5479554"/>
            <a:ext cx="684495" cy="12253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 flipV="1">
            <a:off x="4496874" y="3589604"/>
            <a:ext cx="0" cy="812581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2111" y="2532530"/>
            <a:ext cx="2286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10000"/>
              <a:buFontTx/>
              <a:buNone/>
              <a:tabLst/>
              <a:defRPr/>
            </a:pPr>
            <a:r>
              <a:rPr kumimoji="0" lang="en-GB" altLang="fi-FI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Asema</a:t>
            </a:r>
            <a:r>
              <a:rPr kumimoji="0" lang="en-GB" alt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altLang="fi-FI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ryhmässä</a:t>
            </a:r>
            <a:r>
              <a:rPr kumimoji="0" lang="en-GB" alt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altLang="fi-FI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Osallisuuden</a:t>
            </a:r>
            <a:r>
              <a:rPr kumimoji="0" lang="en-GB" altLang="fi-FI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altLang="fi-FI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kokemus</a:t>
            </a:r>
            <a:endParaRPr kumimoji="0" lang="en-GB" altLang="fi-FI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1113" y="116632"/>
            <a:ext cx="14036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A-M Poikkeus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54671"/>
          <a:stretch>
            <a:fillRect/>
          </a:stretch>
        </p:blipFill>
        <p:spPr bwMode="auto">
          <a:xfrm>
            <a:off x="1685925" y="47624"/>
            <a:ext cx="5833202" cy="151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2578100" y="479425"/>
            <a:ext cx="399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SOSIAALINEN KOMPETENSSI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2260914" y="1484313"/>
            <a:ext cx="4709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Saavuttaa toivomiaan päämääriä solmien ja säilyttäen myönteisiä suhteita</a:t>
            </a:r>
          </a:p>
        </p:txBody>
      </p:sp>
    </p:spTree>
    <p:extLst>
      <p:ext uri="{BB962C8B-B14F-4D97-AF65-F5344CB8AC3E}">
        <p14:creationId xmlns:p14="http://schemas.microsoft.com/office/powerpoint/2010/main" val="35427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9"/>
          <p:cNvGrpSpPr>
            <a:grpSpLocks/>
          </p:cNvGrpSpPr>
          <p:nvPr/>
        </p:nvGrpSpPr>
        <p:grpSpPr bwMode="auto">
          <a:xfrm>
            <a:off x="35496" y="26988"/>
            <a:ext cx="9098213" cy="6507162"/>
            <a:chOff x="648155" y="188640"/>
            <a:chExt cx="8316333" cy="5976460"/>
          </a:xfrm>
        </p:grpSpPr>
        <p:sp>
          <p:nvSpPr>
            <p:cNvPr id="3" name="Isosceles Triangle 9"/>
            <p:cNvSpPr/>
            <p:nvPr/>
          </p:nvSpPr>
          <p:spPr>
            <a:xfrm>
              <a:off x="1043075" y="188640"/>
              <a:ext cx="7921413" cy="59764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" name="Isosceles Triangle 9"/>
            <p:cNvSpPr/>
            <p:nvPr/>
          </p:nvSpPr>
          <p:spPr>
            <a:xfrm>
              <a:off x="748508" y="188640"/>
              <a:ext cx="7921412" cy="59764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Suorakulmio 4"/>
            <p:cNvSpPr/>
            <p:nvPr/>
          </p:nvSpPr>
          <p:spPr>
            <a:xfrm>
              <a:off x="2987514" y="2852458"/>
              <a:ext cx="864840" cy="6488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" name="Isosceles Triangle 9"/>
            <p:cNvSpPr/>
            <p:nvPr/>
          </p:nvSpPr>
          <p:spPr>
            <a:xfrm>
              <a:off x="648155" y="188640"/>
              <a:ext cx="7921413" cy="5976460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52" name="TextBox 10"/>
            <p:cNvSpPr txBox="1">
              <a:spLocks noChangeArrowheads="1"/>
            </p:cNvSpPr>
            <p:nvPr/>
          </p:nvSpPr>
          <p:spPr bwMode="auto">
            <a:xfrm>
              <a:off x="3896363" y="840046"/>
              <a:ext cx="1296144" cy="65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Vuoro-vaikutuksen tehokkuus</a:t>
              </a:r>
            </a:p>
          </p:txBody>
        </p:sp>
        <p:sp>
          <p:nvSpPr>
            <p:cNvPr id="10253" name="TextBox 11"/>
            <p:cNvSpPr txBox="1">
              <a:spLocks noChangeArrowheads="1"/>
            </p:cNvSpPr>
            <p:nvPr/>
          </p:nvSpPr>
          <p:spPr bwMode="auto">
            <a:xfrm>
              <a:off x="3369646" y="1945510"/>
              <a:ext cx="2501152" cy="838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Yksilöllisten ja vuorovaikutuksellisten tavoitteiden             onnistunut saavuttaminen</a:t>
              </a:r>
            </a:p>
          </p:txBody>
        </p:sp>
        <p:sp>
          <p:nvSpPr>
            <p:cNvPr id="10254" name="TextBox 11"/>
            <p:cNvSpPr txBox="1">
              <a:spLocks noChangeArrowheads="1"/>
            </p:cNvSpPr>
            <p:nvPr/>
          </p:nvSpPr>
          <p:spPr bwMode="auto">
            <a:xfrm>
              <a:off x="2245518" y="3952285"/>
              <a:ext cx="4819442" cy="51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Taidot </a:t>
              </a:r>
              <a:r>
                <a:rPr kumimoji="0" lang="fi-FI" altLang="fi-FI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myönteiseen osallisuuteen ja itsesäätelyyn</a:t>
              </a:r>
            </a:p>
          </p:txBody>
        </p:sp>
        <p:sp>
          <p:nvSpPr>
            <p:cNvPr id="14" name="Suorakulmio 13"/>
            <p:cNvSpPr/>
            <p:nvPr/>
          </p:nvSpPr>
          <p:spPr>
            <a:xfrm>
              <a:off x="5384461" y="2861844"/>
              <a:ext cx="792286" cy="715893"/>
            </a:xfrm>
            <a:prstGeom prst="rect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Suorakulmio 14"/>
            <p:cNvSpPr/>
            <p:nvPr/>
          </p:nvSpPr>
          <p:spPr>
            <a:xfrm>
              <a:off x="3945223" y="2861844"/>
              <a:ext cx="1290004" cy="715893"/>
            </a:xfrm>
            <a:prstGeom prst="rect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6" name="Suora yhdysviiva 15"/>
            <p:cNvCxnSpPr/>
            <p:nvPr/>
          </p:nvCxnSpPr>
          <p:spPr>
            <a:xfrm>
              <a:off x="3572069" y="1824070"/>
              <a:ext cx="2073585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>
              <a:off x="2284990" y="3776142"/>
              <a:ext cx="4639083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uorakulmio 20"/>
            <p:cNvSpPr/>
            <p:nvPr/>
          </p:nvSpPr>
          <p:spPr>
            <a:xfrm>
              <a:off x="2827896" y="4498573"/>
              <a:ext cx="1519275" cy="1567381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4422627" y="4491283"/>
              <a:ext cx="1580219" cy="1567382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Suorakulmio 22"/>
            <p:cNvSpPr/>
            <p:nvPr/>
          </p:nvSpPr>
          <p:spPr>
            <a:xfrm>
              <a:off x="6068144" y="4497115"/>
              <a:ext cx="1316124" cy="1567382"/>
            </a:xfrm>
            <a:prstGeom prst="rect">
              <a:avLst/>
            </a:prstGeom>
            <a:solidFill>
              <a:srgbClr val="CC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Suorakulmio 23"/>
            <p:cNvSpPr/>
            <p:nvPr/>
          </p:nvSpPr>
          <p:spPr>
            <a:xfrm>
              <a:off x="1526283" y="4502947"/>
              <a:ext cx="1202940" cy="1567382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63" name="TextBox 10"/>
            <p:cNvSpPr txBox="1">
              <a:spLocks noChangeArrowheads="1"/>
            </p:cNvSpPr>
            <p:nvPr/>
          </p:nvSpPr>
          <p:spPr bwMode="auto">
            <a:xfrm rot="3312929">
              <a:off x="6267189" y="2852241"/>
              <a:ext cx="1495530" cy="309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6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KONTEKSTIT</a:t>
              </a:r>
            </a:p>
          </p:txBody>
        </p:sp>
        <p:sp>
          <p:nvSpPr>
            <p:cNvPr id="26" name="Suorakulmio 25"/>
            <p:cNvSpPr/>
            <p:nvPr/>
          </p:nvSpPr>
          <p:spPr>
            <a:xfrm>
              <a:off x="2914539" y="2861844"/>
              <a:ext cx="851780" cy="715893"/>
            </a:xfrm>
            <a:prstGeom prst="rect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65" name="TextBox 12"/>
            <p:cNvSpPr txBox="1">
              <a:spLocks noChangeArrowheads="1"/>
            </p:cNvSpPr>
            <p:nvPr/>
          </p:nvSpPr>
          <p:spPr bwMode="auto">
            <a:xfrm>
              <a:off x="1395210" y="4569766"/>
              <a:ext cx="1426804" cy="93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Itsesäätely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i-FI" alt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</a:t>
              </a:r>
              <a:r>
                <a:rPr kumimoji="0" lang="fi-FI" altLang="fi-FI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Tunteiden ja </a:t>
              </a:r>
              <a:endParaRPr kumimoji="0" lang="fi-FI" alt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k</a:t>
              </a:r>
              <a:r>
                <a:rPr kumimoji="0" lang="fi-FI" altLang="fi-FI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äyttäytymisen </a:t>
              </a:r>
              <a:r>
                <a:rPr kumimoji="0" lang="fi-FI" alt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säätely</a:t>
              </a:r>
            </a:p>
          </p:txBody>
        </p:sp>
        <p:sp>
          <p:nvSpPr>
            <p:cNvPr id="10266" name="TextBox 12"/>
            <p:cNvSpPr txBox="1">
              <a:spLocks noChangeArrowheads="1"/>
            </p:cNvSpPr>
            <p:nvPr/>
          </p:nvSpPr>
          <p:spPr bwMode="auto">
            <a:xfrm>
              <a:off x="4402930" y="4469224"/>
              <a:ext cx="1667558" cy="156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Sosiaalinen ongelmanratkaisu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i-FI" alt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Strategioiden valikoima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i-FI" alt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Ratkaisun arviointi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i-FI" alt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Epäonnistumiseen reagointi</a:t>
              </a:r>
            </a:p>
          </p:txBody>
        </p:sp>
        <p:sp>
          <p:nvSpPr>
            <p:cNvPr id="10267" name="TextBox 12"/>
            <p:cNvSpPr txBox="1">
              <a:spLocks noChangeArrowheads="1"/>
            </p:cNvSpPr>
            <p:nvPr/>
          </p:nvSpPr>
          <p:spPr bwMode="auto">
            <a:xfrm>
              <a:off x="2645786" y="4503630"/>
              <a:ext cx="1813102" cy="932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Prososiaalinen</a:t>
              </a:r>
              <a:r>
                <a:rPr kumimoji="0" lang="fi-FI" alt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orientaatio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i-FI" alt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</a:t>
              </a:r>
              <a:r>
                <a:rPr kumimoji="0" lang="fi-FI" altLang="fi-FI" sz="1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Prososiaalinen</a:t>
              </a:r>
              <a:r>
                <a:rPr kumimoji="0" lang="fi-FI" alt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</a:t>
              </a:r>
              <a:r>
                <a:rPr kumimoji="0" lang="fi-FI" altLang="fi-FI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ja moraalinen arviointi</a:t>
              </a:r>
              <a:endParaRPr kumimoji="0" lang="fi-FI" alt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0268" name="TextBox 12"/>
            <p:cNvSpPr txBox="1">
              <a:spLocks noChangeArrowheads="1"/>
            </p:cNvSpPr>
            <p:nvPr/>
          </p:nvSpPr>
          <p:spPr bwMode="auto">
            <a:xfrm>
              <a:off x="5936776" y="4482554"/>
              <a:ext cx="1448036" cy="156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Sosiaalinen tiedostaminen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i-FI" alt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Toisen näkökulman ottaminen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fi-FI" altLang="fi-FI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Tunteiden ymmärtäminen</a:t>
              </a:r>
            </a:p>
          </p:txBody>
        </p:sp>
        <p:sp>
          <p:nvSpPr>
            <p:cNvPr id="10269" name="TextBox 12"/>
            <p:cNvSpPr txBox="1">
              <a:spLocks noChangeArrowheads="1"/>
            </p:cNvSpPr>
            <p:nvPr/>
          </p:nvSpPr>
          <p:spPr bwMode="auto">
            <a:xfrm>
              <a:off x="2704450" y="2967326"/>
              <a:ext cx="1154629" cy="46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Asema ryhmässä</a:t>
              </a:r>
            </a:p>
          </p:txBody>
        </p:sp>
        <p:sp>
          <p:nvSpPr>
            <p:cNvPr id="10270" name="TextBox 13"/>
            <p:cNvSpPr txBox="1">
              <a:spLocks noChangeArrowheads="1"/>
            </p:cNvSpPr>
            <p:nvPr/>
          </p:nvSpPr>
          <p:spPr bwMode="auto">
            <a:xfrm>
              <a:off x="3752480" y="2927583"/>
              <a:ext cx="1605870" cy="65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Suhteiden laatu (ikätoverit ja aikuiset)</a:t>
              </a:r>
            </a:p>
          </p:txBody>
        </p:sp>
        <p:sp>
          <p:nvSpPr>
            <p:cNvPr id="10271" name="TextBox 13"/>
            <p:cNvSpPr txBox="1">
              <a:spLocks noChangeArrowheads="1"/>
            </p:cNvSpPr>
            <p:nvPr/>
          </p:nvSpPr>
          <p:spPr bwMode="auto">
            <a:xfrm>
              <a:off x="5255541" y="2969974"/>
              <a:ext cx="1058180" cy="46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altLang="fi-FI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Minä-pystyvyys</a:t>
              </a:r>
              <a:endParaRPr kumimoji="0" lang="fi-FI" alt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10243" name="Suorakulmio 27"/>
          <p:cNvSpPr>
            <a:spLocks noChangeArrowheads="1"/>
          </p:cNvSpPr>
          <p:nvPr/>
        </p:nvSpPr>
        <p:spPr bwMode="auto">
          <a:xfrm>
            <a:off x="5927725" y="66675"/>
            <a:ext cx="3181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Rose-Krasnor &amp; Denham, 2009</a:t>
            </a:r>
          </a:p>
        </p:txBody>
      </p:sp>
      <p:sp>
        <p:nvSpPr>
          <p:cNvPr id="10244" name="Suorakulmio 28"/>
          <p:cNvSpPr>
            <a:spLocks noChangeArrowheads="1"/>
          </p:cNvSpPr>
          <p:nvPr/>
        </p:nvSpPr>
        <p:spPr bwMode="auto">
          <a:xfrm>
            <a:off x="5795963" y="404813"/>
            <a:ext cx="3348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SOSIOEMOTIONAALINEN OPPIMINEN </a:t>
            </a:r>
          </a:p>
        </p:txBody>
      </p:sp>
    </p:spTree>
    <p:extLst>
      <p:ext uri="{BB962C8B-B14F-4D97-AF65-F5344CB8AC3E}">
        <p14:creationId xmlns:p14="http://schemas.microsoft.com/office/powerpoint/2010/main" val="40459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tu-2013-laajakuva">
  <a:themeElements>
    <a:clrScheme name="UTU">
      <a:dk1>
        <a:sysClr val="windowText" lastClr="000000"/>
      </a:dk1>
      <a:lt1>
        <a:sysClr val="window" lastClr="FFFFFF"/>
      </a:lt1>
      <a:dk2>
        <a:srgbClr val="1F497D"/>
      </a:dk2>
      <a:lt2>
        <a:srgbClr val="78C8D2"/>
      </a:lt2>
      <a:accent1>
        <a:srgbClr val="1437A5"/>
      </a:accent1>
      <a:accent2>
        <a:srgbClr val="00A5EB"/>
      </a:accent2>
      <a:accent3>
        <a:srgbClr val="14AA3C"/>
      </a:accent3>
      <a:accent4>
        <a:srgbClr val="A0D71E"/>
      </a:accent4>
      <a:accent5>
        <a:srgbClr val="A50082"/>
      </a:accent5>
      <a:accent6>
        <a:srgbClr val="F07D00"/>
      </a:accent6>
      <a:hlink>
        <a:srgbClr val="000000"/>
      </a:hlink>
      <a:folHlink>
        <a:srgbClr val="000000"/>
      </a:folHlink>
    </a:clrScheme>
    <a:fontScheme name="UT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 demo 29112019</Template>
  <TotalTime>11939</TotalTime>
  <Words>1296</Words>
  <Application>Microsoft Office PowerPoint</Application>
  <PresentationFormat>Näytössä katseltava diaesitys (4:3)</PresentationFormat>
  <Paragraphs>259</Paragraphs>
  <Slides>22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4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JYU Otsikkodiat</vt:lpstr>
      <vt:lpstr>JYU sisältö pohjat</vt:lpstr>
      <vt:lpstr>utu-2013-laajakuva</vt:lpstr>
      <vt:lpstr>Default Design</vt:lpstr>
      <vt:lpstr>Ryhmä ja vertaissuhteet luokassa</vt:lpstr>
      <vt:lpstr>Vertaissuhteet</vt:lpstr>
      <vt:lpstr>Mitkä tekijät määrittelevät vertaissuhteita luokassa?</vt:lpstr>
      <vt:lpstr>PowerPoint-esitys</vt:lpstr>
      <vt:lpstr>PowerPoint-esitys</vt:lpstr>
      <vt:lpstr>Sosiometrinen mittaus</vt:lpstr>
      <vt:lpstr>Vertaisryhmän merkitys vuorovaikutustaitojen kehittymiselle</vt:lpstr>
      <vt:lpstr>PowerPoint-esitys</vt:lpstr>
      <vt:lpstr>PowerPoint-esitys</vt:lpstr>
      <vt:lpstr>Vertaissuhteiden tukeminen</vt:lpstr>
      <vt:lpstr>Oppilas – oppilas vuorovaikutus</vt:lpstr>
      <vt:lpstr>Opetusjärjestelyt</vt:lpstr>
      <vt:lpstr>PowerPoint-esitys</vt:lpstr>
      <vt:lpstr>Video I</vt:lpstr>
      <vt:lpstr>Kirjaa ylös havaintojasi osoitteessa: https://bit.ly/2nhEixi  </vt:lpstr>
      <vt:lpstr>Pienryhmäkeskustelu  Millaista oppilaiden välinen vuorovaikutus mielestänne oli?  Mistä päättelitte?  </vt:lpstr>
      <vt:lpstr>Koonti</vt:lpstr>
      <vt:lpstr>Video II</vt:lpstr>
      <vt:lpstr>Kirjaa ylös havaintojasi osoitteessa: https://bit.ly/2nhEixi  </vt:lpstr>
      <vt:lpstr>Pienryhmäkeskustelu  Millaista oppilaiden vuorovaikutus mielestäsi oli? Millaista opettajan ja oppilaiden vuorovaikutus oli? -Millaisissa tilanteissa opettaja puuttuu oppilaiden välisiin suhteisiin?  -Millä keinoilla opettaja tukee oppilaiden välistä vuorovaikutusta?  -Miten opettaja tukee ryhmän koheesiota ja monipuolisia ryhmärooleja?  </vt:lpstr>
      <vt:lpstr>Koonti</vt:lpstr>
      <vt:lpstr>Seuraavat Video Clubit  Pe 27.3. klo 12:15-14 Pe 3.4. klo 12:15-14 (Labra Diana)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Käyttäytymisen säätely</dc:title>
  <dc:creator>Pakarinen, Sanna</dc:creator>
  <cp:lastModifiedBy>hely</cp:lastModifiedBy>
  <cp:revision>56</cp:revision>
  <dcterms:created xsi:type="dcterms:W3CDTF">2020-01-21T10:15:48Z</dcterms:created>
  <dcterms:modified xsi:type="dcterms:W3CDTF">2020-03-30T06:15:25Z</dcterms:modified>
</cp:coreProperties>
</file>