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63" r:id="rId6"/>
    <p:sldId id="259" r:id="rId7"/>
    <p:sldId id="264" r:id="rId8"/>
    <p:sldId id="260" r:id="rId9"/>
    <p:sldId id="265" r:id="rId10"/>
    <p:sldId id="262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901F9-8A29-461F-AD81-7F07F58A93A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0AE80-C341-4EC6-BD9A-38AA8ECB9C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910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 smtClean="0">
                <a:effectLst/>
              </a:rPr>
              <a:t>Tämä tarkoittaa esimerkiksi sitä että terveen aikuisen värttinäluun murtuma oireilee hankalasti kipuilemalla yli kuukauden paranemisajan jälkeen tai normaalin leikkauksen jälkeinen leikkaushaava ei lakkaa kipuilemasta kahden, kolmen viikon paranemisen jälkeen. </a:t>
            </a:r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0AE80-C341-4EC6-BD9A-38AA8ECB9C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244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99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02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278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31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85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247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250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35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12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02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767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87DA5-47F2-4DC6-A1DF-297958577B52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6AF49-0824-43CC-9ED7-A9F7B26365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998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erveyskyla.fi/kivunhallintatalo/itsehoito/opi-arvioimaan-kipua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7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26777" y="2758792"/>
            <a:ext cx="5965509" cy="1244745"/>
          </a:xfrm>
        </p:spPr>
        <p:txBody>
          <a:bodyPr/>
          <a:lstStyle/>
          <a:p>
            <a:r>
              <a:rPr lang="fi-FI" dirty="0" smtClean="0"/>
              <a:t>Lasten kivunhoito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1856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Lasten kivunhoidon ABC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675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7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Kipu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 smtClean="0"/>
              <a:t>Akuutti kipu</a:t>
            </a:r>
          </a:p>
          <a:p>
            <a:pPr marL="0" indent="0">
              <a:buNone/>
            </a:pPr>
            <a:r>
              <a:rPr lang="fi-FI" sz="3200" dirty="0" smtClean="0"/>
              <a:t>Lyhytkestoinen kipu</a:t>
            </a:r>
          </a:p>
          <a:p>
            <a:pPr marL="0" indent="0">
              <a:buNone/>
            </a:pPr>
            <a:r>
              <a:rPr lang="fi-FI" sz="3200" dirty="0" smtClean="0"/>
              <a:t>Pitkäkestoinen kipu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Krooninen kipu</a:t>
            </a:r>
            <a:endParaRPr 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331232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7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Lapsen kipu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lapsi kokee kipua samoin kuin aikuinenkin</a:t>
            </a:r>
          </a:p>
          <a:p>
            <a:endParaRPr lang="fi-FI" sz="3200" dirty="0" smtClean="0"/>
          </a:p>
          <a:p>
            <a:r>
              <a:rPr lang="fi-FI" sz="3200" dirty="0"/>
              <a:t>k</a:t>
            </a:r>
            <a:r>
              <a:rPr lang="fi-FI" sz="3200" dirty="0" smtClean="0"/>
              <a:t>ipu ilmenee eri-ikäisillä eri tavoin</a:t>
            </a:r>
          </a:p>
          <a:p>
            <a:endParaRPr lang="fi-FI" sz="3200" dirty="0"/>
          </a:p>
          <a:p>
            <a:r>
              <a:rPr lang="fi-FI" sz="3200" dirty="0"/>
              <a:t>l</a:t>
            </a:r>
            <a:r>
              <a:rPr lang="fi-FI" sz="3200" dirty="0" smtClean="0"/>
              <a:t>apsen oma arvio kivusta (riippuu iästä)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23106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553915" y="298937"/>
            <a:ext cx="3182816" cy="183759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kaatuminen</a:t>
            </a:r>
            <a:endParaRPr lang="fi-FI" sz="2800" dirty="0"/>
          </a:p>
        </p:txBody>
      </p:sp>
      <p:sp>
        <p:nvSpPr>
          <p:cNvPr id="5" name="Ellipsi 4"/>
          <p:cNvSpPr/>
          <p:nvPr/>
        </p:nvSpPr>
        <p:spPr>
          <a:xfrm>
            <a:off x="3736731" y="1340826"/>
            <a:ext cx="3349870" cy="144193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palovamma</a:t>
            </a:r>
            <a:endParaRPr lang="fi-FI" sz="3200" dirty="0"/>
          </a:p>
        </p:txBody>
      </p:sp>
      <p:sp>
        <p:nvSpPr>
          <p:cNvPr id="6" name="Ellipsi 5"/>
          <p:cNvSpPr/>
          <p:nvPr/>
        </p:nvSpPr>
        <p:spPr>
          <a:xfrm>
            <a:off x="1039692" y="2457449"/>
            <a:ext cx="2848708" cy="14419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haavat</a:t>
            </a: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6858001" y="4615961"/>
            <a:ext cx="2778369" cy="167933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rokotukset</a:t>
            </a:r>
            <a:endParaRPr lang="fi-FI" sz="2800" dirty="0"/>
          </a:p>
        </p:txBody>
      </p:sp>
      <p:sp>
        <p:nvSpPr>
          <p:cNvPr id="8" name="Ellipsi 7"/>
          <p:cNvSpPr/>
          <p:nvPr/>
        </p:nvSpPr>
        <p:spPr>
          <a:xfrm>
            <a:off x="7007470" y="1978269"/>
            <a:ext cx="3103684" cy="18112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päänsärky</a:t>
            </a:r>
            <a:endParaRPr lang="fi-FI" sz="3200" dirty="0"/>
          </a:p>
        </p:txBody>
      </p:sp>
      <p:sp>
        <p:nvSpPr>
          <p:cNvPr id="9" name="Ellipsi 8"/>
          <p:cNvSpPr/>
          <p:nvPr/>
        </p:nvSpPr>
        <p:spPr>
          <a:xfrm>
            <a:off x="1481503" y="4624755"/>
            <a:ext cx="3982917" cy="16617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/>
              <a:t>h</a:t>
            </a:r>
            <a:r>
              <a:rPr lang="fi-FI" sz="3200" dirty="0" smtClean="0"/>
              <a:t>ammaslääkärikäynnit</a:t>
            </a:r>
            <a:endParaRPr lang="fi-FI" sz="3200" dirty="0"/>
          </a:p>
        </p:txBody>
      </p:sp>
      <p:sp>
        <p:nvSpPr>
          <p:cNvPr id="10" name="Ellipsi 9"/>
          <p:cNvSpPr/>
          <p:nvPr/>
        </p:nvSpPr>
        <p:spPr>
          <a:xfrm>
            <a:off x="4431324" y="3130061"/>
            <a:ext cx="2576146" cy="138918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mahakipu</a:t>
            </a:r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7231675" y="305532"/>
            <a:ext cx="3037742" cy="13540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tippuminen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370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Kivun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</a:t>
            </a:r>
            <a:r>
              <a:rPr lang="fi-FI" dirty="0" smtClean="0"/>
              <a:t>lle leikki-ikäisellä vaikeaa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astasyntynyt: itku</a:t>
            </a:r>
          </a:p>
          <a:p>
            <a:pPr lvl="1"/>
            <a:r>
              <a:rPr lang="fi-FI" dirty="0" smtClean="0"/>
              <a:t>kipuilme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ulssi, saturaatio, RR, hengitystiheys </a:t>
            </a:r>
          </a:p>
          <a:p>
            <a:pPr marL="0" indent="0">
              <a:buNone/>
            </a:pPr>
            <a:r>
              <a:rPr lang="fi-FI" b="1" dirty="0" smtClean="0"/>
              <a:t>Pulssi</a:t>
            </a:r>
            <a:r>
              <a:rPr lang="fi-FI" dirty="0" smtClean="0"/>
              <a:t> pienellä lapsella on noin 100–125/min, koululaisella 80–90/min</a:t>
            </a:r>
          </a:p>
          <a:p>
            <a:pPr marL="0" indent="0">
              <a:buNone/>
            </a:pPr>
            <a:r>
              <a:rPr lang="fi-FI" b="1" dirty="0" smtClean="0"/>
              <a:t>Saturaatio</a:t>
            </a:r>
            <a:r>
              <a:rPr lang="fi-FI" dirty="0" smtClean="0"/>
              <a:t> &gt;95%</a:t>
            </a:r>
          </a:p>
          <a:p>
            <a:pPr marL="0" indent="0">
              <a:buNone/>
            </a:pPr>
            <a:r>
              <a:rPr lang="fi-FI" b="1" dirty="0" smtClean="0"/>
              <a:t>RR</a:t>
            </a:r>
            <a:r>
              <a:rPr lang="fi-FI" dirty="0" smtClean="0"/>
              <a:t> pienellä lapsella &lt;100/60, koululaisella 110–120/75</a:t>
            </a:r>
          </a:p>
          <a:p>
            <a:pPr marL="0" indent="0">
              <a:buNone/>
            </a:pPr>
            <a:r>
              <a:rPr lang="fi-FI" b="1" dirty="0" smtClean="0"/>
              <a:t>Hengitystiheys</a:t>
            </a:r>
            <a:r>
              <a:rPr lang="fi-FI" dirty="0" smtClean="0"/>
              <a:t> imeväisikä yli 30, leikki-ikä 22 – 28, kouluikä 18 – 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2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8901"/>
          </a:xfrm>
        </p:spPr>
        <p:txBody>
          <a:bodyPr/>
          <a:lstStyle/>
          <a:p>
            <a:r>
              <a:rPr lang="fi-FI" dirty="0" smtClean="0"/>
              <a:t>Kivun arviointi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24" y="2060739"/>
            <a:ext cx="4829175" cy="138112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288" y="4234617"/>
            <a:ext cx="4623411" cy="1647705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985" y="1939092"/>
            <a:ext cx="5705475" cy="4591050"/>
          </a:xfrm>
          <a:prstGeom prst="rect">
            <a:avLst/>
          </a:prstGeom>
        </p:spPr>
      </p:pic>
      <p:sp>
        <p:nvSpPr>
          <p:cNvPr id="7" name="Ellipsi 6"/>
          <p:cNvSpPr/>
          <p:nvPr/>
        </p:nvSpPr>
        <p:spPr>
          <a:xfrm>
            <a:off x="5667375" y="137591"/>
            <a:ext cx="4331677" cy="15739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>
                <a:hlinkClick r:id="rId5"/>
              </a:rPr>
              <a:t>https://www.terveyskyla.fi/kivunhallintatalo/itsehoito/opi-arvioimaan-kipua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772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stretch>
            <a:fillRect t="-67000" b="-6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Lääkkeetön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r>
              <a:rPr lang="fi-FI" dirty="0"/>
              <a:t>e</a:t>
            </a:r>
            <a:r>
              <a:rPr lang="fi-FI" dirty="0" smtClean="0"/>
              <a:t>motionaalinen tuki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yliin otto, puhaltaminen, hierominen, paijaaminen ja rauhoittelu, turvallisuus</a:t>
            </a:r>
          </a:p>
          <a:p>
            <a:r>
              <a:rPr lang="fi-FI" dirty="0"/>
              <a:t>f</a:t>
            </a:r>
            <a:r>
              <a:rPr lang="fi-FI" dirty="0" smtClean="0"/>
              <a:t>ysiologisten tarpeiden tyydyttäminen</a:t>
            </a:r>
          </a:p>
          <a:p>
            <a:pPr lvl="1"/>
            <a:r>
              <a:rPr lang="fi-FI" dirty="0"/>
              <a:t>n</a:t>
            </a:r>
            <a:r>
              <a:rPr lang="fi-FI" dirty="0" smtClean="0"/>
              <a:t>älkä, nukkuminen</a:t>
            </a:r>
          </a:p>
          <a:p>
            <a:r>
              <a:rPr lang="fi-FI" dirty="0"/>
              <a:t>l</a:t>
            </a:r>
            <a:r>
              <a:rPr lang="fi-FI" dirty="0" smtClean="0"/>
              <a:t>eikkiminen, sairaalaklovni, musiikkiterapia</a:t>
            </a:r>
          </a:p>
          <a:p>
            <a:r>
              <a:rPr lang="fi-FI" dirty="0" smtClean="0"/>
              <a:t>mielikuvaharjoitukset</a:t>
            </a:r>
          </a:p>
          <a:p>
            <a:r>
              <a:rPr lang="fi-FI" dirty="0" smtClean="0"/>
              <a:t>riittävä tieto siitä, mitä tehdään</a:t>
            </a:r>
          </a:p>
          <a:p>
            <a:r>
              <a:rPr lang="fi-FI" dirty="0" smtClean="0"/>
              <a:t>kylmähoito, asentohoito</a:t>
            </a:r>
          </a:p>
          <a:p>
            <a:r>
              <a:rPr lang="fi-FI" dirty="0" smtClean="0"/>
              <a:t>TNS</a:t>
            </a:r>
            <a:endParaRPr lang="fi-FI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6571169" y="365125"/>
            <a:ext cx="4182256" cy="15386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800" dirty="0"/>
              <a:t>Lääkkeettömät hoidot ovat kivun hoidon perusta</a:t>
            </a:r>
          </a:p>
        </p:txBody>
      </p:sp>
    </p:spTree>
    <p:extLst>
      <p:ext uri="{BB962C8B-B14F-4D97-AF65-F5344CB8AC3E}">
        <p14:creationId xmlns:p14="http://schemas.microsoft.com/office/powerpoint/2010/main" val="162505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6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Lääkkeellinen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94692"/>
            <a:ext cx="10515600" cy="4682271"/>
          </a:xfrm>
        </p:spPr>
        <p:txBody>
          <a:bodyPr>
            <a:normAutofit/>
          </a:bodyPr>
          <a:lstStyle/>
          <a:p>
            <a:r>
              <a:rPr lang="fi-FI" sz="3200" b="1" dirty="0" smtClean="0"/>
              <a:t>Tulehduskipulääkkeet ja </a:t>
            </a:r>
            <a:r>
              <a:rPr lang="fi-FI" sz="3200" b="1" dirty="0" err="1" smtClean="0"/>
              <a:t>parasetamoli</a:t>
            </a:r>
            <a:endParaRPr lang="fi-FI" sz="3200" b="1" dirty="0" smtClean="0"/>
          </a:p>
          <a:p>
            <a:pPr lvl="1"/>
            <a:r>
              <a:rPr lang="fi-FI" sz="2800" dirty="0" err="1"/>
              <a:t>i</a:t>
            </a:r>
            <a:r>
              <a:rPr lang="fi-FI" sz="2800" dirty="0" err="1" smtClean="0"/>
              <a:t>buprofeiini</a:t>
            </a:r>
            <a:r>
              <a:rPr lang="fi-FI" sz="2800" dirty="0" smtClean="0"/>
              <a:t>, </a:t>
            </a:r>
            <a:r>
              <a:rPr lang="fi-FI" sz="2800" dirty="0" err="1" smtClean="0"/>
              <a:t>ketoprofeiini</a:t>
            </a:r>
            <a:r>
              <a:rPr lang="fi-FI" sz="2800" dirty="0" smtClean="0"/>
              <a:t>, </a:t>
            </a:r>
            <a:r>
              <a:rPr lang="fi-FI" sz="2800" dirty="0" err="1" smtClean="0"/>
              <a:t>naprokseeni</a:t>
            </a:r>
            <a:r>
              <a:rPr lang="fi-FI" sz="2800" dirty="0" smtClean="0"/>
              <a:t>, (</a:t>
            </a:r>
            <a:r>
              <a:rPr lang="fi-FI" sz="2800" dirty="0" err="1" smtClean="0"/>
              <a:t>asa</a:t>
            </a:r>
            <a:r>
              <a:rPr lang="fi-FI" sz="2800" dirty="0" smtClean="0"/>
              <a:t>)</a:t>
            </a:r>
          </a:p>
          <a:p>
            <a:r>
              <a:rPr lang="fi-FI" sz="3200" b="1" dirty="0" smtClean="0"/>
              <a:t>Miedot </a:t>
            </a:r>
            <a:r>
              <a:rPr lang="fi-FI" sz="3200" b="1" dirty="0" err="1" smtClean="0"/>
              <a:t>opioidit</a:t>
            </a:r>
            <a:endParaRPr lang="fi-FI" sz="3200" b="1" dirty="0" smtClean="0"/>
          </a:p>
          <a:p>
            <a:pPr lvl="1"/>
            <a:r>
              <a:rPr lang="fi-FI" sz="2800" dirty="0" smtClean="0"/>
              <a:t> kodeiini ja </a:t>
            </a:r>
            <a:r>
              <a:rPr lang="fi-FI" sz="2800" dirty="0" err="1" smtClean="0"/>
              <a:t>tramadoli</a:t>
            </a:r>
            <a:endParaRPr lang="fi-FI" sz="2800" dirty="0" smtClean="0"/>
          </a:p>
          <a:p>
            <a:r>
              <a:rPr lang="fi-FI" sz="3200" b="1" dirty="0" smtClean="0"/>
              <a:t>Keskivahvat </a:t>
            </a:r>
            <a:r>
              <a:rPr lang="fi-FI" sz="3200" b="1" dirty="0" err="1" smtClean="0"/>
              <a:t>opioidit</a:t>
            </a:r>
            <a:endParaRPr lang="fi-FI" sz="3200" b="1" dirty="0" smtClean="0"/>
          </a:p>
          <a:p>
            <a:pPr lvl="1"/>
            <a:r>
              <a:rPr lang="fi-FI" sz="2800" dirty="0" err="1" smtClean="0"/>
              <a:t>Buprenorfiini</a:t>
            </a:r>
            <a:endParaRPr lang="fi-FI" sz="2800" dirty="0" smtClean="0"/>
          </a:p>
          <a:p>
            <a:r>
              <a:rPr lang="fi-FI" sz="3200" b="1" dirty="0" smtClean="0"/>
              <a:t>Vahvat </a:t>
            </a:r>
            <a:r>
              <a:rPr lang="fi-FI" sz="3200" b="1" dirty="0" err="1" smtClean="0"/>
              <a:t>opioidit</a:t>
            </a:r>
            <a:endParaRPr lang="fi-FI" sz="3200" b="1" dirty="0" smtClean="0"/>
          </a:p>
          <a:p>
            <a:pPr lvl="1"/>
            <a:r>
              <a:rPr lang="fi-FI" sz="2800" dirty="0" smtClean="0"/>
              <a:t>morfiini, </a:t>
            </a:r>
            <a:r>
              <a:rPr lang="fi-FI" sz="2800" dirty="0" err="1" smtClean="0"/>
              <a:t>oksikodoni</a:t>
            </a:r>
            <a:r>
              <a:rPr lang="fi-FI" sz="2800" dirty="0" smtClean="0"/>
              <a:t>, metadoni ja </a:t>
            </a:r>
            <a:r>
              <a:rPr lang="fi-FI" sz="2800" dirty="0" err="1" smtClean="0"/>
              <a:t>fentanyyli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val="56621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2961" y="374754"/>
            <a:ext cx="10790390" cy="6355830"/>
          </a:xfrm>
          <a:prstGeom prst="rect">
            <a:avLst/>
          </a:prstGeom>
        </p:spPr>
      </p:pic>
      <p:sp>
        <p:nvSpPr>
          <p:cNvPr id="5" name="Ellipsi 4"/>
          <p:cNvSpPr/>
          <p:nvPr/>
        </p:nvSpPr>
        <p:spPr>
          <a:xfrm>
            <a:off x="6430781" y="3702570"/>
            <a:ext cx="3432747" cy="140907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/>
              <a:t>Lapsilla käytetään harvoin </a:t>
            </a:r>
            <a:r>
              <a:rPr lang="fi-FI" sz="2400" dirty="0" err="1" smtClean="0"/>
              <a:t>opioideja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699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211</Words>
  <Application>Microsoft Office PowerPoint</Application>
  <PresentationFormat>Laajakuva</PresentationFormat>
  <Paragraphs>55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Lasten kivunhoito</vt:lpstr>
      <vt:lpstr>Kipu </vt:lpstr>
      <vt:lpstr>Lapsen kipu</vt:lpstr>
      <vt:lpstr>PowerPoint-esitys</vt:lpstr>
      <vt:lpstr>Kivun arviointi</vt:lpstr>
      <vt:lpstr>Kivun arviointi</vt:lpstr>
      <vt:lpstr>Lääkkeetön hoito</vt:lpstr>
      <vt:lpstr>Lääkkeellinen hoito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kivunhoito</dc:title>
  <dc:creator>Lähteenmäki Tanja</dc:creator>
  <cp:lastModifiedBy>Lähteenmäki Tanja</cp:lastModifiedBy>
  <cp:revision>15</cp:revision>
  <dcterms:created xsi:type="dcterms:W3CDTF">2018-08-07T13:03:44Z</dcterms:created>
  <dcterms:modified xsi:type="dcterms:W3CDTF">2019-08-19T06:51:03Z</dcterms:modified>
</cp:coreProperties>
</file>