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Playfair Display"/>
      <p:regular r:id="rId16"/>
      <p:bold r:id="rId17"/>
      <p:italic r:id="rId18"/>
      <p:boldItalic r:id="rId19"/>
    </p:embeddedFont>
    <p:embeddedFont>
      <p:font typeface="Montserrat"/>
      <p:regular r:id="rId20"/>
      <p:bold r:id="rId21"/>
      <p:italic r:id="rId22"/>
      <p:boldItalic r:id="rId23"/>
    </p:embeddedFont>
    <p:embeddedFont>
      <p:font typeface="Oswald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regular.fntdata"/><Relationship Id="rId22" Type="http://schemas.openxmlformats.org/officeDocument/2006/relationships/font" Target="fonts/Montserrat-italic.fntdata"/><Relationship Id="rId21" Type="http://schemas.openxmlformats.org/officeDocument/2006/relationships/font" Target="fonts/Montserrat-bold.fntdata"/><Relationship Id="rId24" Type="http://schemas.openxmlformats.org/officeDocument/2006/relationships/font" Target="fonts/Oswald-regular.fntdata"/><Relationship Id="rId23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layfairDisplay-bold.fntdata"/><Relationship Id="rId16" Type="http://schemas.openxmlformats.org/officeDocument/2006/relationships/font" Target="fonts/PlayfairDisplay-regular.fntdata"/><Relationship Id="rId19" Type="http://schemas.openxmlformats.org/officeDocument/2006/relationships/font" Target="fonts/PlayfairDisplay-boldItalic.fntdata"/><Relationship Id="rId18" Type="http://schemas.openxmlformats.org/officeDocument/2006/relationships/font" Target="fonts/PlayfairDispl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f0b81849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f0b81849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f0b818492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f0b818492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f0b818492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f0b818492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f0b818492_3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f0b818492_3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f0b81849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f0b81849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f0b818492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f0b818492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f0b818492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f0b81849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f0b818492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f0b81849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fa88311d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fa88311d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Myötätuulen koulu YLÄLUOKAT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605350"/>
            <a:ext cx="84555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TARKENNUKSET JÄRJESTYSSÄÄNTÖIHIN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>
                <a:latin typeface="Arial"/>
                <a:ea typeface="Arial"/>
                <a:cs typeface="Arial"/>
                <a:sym typeface="Arial"/>
              </a:rPr>
              <a:t>Kohtelen muita niin kuin toivon heidän kohtelevan minua.</a:t>
            </a:r>
            <a:endParaRPr i="1"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>
                <a:latin typeface="Arial"/>
                <a:ea typeface="Arial"/>
                <a:cs typeface="Arial"/>
                <a:sym typeface="Arial"/>
              </a:rPr>
              <a:t>MUKAVAA LUKUVUOTTA KAIKILLE!</a:t>
            </a:r>
            <a:endParaRPr i="1"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HENKILÖKUNTA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Rehtori: </a:t>
            </a:r>
            <a:r>
              <a:rPr lang="en"/>
              <a:t>Petri Toivonen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Opettajat:</a:t>
            </a:r>
            <a:r>
              <a:rPr lang="en"/>
              <a:t> Sonja Ojanen, Pia Kuuri-Riutta, Mikko Tuominen, Katariina Kuusinen, Markku Erkintalo, Matti Paavola, Petteri Niittynen, Jussi Männistö, Jarno Ruisniemi, Tomi Mustonen, Riikka Kotiranta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Ohjaajat: </a:t>
            </a:r>
            <a:r>
              <a:rPr lang="en"/>
              <a:t>Tanja Heikkilä, Leena Virta, Annamaria Virta, Annika Niemi, Ninni Bergendahl, Anne Siivonen, Rami Myllyharju, Karoliina Järvinen, Nea Plaami, Johanna Lanki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Lastensuojelulaitos Pikku-Eemelin yksikkö</a:t>
            </a:r>
            <a:r>
              <a:rPr lang="en"/>
              <a:t>: Opettaja Kirsi Lehtonen ja ohjaaja Miku Lehtonen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400"/>
              <a:t>Lisäksi monilla luokilla käy vierailevia opettajia Myötätuulen koulun Tiilimäen yksiköstä.</a:t>
            </a: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YLEISET JÄRJESTYSSÄÄNNÖT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Koulumatkat kuljen liikennesääntöjä noudattaen. Taksikyydityksessä ja linja-autossa sekä niitä odotettaessa käyttäydyn rauhallisesti.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Saavun kouluun ajoissa.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Oppitunneilla seuraan opetusta muita häiritsemättä.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Välitunneille menen reippaasti pukeutuen sään mukaisesti. Välitunnit vietän siihen varatulla alueella. Kellon soitua tulen sovitulle paikalleni, josta opettaja noutaa luokan sisään. Ulkovaatteet riisun naulakkoon.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Kiusaamiseen en osallistu ja mikäli sitä havaitsen ilmoitan siitä jollekin aikuiselle.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435700" cy="5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Päihteitä ja tupakkatuotteita en tuo kouluun. Enkä myöskään teräaseita tai muita vaarallisia esineitä.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Ruokailen hillitysti hyviä pöytätapoja noudattaen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Matkapuhelimeni käyttö oppitunnin aikana sitä häiritsevästi on kielletty.</a:t>
            </a:r>
            <a:endParaRPr b="1" sz="2400"/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/>
              <a:t>Kuuntelen ja noudatan kaikkien koulun aikuisten antamia ohjeita.</a:t>
            </a:r>
            <a:endParaRPr b="1" sz="2400"/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VÄLITUNNIT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Vietetään oman koulun piha-alueella. Sisävälkkäkokeiluista tiedotetaan erikseen.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Välituntivälineitä on käytössä - muista palauttaa!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Välitunnin loputtua luokat tekevät jonot. Oma opettaja kertoo sen paikan.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Sisälle vasta opettajan hakiessa.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Välituntialueelta poistuminen kielletty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Mikäli oppilas laiminlyö tämän säännön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Merkintä Wilmaan, joko tuntimerkinnät tai </a:t>
            </a:r>
            <a:r>
              <a:rPr b="1" lang="en"/>
              <a:t>jälki-istunto</a:t>
            </a:r>
            <a:r>
              <a:rPr lang="en"/>
              <a:t>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suorittaa hän poissaolonsa (min 15min) läksypiirissä (ke, pe)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toistuu, opettajan kanssa pidetään lisäksi erillinen keskustelu koulupäivän jälkeen (kasvatuskeskustelu)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edelleen jatkuu, kootaan isompi keskustelu, jolloin mukaan kutsutaan huoltaja ja esim. kuraattori, rehtori, sosiaalityöntekijä..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KÄNNYKÄN KÄYTTÄMINEN KOULUAIKANA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Voit tuoda kouluun oman kännykkäsi, omalla vastuulla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Voit käyttää kännykkää myös välitunnilla </a:t>
            </a:r>
            <a:r>
              <a:rPr b="1" lang="en"/>
              <a:t>muut huomioon ottaen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Oppitunneilla kännykkä ei ole esillä ilman opettajan lupaa.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Mikäli oppilas laiminlyö tämän säännön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Merkintä Wilmaan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toistuu, opettajan kanssa pidetään lisäksi erillinen keskustelu koulupäivän jälkeen (kasvatuskeskustelu)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edelleen jatkuu, kootaan isompi keskustelu, jolloin mukaan kutsutaan huoltaja ja esim. kuraattori, rehtori, sosiaalityöntekijä…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/>
              <a:t>HUOM! Opettajalla on lupa ottaa koulupäivän ajaksi oppilaalta opiskelua häiritsevä esine pois.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LÄKSYPIIRI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>
                <a:solidFill>
                  <a:srgbClr val="000000"/>
                </a:solidFill>
              </a:rPr>
              <a:t>Keskiviikkoisin klo 8.00 - 8.45, perjantaisin klo 12-14. TAI opettajan kanssa erikseen sovittuna ajankohtana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en"/>
              <a:t>LÄKSYPIIRISSÄ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Suoritat esim. tekemättömiä tehtäviä, korvaat koulunalueelta poistumista tai tunneilta myöhästymistä tai muuta poissaoloa (esim.käytävällä hengailua)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Voit mennä sinne myös oma-aloitteisesti, jos tarvitset apua esim. kotitehtävissä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Ohjaaja on paikalla auttamassa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Opettaja täyttää lapun, jossa on kerrottu esim. läksy tai suoritettava minuuttimäärä. Ohjaaja kuittaa suoritukset tehdyksi.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en"/>
              <a:t>Läksypiirissä samat säännöt kuin muutoinkin kouluaikana.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RUOKAILU (kellonaika porrastettu, klo 10-10.40)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Ulkovaatteet jätetään naulakkoon.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Jokaisella luokalla on omat pöydät, joissa istutaan opettajan parhaaksi katsomilla paikoilla.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Kännykkää ei käytetä ruokailussa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Ruokailusta poistutaan välitunnille 10.40 ruokalan kellon mukaisesti.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lang="en"/>
              <a:t>Mikäli oppilas laiminlyö näitä sääntöjä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Merkintä Wilmaan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toistuu, opettajan kanssa pidetään lisäksi erillinen keskustelu koulupäivän jälkeen (kasvatuskeskustelu)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Mikäli ongelma edelleen jatkuu, kootaan isompi keskustelu, jolloin mukaan kutsutaan huoltaja ja esim. kuraattori, rehtori, sosiaalityöntekijä..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400"/>
              <a:t>HUOM! Energiajuomat kielletty koulussa. </a:t>
            </a:r>
            <a:endParaRPr b="1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VÄLIPALAN MAHDOLLISUUS KOULUSSA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Pitkien koulupäivien vuoksi voit syödä koulussa välipalaa klo 13-13.15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OMAT EVÄÄT</a:t>
            </a:r>
            <a:endParaRPr/>
          </a:p>
          <a:p>
            <a:pPr indent="-317500" lvl="1" marL="914400" rtl="0" algn="l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Ota kotoa mukaan hedelmää, voileipää, välipalapatukkaa tai muuta helposti säilyvää ja terveellistä evästä. Huomioi, että jääkaappisäilytystä ei ole saatavilla.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Välipala syödään omassa luokassa.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MAKSULLINEN VÄLIPALAMYYNTI RUOKALASSA</a:t>
            </a:r>
            <a:endParaRPr/>
          </a:p>
          <a:p>
            <a:pPr indent="-317500" lvl="0" marL="914400" rtl="0" algn="l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Pandemian vuoksi tällä hetkellä myynti on toistaiseksi keskeytetty. Välipalamyynnin alkaessa siitä tiedotetaan koteihin.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