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880" r:id="rId6"/>
    <p:sldId id="257" r:id="rId7"/>
    <p:sldId id="272" r:id="rId8"/>
    <p:sldId id="276" r:id="rId9"/>
    <p:sldId id="277" r:id="rId10"/>
    <p:sldId id="262" r:id="rId11"/>
    <p:sldId id="270" r:id="rId12"/>
    <p:sldId id="881" r:id="rId13"/>
    <p:sldId id="882" r:id="rId14"/>
    <p:sldId id="263" r:id="rId15"/>
    <p:sldId id="279" r:id="rId16"/>
    <p:sldId id="280" r:id="rId17"/>
    <p:sldId id="273" r:id="rId18"/>
    <p:sldId id="266" r:id="rId19"/>
    <p:sldId id="268" r:id="rId20"/>
    <p:sldId id="261" r:id="rId21"/>
    <p:sldId id="267" r:id="rId22"/>
    <p:sldId id="274" r:id="rId23"/>
    <p:sldId id="283" r:id="rId24"/>
    <p:sldId id="281" r:id="rId25"/>
    <p:sldId id="271" r:id="rId26"/>
    <p:sldId id="282" r:id="rId27"/>
    <p:sldId id="265" r:id="rId2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44A"/>
    <a:srgbClr val="D9D9D6"/>
    <a:srgbClr val="ABA0CF"/>
    <a:srgbClr val="86E4D1"/>
    <a:srgbClr val="FDA586"/>
    <a:srgbClr val="FE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/>
    <p:restoredTop sz="94694"/>
  </p:normalViewPr>
  <p:slideViewPr>
    <p:cSldViewPr snapToGrid="0" snapToObjects="1">
      <p:cViewPr varScale="1">
        <p:scale>
          <a:sx n="120" d="100"/>
          <a:sy n="120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453353-C0CA-4B46-807B-273D865EA2D2}" type="doc">
      <dgm:prSet loTypeId="urn:microsoft.com/office/officeart/2005/8/layout/cycle6" loCatId="cycl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FA2730-D66B-450F-865D-FCB6AF4F6B26}">
      <dgm:prSet/>
      <dgm:spPr/>
      <dgm:t>
        <a:bodyPr/>
        <a:lstStyle/>
        <a:p>
          <a:r>
            <a:rPr lang="fi-FI" dirty="0">
              <a:solidFill>
                <a:schemeClr val="tx1"/>
              </a:solidFill>
            </a:rPr>
            <a:t>Kestävyysharjoittelu – työssä jaksaminen</a:t>
          </a:r>
          <a:endParaRPr lang="en-US" dirty="0">
            <a:solidFill>
              <a:schemeClr val="tx1"/>
            </a:solidFill>
          </a:endParaRPr>
        </a:p>
      </dgm:t>
    </dgm:pt>
    <dgm:pt modelId="{488D352E-C2E4-463A-8C05-6DC87BC865ED}" type="parTrans" cxnId="{53F2F025-75D8-43CB-8CAD-20FAB9221A17}">
      <dgm:prSet/>
      <dgm:spPr/>
      <dgm:t>
        <a:bodyPr/>
        <a:lstStyle/>
        <a:p>
          <a:endParaRPr lang="en-US"/>
        </a:p>
      </dgm:t>
    </dgm:pt>
    <dgm:pt modelId="{563B3D92-62BF-4877-BFAE-B71169FC3F3F}" type="sibTrans" cxnId="{53F2F025-75D8-43CB-8CAD-20FAB9221A17}">
      <dgm:prSet/>
      <dgm:spPr/>
      <dgm:t>
        <a:bodyPr/>
        <a:lstStyle/>
        <a:p>
          <a:endParaRPr lang="en-US"/>
        </a:p>
      </dgm:t>
    </dgm:pt>
    <dgm:pt modelId="{6E47CEFB-DDF9-4849-B032-EAE6CA80558C}">
      <dgm:prSet/>
      <dgm:spPr/>
      <dgm:t>
        <a:bodyPr/>
        <a:lstStyle/>
        <a:p>
          <a:r>
            <a:rPr lang="fi-FI" dirty="0">
              <a:solidFill>
                <a:schemeClr val="tx1"/>
              </a:solidFill>
            </a:rPr>
            <a:t>Voimaharjoittelu – itseluottamus</a:t>
          </a:r>
          <a:endParaRPr lang="en-US" dirty="0">
            <a:solidFill>
              <a:schemeClr val="tx1"/>
            </a:solidFill>
          </a:endParaRPr>
        </a:p>
      </dgm:t>
    </dgm:pt>
    <dgm:pt modelId="{8802B985-1BF7-4D5D-A87F-963B23085534}" type="parTrans" cxnId="{10002EC8-6042-408F-91F1-B9E304DB8A4C}">
      <dgm:prSet/>
      <dgm:spPr/>
      <dgm:t>
        <a:bodyPr/>
        <a:lstStyle/>
        <a:p>
          <a:endParaRPr lang="en-US"/>
        </a:p>
      </dgm:t>
    </dgm:pt>
    <dgm:pt modelId="{15BC087C-FC0B-42D8-B0AD-E0DCB7928136}" type="sibTrans" cxnId="{10002EC8-6042-408F-91F1-B9E304DB8A4C}">
      <dgm:prSet/>
      <dgm:spPr/>
      <dgm:t>
        <a:bodyPr/>
        <a:lstStyle/>
        <a:p>
          <a:endParaRPr lang="en-US"/>
        </a:p>
      </dgm:t>
    </dgm:pt>
    <dgm:pt modelId="{23DC76B3-E68E-45AD-9C7D-1E60E719690F}">
      <dgm:prSet/>
      <dgm:spPr/>
      <dgm:t>
        <a:bodyPr/>
        <a:lstStyle/>
        <a:p>
          <a:r>
            <a:rPr lang="fi-FI" dirty="0">
              <a:solidFill>
                <a:schemeClr val="tx1"/>
              </a:solidFill>
            </a:rPr>
            <a:t>Nopeusharjoittelu – vireystilan kohottaminen</a:t>
          </a:r>
          <a:endParaRPr lang="en-US" dirty="0">
            <a:solidFill>
              <a:schemeClr val="tx1"/>
            </a:solidFill>
          </a:endParaRPr>
        </a:p>
      </dgm:t>
    </dgm:pt>
    <dgm:pt modelId="{2AC10D68-C513-4F25-910E-4C5638622340}" type="parTrans" cxnId="{F27006D2-282B-4EC2-AA84-788546B893BC}">
      <dgm:prSet/>
      <dgm:spPr/>
      <dgm:t>
        <a:bodyPr/>
        <a:lstStyle/>
        <a:p>
          <a:endParaRPr lang="en-US"/>
        </a:p>
      </dgm:t>
    </dgm:pt>
    <dgm:pt modelId="{388A2598-002A-46AE-9501-DAF0D84AF9A9}" type="sibTrans" cxnId="{F27006D2-282B-4EC2-AA84-788546B893BC}">
      <dgm:prSet/>
      <dgm:spPr/>
      <dgm:t>
        <a:bodyPr/>
        <a:lstStyle/>
        <a:p>
          <a:endParaRPr lang="en-US"/>
        </a:p>
      </dgm:t>
    </dgm:pt>
    <dgm:pt modelId="{4DDEB48F-D61C-4C25-8F6E-30B013DE470B}">
      <dgm:prSet/>
      <dgm:spPr/>
      <dgm:t>
        <a:bodyPr/>
        <a:lstStyle/>
        <a:p>
          <a:r>
            <a:rPr lang="fi-FI" dirty="0">
              <a:solidFill>
                <a:schemeClr val="tx1"/>
              </a:solidFill>
            </a:rPr>
            <a:t>Liikkuvuusharjoittelu – työergonomia</a:t>
          </a:r>
          <a:endParaRPr lang="en-US" dirty="0">
            <a:solidFill>
              <a:schemeClr val="tx1"/>
            </a:solidFill>
          </a:endParaRPr>
        </a:p>
      </dgm:t>
    </dgm:pt>
    <dgm:pt modelId="{878E08E8-1006-4292-AAF9-6B840CAD267D}" type="parTrans" cxnId="{09CCA500-366D-4056-B29C-E5788445D657}">
      <dgm:prSet/>
      <dgm:spPr/>
      <dgm:t>
        <a:bodyPr/>
        <a:lstStyle/>
        <a:p>
          <a:endParaRPr lang="en-US"/>
        </a:p>
      </dgm:t>
    </dgm:pt>
    <dgm:pt modelId="{7BE351D7-0BA2-4E5D-AAE2-ECB60AD96906}" type="sibTrans" cxnId="{09CCA500-366D-4056-B29C-E5788445D657}">
      <dgm:prSet/>
      <dgm:spPr/>
      <dgm:t>
        <a:bodyPr/>
        <a:lstStyle/>
        <a:p>
          <a:endParaRPr lang="en-US"/>
        </a:p>
      </dgm:t>
    </dgm:pt>
    <dgm:pt modelId="{D51B61CE-A58B-4BE5-82B1-A38DFD4896C8}">
      <dgm:prSet/>
      <dgm:spPr/>
      <dgm:t>
        <a:bodyPr/>
        <a:lstStyle/>
        <a:p>
          <a:r>
            <a:rPr lang="fi-FI" dirty="0">
              <a:solidFill>
                <a:schemeClr val="tx1"/>
              </a:solidFill>
            </a:rPr>
            <a:t>Taitoharjoittelu – kognitiivisten toimintojen tehostaminen</a:t>
          </a:r>
          <a:endParaRPr lang="en-US" dirty="0">
            <a:solidFill>
              <a:schemeClr val="tx1"/>
            </a:solidFill>
          </a:endParaRPr>
        </a:p>
      </dgm:t>
    </dgm:pt>
    <dgm:pt modelId="{4FFBBB08-7836-4F3C-9B80-C162AA2114AF}" type="parTrans" cxnId="{A7DD76AE-568D-42B9-A990-B903FC67143A}">
      <dgm:prSet/>
      <dgm:spPr/>
      <dgm:t>
        <a:bodyPr/>
        <a:lstStyle/>
        <a:p>
          <a:endParaRPr lang="en-US"/>
        </a:p>
      </dgm:t>
    </dgm:pt>
    <dgm:pt modelId="{911196CB-BDFE-4998-A119-D6CF9779F0BC}" type="sibTrans" cxnId="{A7DD76AE-568D-42B9-A990-B903FC67143A}">
      <dgm:prSet/>
      <dgm:spPr/>
      <dgm:t>
        <a:bodyPr/>
        <a:lstStyle/>
        <a:p>
          <a:endParaRPr lang="en-US"/>
        </a:p>
      </dgm:t>
    </dgm:pt>
    <dgm:pt modelId="{9C49D9B9-3270-4FCC-8616-8A31263B3698}" type="pres">
      <dgm:prSet presAssocID="{E8453353-C0CA-4B46-807B-273D865EA2D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929C05-11B5-47C4-ABCA-AFC3C5634E9C}" type="pres">
      <dgm:prSet presAssocID="{07FA2730-D66B-450F-865D-FCB6AF4F6B26}" presName="node" presStyleLbl="node1" presStyleIdx="0" presStyleCnt="5" custScaleX="139491" custScaleY="166908" custRadScaleRad="92505" custRadScaleInc="148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678BE2-74C1-4131-977B-6B4A9FAB93C4}" type="pres">
      <dgm:prSet presAssocID="{07FA2730-D66B-450F-865D-FCB6AF4F6B26}" presName="spNode" presStyleCnt="0"/>
      <dgm:spPr/>
    </dgm:pt>
    <dgm:pt modelId="{9CFE15E5-7155-436E-9791-0DD5737BEC35}" type="pres">
      <dgm:prSet presAssocID="{563B3D92-62BF-4877-BFAE-B71169FC3F3F}" presName="sibTrans" presStyleLbl="sibTrans1D1" presStyleIdx="0" presStyleCnt="5"/>
      <dgm:spPr/>
      <dgm:t>
        <a:bodyPr/>
        <a:lstStyle/>
        <a:p>
          <a:endParaRPr lang="en-US"/>
        </a:p>
      </dgm:t>
    </dgm:pt>
    <dgm:pt modelId="{D2BA8F01-A13D-4BE5-B181-19C0278F63CB}" type="pres">
      <dgm:prSet presAssocID="{6E47CEFB-DDF9-4849-B032-EAE6CA80558C}" presName="node" presStyleLbl="node1" presStyleIdx="1" presStyleCnt="5" custScaleX="139965" custScaleY="159232" custRadScaleRad="94260" custRadScaleInc="438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0A9BDB-89C6-4D86-849D-273730D49600}" type="pres">
      <dgm:prSet presAssocID="{6E47CEFB-DDF9-4849-B032-EAE6CA80558C}" presName="spNode" presStyleCnt="0"/>
      <dgm:spPr/>
    </dgm:pt>
    <dgm:pt modelId="{4238B683-E8B9-4D9B-9739-C8C06984DA33}" type="pres">
      <dgm:prSet presAssocID="{15BC087C-FC0B-42D8-B0AD-E0DCB7928136}" presName="sibTrans" presStyleLbl="sibTrans1D1" presStyleIdx="1" presStyleCnt="5"/>
      <dgm:spPr/>
      <dgm:t>
        <a:bodyPr/>
        <a:lstStyle/>
        <a:p>
          <a:endParaRPr lang="en-US"/>
        </a:p>
      </dgm:t>
    </dgm:pt>
    <dgm:pt modelId="{5B81F8CA-D3C4-4D11-9330-C38E3CDB6F10}" type="pres">
      <dgm:prSet presAssocID="{23DC76B3-E68E-45AD-9C7D-1E60E719690F}" presName="node" presStyleLbl="node1" presStyleIdx="2" presStyleCnt="5" custScaleX="138691" custScaleY="148440" custRadScaleRad="90312" custRadScaleInc="-207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50234-A22A-4F26-90E5-6A4326879569}" type="pres">
      <dgm:prSet presAssocID="{23DC76B3-E68E-45AD-9C7D-1E60E719690F}" presName="spNode" presStyleCnt="0"/>
      <dgm:spPr/>
    </dgm:pt>
    <dgm:pt modelId="{733FE1D5-B0B4-4B1D-91AC-882EDCE9A439}" type="pres">
      <dgm:prSet presAssocID="{388A2598-002A-46AE-9501-DAF0D84AF9A9}" presName="sibTrans" presStyleLbl="sibTrans1D1" presStyleIdx="2" presStyleCnt="5"/>
      <dgm:spPr/>
      <dgm:t>
        <a:bodyPr/>
        <a:lstStyle/>
        <a:p>
          <a:endParaRPr lang="en-US"/>
        </a:p>
      </dgm:t>
    </dgm:pt>
    <dgm:pt modelId="{95C57073-98FE-4870-88FA-3D8A79557F21}" type="pres">
      <dgm:prSet presAssocID="{4DDEB48F-D61C-4C25-8F6E-30B013DE470B}" presName="node" presStyleLbl="node1" presStyleIdx="3" presStyleCnt="5" custScaleX="153990" custScaleY="147501" custRadScaleRad="102458" custRadScaleInc="51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79C581-1E9E-42D8-A147-C95468082B8A}" type="pres">
      <dgm:prSet presAssocID="{4DDEB48F-D61C-4C25-8F6E-30B013DE470B}" presName="spNode" presStyleCnt="0"/>
      <dgm:spPr/>
    </dgm:pt>
    <dgm:pt modelId="{FBFB42AD-C602-41FB-8175-B49D51FE0468}" type="pres">
      <dgm:prSet presAssocID="{7BE351D7-0BA2-4E5D-AAE2-ECB60AD96906}" presName="sibTrans" presStyleLbl="sibTrans1D1" presStyleIdx="3" presStyleCnt="5"/>
      <dgm:spPr/>
      <dgm:t>
        <a:bodyPr/>
        <a:lstStyle/>
        <a:p>
          <a:endParaRPr lang="en-US"/>
        </a:p>
      </dgm:t>
    </dgm:pt>
    <dgm:pt modelId="{37328E78-9C37-4E07-9372-0E430D5C3B41}" type="pres">
      <dgm:prSet presAssocID="{D51B61CE-A58B-4BE5-82B1-A38DFD4896C8}" presName="node" presStyleLbl="node1" presStyleIdx="4" presStyleCnt="5" custScaleX="134701" custScaleY="184843" custRadScaleRad="99222" custRadScaleInc="-20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412FCD-8DF0-409A-ACEA-D5A0851E8221}" type="pres">
      <dgm:prSet presAssocID="{D51B61CE-A58B-4BE5-82B1-A38DFD4896C8}" presName="spNode" presStyleCnt="0"/>
      <dgm:spPr/>
    </dgm:pt>
    <dgm:pt modelId="{68756577-F0C7-4C72-B4EB-F08B16346B9A}" type="pres">
      <dgm:prSet presAssocID="{911196CB-BDFE-4998-A119-D6CF9779F0BC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EC1BA533-73CE-4124-B9EC-FE2FD257B5D7}" type="presOf" srcId="{911196CB-BDFE-4998-A119-D6CF9779F0BC}" destId="{68756577-F0C7-4C72-B4EB-F08B16346B9A}" srcOrd="0" destOrd="0" presId="urn:microsoft.com/office/officeart/2005/8/layout/cycle6"/>
    <dgm:cxn modelId="{8B465412-0752-46C9-B32D-CDB9007C3C83}" type="presOf" srcId="{23DC76B3-E68E-45AD-9C7D-1E60E719690F}" destId="{5B81F8CA-D3C4-4D11-9330-C38E3CDB6F10}" srcOrd="0" destOrd="0" presId="urn:microsoft.com/office/officeart/2005/8/layout/cycle6"/>
    <dgm:cxn modelId="{53F2F025-75D8-43CB-8CAD-20FAB9221A17}" srcId="{E8453353-C0CA-4B46-807B-273D865EA2D2}" destId="{07FA2730-D66B-450F-865D-FCB6AF4F6B26}" srcOrd="0" destOrd="0" parTransId="{488D352E-C2E4-463A-8C05-6DC87BC865ED}" sibTransId="{563B3D92-62BF-4877-BFAE-B71169FC3F3F}"/>
    <dgm:cxn modelId="{6F416F53-C95B-45F9-87EA-41D0B86BA92A}" type="presOf" srcId="{6E47CEFB-DDF9-4849-B032-EAE6CA80558C}" destId="{D2BA8F01-A13D-4BE5-B181-19C0278F63CB}" srcOrd="0" destOrd="0" presId="urn:microsoft.com/office/officeart/2005/8/layout/cycle6"/>
    <dgm:cxn modelId="{424DA12D-1509-4630-B59B-9B6BCE5A45D0}" type="presOf" srcId="{E8453353-C0CA-4B46-807B-273D865EA2D2}" destId="{9C49D9B9-3270-4FCC-8616-8A31263B3698}" srcOrd="0" destOrd="0" presId="urn:microsoft.com/office/officeart/2005/8/layout/cycle6"/>
    <dgm:cxn modelId="{076A9E1E-A77B-4A9D-ABB7-CA3C98EF239A}" type="presOf" srcId="{D51B61CE-A58B-4BE5-82B1-A38DFD4896C8}" destId="{37328E78-9C37-4E07-9372-0E430D5C3B41}" srcOrd="0" destOrd="0" presId="urn:microsoft.com/office/officeart/2005/8/layout/cycle6"/>
    <dgm:cxn modelId="{F27006D2-282B-4EC2-AA84-788546B893BC}" srcId="{E8453353-C0CA-4B46-807B-273D865EA2D2}" destId="{23DC76B3-E68E-45AD-9C7D-1E60E719690F}" srcOrd="2" destOrd="0" parTransId="{2AC10D68-C513-4F25-910E-4C5638622340}" sibTransId="{388A2598-002A-46AE-9501-DAF0D84AF9A9}"/>
    <dgm:cxn modelId="{613D1C42-1BD3-4859-B7A1-004097CB0F54}" type="presOf" srcId="{15BC087C-FC0B-42D8-B0AD-E0DCB7928136}" destId="{4238B683-E8B9-4D9B-9739-C8C06984DA33}" srcOrd="0" destOrd="0" presId="urn:microsoft.com/office/officeart/2005/8/layout/cycle6"/>
    <dgm:cxn modelId="{F97CBA52-682C-4E74-8B2E-4AB1B9149A3B}" type="presOf" srcId="{388A2598-002A-46AE-9501-DAF0D84AF9A9}" destId="{733FE1D5-B0B4-4B1D-91AC-882EDCE9A439}" srcOrd="0" destOrd="0" presId="urn:microsoft.com/office/officeart/2005/8/layout/cycle6"/>
    <dgm:cxn modelId="{2615CBF8-D075-49B4-8F70-E75E384C619F}" type="presOf" srcId="{7BE351D7-0BA2-4E5D-AAE2-ECB60AD96906}" destId="{FBFB42AD-C602-41FB-8175-B49D51FE0468}" srcOrd="0" destOrd="0" presId="urn:microsoft.com/office/officeart/2005/8/layout/cycle6"/>
    <dgm:cxn modelId="{E6652331-EC35-4A4E-A0E3-4ABD6FCA29CD}" type="presOf" srcId="{563B3D92-62BF-4877-BFAE-B71169FC3F3F}" destId="{9CFE15E5-7155-436E-9791-0DD5737BEC35}" srcOrd="0" destOrd="0" presId="urn:microsoft.com/office/officeart/2005/8/layout/cycle6"/>
    <dgm:cxn modelId="{BDF1410A-4033-4CA3-BC6C-4D229D806D73}" type="presOf" srcId="{4DDEB48F-D61C-4C25-8F6E-30B013DE470B}" destId="{95C57073-98FE-4870-88FA-3D8A79557F21}" srcOrd="0" destOrd="0" presId="urn:microsoft.com/office/officeart/2005/8/layout/cycle6"/>
    <dgm:cxn modelId="{10002EC8-6042-408F-91F1-B9E304DB8A4C}" srcId="{E8453353-C0CA-4B46-807B-273D865EA2D2}" destId="{6E47CEFB-DDF9-4849-B032-EAE6CA80558C}" srcOrd="1" destOrd="0" parTransId="{8802B985-1BF7-4D5D-A87F-963B23085534}" sibTransId="{15BC087C-FC0B-42D8-B0AD-E0DCB7928136}"/>
    <dgm:cxn modelId="{6D78DDE6-1324-4659-9EB5-03C26A2B9E50}" type="presOf" srcId="{07FA2730-D66B-450F-865D-FCB6AF4F6B26}" destId="{89929C05-11B5-47C4-ABCA-AFC3C5634E9C}" srcOrd="0" destOrd="0" presId="urn:microsoft.com/office/officeart/2005/8/layout/cycle6"/>
    <dgm:cxn modelId="{A7DD76AE-568D-42B9-A990-B903FC67143A}" srcId="{E8453353-C0CA-4B46-807B-273D865EA2D2}" destId="{D51B61CE-A58B-4BE5-82B1-A38DFD4896C8}" srcOrd="4" destOrd="0" parTransId="{4FFBBB08-7836-4F3C-9B80-C162AA2114AF}" sibTransId="{911196CB-BDFE-4998-A119-D6CF9779F0BC}"/>
    <dgm:cxn modelId="{09CCA500-366D-4056-B29C-E5788445D657}" srcId="{E8453353-C0CA-4B46-807B-273D865EA2D2}" destId="{4DDEB48F-D61C-4C25-8F6E-30B013DE470B}" srcOrd="3" destOrd="0" parTransId="{878E08E8-1006-4292-AAF9-6B840CAD267D}" sibTransId="{7BE351D7-0BA2-4E5D-AAE2-ECB60AD96906}"/>
    <dgm:cxn modelId="{41805E1C-49AD-4FD9-B42F-EEFC8DFEB115}" type="presParOf" srcId="{9C49D9B9-3270-4FCC-8616-8A31263B3698}" destId="{89929C05-11B5-47C4-ABCA-AFC3C5634E9C}" srcOrd="0" destOrd="0" presId="urn:microsoft.com/office/officeart/2005/8/layout/cycle6"/>
    <dgm:cxn modelId="{79C6C76C-05AE-448A-96E2-F2937ADBB95D}" type="presParOf" srcId="{9C49D9B9-3270-4FCC-8616-8A31263B3698}" destId="{FB678BE2-74C1-4131-977B-6B4A9FAB93C4}" srcOrd="1" destOrd="0" presId="urn:microsoft.com/office/officeart/2005/8/layout/cycle6"/>
    <dgm:cxn modelId="{69A286F7-82FA-45BF-8CCC-2DDC090F5D93}" type="presParOf" srcId="{9C49D9B9-3270-4FCC-8616-8A31263B3698}" destId="{9CFE15E5-7155-436E-9791-0DD5737BEC35}" srcOrd="2" destOrd="0" presId="urn:microsoft.com/office/officeart/2005/8/layout/cycle6"/>
    <dgm:cxn modelId="{F82D478D-A42C-4EDC-8463-EADB1097734B}" type="presParOf" srcId="{9C49D9B9-3270-4FCC-8616-8A31263B3698}" destId="{D2BA8F01-A13D-4BE5-B181-19C0278F63CB}" srcOrd="3" destOrd="0" presId="urn:microsoft.com/office/officeart/2005/8/layout/cycle6"/>
    <dgm:cxn modelId="{A451C349-DA35-48FB-94F8-33531B74AE1D}" type="presParOf" srcId="{9C49D9B9-3270-4FCC-8616-8A31263B3698}" destId="{2C0A9BDB-89C6-4D86-849D-273730D49600}" srcOrd="4" destOrd="0" presId="urn:microsoft.com/office/officeart/2005/8/layout/cycle6"/>
    <dgm:cxn modelId="{D8441909-B998-4839-B0AD-E5667DE3746F}" type="presParOf" srcId="{9C49D9B9-3270-4FCC-8616-8A31263B3698}" destId="{4238B683-E8B9-4D9B-9739-C8C06984DA33}" srcOrd="5" destOrd="0" presId="urn:microsoft.com/office/officeart/2005/8/layout/cycle6"/>
    <dgm:cxn modelId="{9072A915-8E51-4330-88DB-1D10CC1CDB49}" type="presParOf" srcId="{9C49D9B9-3270-4FCC-8616-8A31263B3698}" destId="{5B81F8CA-D3C4-4D11-9330-C38E3CDB6F10}" srcOrd="6" destOrd="0" presId="urn:microsoft.com/office/officeart/2005/8/layout/cycle6"/>
    <dgm:cxn modelId="{8EBF112C-3E6C-4910-9B35-1AA5DF613CA7}" type="presParOf" srcId="{9C49D9B9-3270-4FCC-8616-8A31263B3698}" destId="{86A50234-A22A-4F26-90E5-6A4326879569}" srcOrd="7" destOrd="0" presId="urn:microsoft.com/office/officeart/2005/8/layout/cycle6"/>
    <dgm:cxn modelId="{268C6CF1-3C5B-4547-A146-2917B135F820}" type="presParOf" srcId="{9C49D9B9-3270-4FCC-8616-8A31263B3698}" destId="{733FE1D5-B0B4-4B1D-91AC-882EDCE9A439}" srcOrd="8" destOrd="0" presId="urn:microsoft.com/office/officeart/2005/8/layout/cycle6"/>
    <dgm:cxn modelId="{28F613DE-D7FE-4528-860E-43477463AEF8}" type="presParOf" srcId="{9C49D9B9-3270-4FCC-8616-8A31263B3698}" destId="{95C57073-98FE-4870-88FA-3D8A79557F21}" srcOrd="9" destOrd="0" presId="urn:microsoft.com/office/officeart/2005/8/layout/cycle6"/>
    <dgm:cxn modelId="{0477EFB8-D816-4A1F-8AB6-E5DDFE903EE8}" type="presParOf" srcId="{9C49D9B9-3270-4FCC-8616-8A31263B3698}" destId="{4179C581-1E9E-42D8-A147-C95468082B8A}" srcOrd="10" destOrd="0" presId="urn:microsoft.com/office/officeart/2005/8/layout/cycle6"/>
    <dgm:cxn modelId="{254BF6A0-FF45-47FB-A729-A16BA444B5D4}" type="presParOf" srcId="{9C49D9B9-3270-4FCC-8616-8A31263B3698}" destId="{FBFB42AD-C602-41FB-8175-B49D51FE0468}" srcOrd="11" destOrd="0" presId="urn:microsoft.com/office/officeart/2005/8/layout/cycle6"/>
    <dgm:cxn modelId="{85AA55A9-F2FF-447F-9BD8-331FB32686BD}" type="presParOf" srcId="{9C49D9B9-3270-4FCC-8616-8A31263B3698}" destId="{37328E78-9C37-4E07-9372-0E430D5C3B41}" srcOrd="12" destOrd="0" presId="urn:microsoft.com/office/officeart/2005/8/layout/cycle6"/>
    <dgm:cxn modelId="{01690A9E-87C4-4C0E-BEB7-B44CC089551E}" type="presParOf" srcId="{9C49D9B9-3270-4FCC-8616-8A31263B3698}" destId="{0B412FCD-8DF0-409A-ACEA-D5A0851E8221}" srcOrd="13" destOrd="0" presId="urn:microsoft.com/office/officeart/2005/8/layout/cycle6"/>
    <dgm:cxn modelId="{7719997A-46CC-43FB-8503-CBF60495F812}" type="presParOf" srcId="{9C49D9B9-3270-4FCC-8616-8A31263B3698}" destId="{68756577-F0C7-4C72-B4EB-F08B16346B9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29C05-11B5-47C4-ABCA-AFC3C5634E9C}">
      <dsp:nvSpPr>
        <dsp:cNvPr id="0" name=""/>
        <dsp:cNvSpPr/>
      </dsp:nvSpPr>
      <dsp:spPr>
        <a:xfrm>
          <a:off x="2390984" y="-130141"/>
          <a:ext cx="2780862" cy="21628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300" kern="1200" dirty="0">
              <a:solidFill>
                <a:schemeClr val="tx1"/>
              </a:solidFill>
            </a:rPr>
            <a:t>Kestävyysharjoittelu – työssä jaksaminen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2496565" y="-24560"/>
        <a:ext cx="2569700" cy="1951674"/>
      </dsp:txXfrm>
    </dsp:sp>
    <dsp:sp modelId="{9CFE15E5-7155-436E-9791-0DD5737BEC35}">
      <dsp:nvSpPr>
        <dsp:cNvPr id="0" name=""/>
        <dsp:cNvSpPr/>
      </dsp:nvSpPr>
      <dsp:spPr>
        <a:xfrm>
          <a:off x="1028128" y="990247"/>
          <a:ext cx="5183443" cy="5183443"/>
        </a:xfrm>
        <a:custGeom>
          <a:avLst/>
          <a:gdLst/>
          <a:ahLst/>
          <a:cxnLst/>
          <a:rect l="0" t="0" r="0" b="0"/>
          <a:pathLst>
            <a:path>
              <a:moveTo>
                <a:pt x="4149295" y="520251"/>
              </a:moveTo>
              <a:arcTo wR="2591721" hR="2591721" stAng="18416407" swAng="908855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BA8F01-A13D-4BE5-B181-19C0278F63CB}">
      <dsp:nvSpPr>
        <dsp:cNvPr id="0" name=""/>
        <dsp:cNvSpPr/>
      </dsp:nvSpPr>
      <dsp:spPr>
        <a:xfrm>
          <a:off x="4659319" y="1994978"/>
          <a:ext cx="2790311" cy="2063369"/>
        </a:xfrm>
        <a:prstGeom prst="roundRect">
          <a:avLst/>
        </a:prstGeom>
        <a:solidFill>
          <a:schemeClr val="accent2">
            <a:hueOff val="-1304071"/>
            <a:satOff val="7143"/>
            <a:lumOff val="-14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300" kern="1200" dirty="0">
              <a:solidFill>
                <a:schemeClr val="tx1"/>
              </a:solidFill>
            </a:rPr>
            <a:t>Voimaharjoittelu – itseluottamus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4760044" y="2095703"/>
        <a:ext cx="2588861" cy="1861919"/>
      </dsp:txXfrm>
    </dsp:sp>
    <dsp:sp modelId="{4238B683-E8B9-4D9B-9739-C8C06984DA33}">
      <dsp:nvSpPr>
        <dsp:cNvPr id="0" name=""/>
        <dsp:cNvSpPr/>
      </dsp:nvSpPr>
      <dsp:spPr>
        <a:xfrm>
          <a:off x="1886433" y="-653765"/>
          <a:ext cx="5183443" cy="5183443"/>
        </a:xfrm>
        <a:custGeom>
          <a:avLst/>
          <a:gdLst/>
          <a:ahLst/>
          <a:cxnLst/>
          <a:rect l="0" t="0" r="0" b="0"/>
          <a:pathLst>
            <a:path>
              <a:moveTo>
                <a:pt x="4080656" y="4713064"/>
              </a:moveTo>
              <a:arcTo wR="2591721" hR="2591721" stAng="3296139" swAng="215180"/>
            </a:path>
          </a:pathLst>
        </a:custGeom>
        <a:noFill/>
        <a:ln w="6350" cap="flat" cmpd="sng" algn="ctr">
          <a:solidFill>
            <a:schemeClr val="accent2">
              <a:hueOff val="-1304071"/>
              <a:satOff val="7143"/>
              <a:lumOff val="-14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1F8CA-D3C4-4D11-9330-C38E3CDB6F10}">
      <dsp:nvSpPr>
        <dsp:cNvPr id="0" name=""/>
        <dsp:cNvSpPr/>
      </dsp:nvSpPr>
      <dsp:spPr>
        <a:xfrm>
          <a:off x="3785018" y="4149145"/>
          <a:ext cx="2764913" cy="1923523"/>
        </a:xfrm>
        <a:prstGeom prst="roundRect">
          <a:avLst/>
        </a:prstGeom>
        <a:solidFill>
          <a:schemeClr val="accent2">
            <a:hueOff val="-2608143"/>
            <a:satOff val="14286"/>
            <a:lumOff val="-2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300" kern="1200" dirty="0">
              <a:solidFill>
                <a:schemeClr val="tx1"/>
              </a:solidFill>
            </a:rPr>
            <a:t>Nopeusharjoittelu – vireystilan kohottaminen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3878917" y="4243044"/>
        <a:ext cx="2577115" cy="1735725"/>
      </dsp:txXfrm>
    </dsp:sp>
    <dsp:sp modelId="{733FE1D5-B0B4-4B1D-91AC-882EDCE9A439}">
      <dsp:nvSpPr>
        <dsp:cNvPr id="0" name=""/>
        <dsp:cNvSpPr/>
      </dsp:nvSpPr>
      <dsp:spPr>
        <a:xfrm>
          <a:off x="-190957" y="896937"/>
          <a:ext cx="5183443" cy="5183443"/>
        </a:xfrm>
        <a:custGeom>
          <a:avLst/>
          <a:gdLst/>
          <a:ahLst/>
          <a:cxnLst/>
          <a:rect l="0" t="0" r="0" b="0"/>
          <a:pathLst>
            <a:path>
              <a:moveTo>
                <a:pt x="3970328" y="4786366"/>
              </a:moveTo>
              <a:arcTo wR="2591721" hR="2591721" stAng="3471856" swAng="870223"/>
            </a:path>
          </a:pathLst>
        </a:custGeom>
        <a:noFill/>
        <a:ln w="6350" cap="flat" cmpd="sng" algn="ctr">
          <a:solidFill>
            <a:schemeClr val="accent2">
              <a:hueOff val="-2608143"/>
              <a:satOff val="14286"/>
              <a:lumOff val="-2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57073-98FE-4870-88FA-3D8A79557F21}">
      <dsp:nvSpPr>
        <dsp:cNvPr id="0" name=""/>
        <dsp:cNvSpPr/>
      </dsp:nvSpPr>
      <dsp:spPr>
        <a:xfrm>
          <a:off x="109527" y="4149148"/>
          <a:ext cx="3069910" cy="1911356"/>
        </a:xfrm>
        <a:prstGeom prst="roundRect">
          <a:avLst/>
        </a:prstGeom>
        <a:solidFill>
          <a:schemeClr val="accent2">
            <a:hueOff val="-3912214"/>
            <a:satOff val="21428"/>
            <a:lumOff val="-44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300" kern="1200" dirty="0">
              <a:solidFill>
                <a:schemeClr val="tx1"/>
              </a:solidFill>
            </a:rPr>
            <a:t>Liikkuvuusharjoittelu – työergonomia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202832" y="4242453"/>
        <a:ext cx="2883300" cy="1724746"/>
      </dsp:txXfrm>
    </dsp:sp>
    <dsp:sp modelId="{FBFB42AD-C602-41FB-8175-B49D51FE0468}">
      <dsp:nvSpPr>
        <dsp:cNvPr id="0" name=""/>
        <dsp:cNvSpPr/>
      </dsp:nvSpPr>
      <dsp:spPr>
        <a:xfrm>
          <a:off x="956789" y="2412131"/>
          <a:ext cx="5183443" cy="5183443"/>
        </a:xfrm>
        <a:custGeom>
          <a:avLst/>
          <a:gdLst/>
          <a:ahLst/>
          <a:cxnLst/>
          <a:rect l="0" t="0" r="0" b="0"/>
          <a:pathLst>
            <a:path>
              <a:moveTo>
                <a:pt x="145657" y="1735105"/>
              </a:moveTo>
              <a:arcTo wR="2591721" hR="2591721" stAng="11958021" swAng="263380"/>
            </a:path>
          </a:pathLst>
        </a:custGeom>
        <a:noFill/>
        <a:ln w="6350" cap="flat" cmpd="sng" algn="ctr">
          <a:solidFill>
            <a:schemeClr val="accent2">
              <a:hueOff val="-3912214"/>
              <a:satOff val="21428"/>
              <a:lumOff val="-44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28E78-9C37-4E07-9372-0E430D5C3B41}">
      <dsp:nvSpPr>
        <dsp:cNvPr id="0" name=""/>
        <dsp:cNvSpPr/>
      </dsp:nvSpPr>
      <dsp:spPr>
        <a:xfrm>
          <a:off x="-175328" y="1565431"/>
          <a:ext cx="2685369" cy="2395243"/>
        </a:xfrm>
        <a:prstGeom prst="roundRect">
          <a:avLst/>
        </a:prstGeom>
        <a:solidFill>
          <a:schemeClr val="accent2">
            <a:hueOff val="-5216286"/>
            <a:satOff val="28571"/>
            <a:lumOff val="-58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2300" kern="1200" dirty="0">
              <a:solidFill>
                <a:schemeClr val="tx1"/>
              </a:solidFill>
            </a:rPr>
            <a:t>Taitoharjoittelu – kognitiivisten toimintojen tehostaminen</a:t>
          </a:r>
          <a:endParaRPr lang="en-US" sz="2300" kern="1200" dirty="0">
            <a:solidFill>
              <a:schemeClr val="tx1"/>
            </a:solidFill>
          </a:endParaRPr>
        </a:p>
      </dsp:txBody>
      <dsp:txXfrm>
        <a:off x="-58402" y="1682357"/>
        <a:ext cx="2451517" cy="2161391"/>
      </dsp:txXfrm>
    </dsp:sp>
    <dsp:sp modelId="{68756577-F0C7-4C72-B4EB-F08B16346B9A}">
      <dsp:nvSpPr>
        <dsp:cNvPr id="0" name=""/>
        <dsp:cNvSpPr/>
      </dsp:nvSpPr>
      <dsp:spPr>
        <a:xfrm>
          <a:off x="641951" y="1152136"/>
          <a:ext cx="5183443" cy="5183443"/>
        </a:xfrm>
        <a:custGeom>
          <a:avLst/>
          <a:gdLst/>
          <a:ahLst/>
          <a:cxnLst/>
          <a:rect l="0" t="0" r="0" b="0"/>
          <a:pathLst>
            <a:path>
              <a:moveTo>
                <a:pt x="1192877" y="409920"/>
              </a:moveTo>
              <a:arcTo wR="2591721" hR="2591721" stAng="14240062" swAng="813196"/>
            </a:path>
          </a:pathLst>
        </a:custGeom>
        <a:noFill/>
        <a:ln w="6350" cap="flat" cmpd="sng" algn="ctr">
          <a:solidFill>
            <a:schemeClr val="accent2">
              <a:hueOff val="-5216286"/>
              <a:satOff val="28571"/>
              <a:lumOff val="-58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C0E20-D1D5-4DF0-A2B5-3CA76C09ED36}" type="datetimeFigureOut">
              <a:rPr lang="fi-FI" smtClean="0"/>
              <a:t>25.11.2020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4DC04-AB76-4D02-9D34-30B60357C57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28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Herkkyyskausia ei ole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BB45E-124C-46CB-9B38-2CDCE9981563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3222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7FF6A0-A7E3-3846-9E28-9559CC91B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56300"/>
            <a:ext cx="9144000" cy="780015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5FD1899-72B0-D446-A7C7-5DF44C79C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84644"/>
            <a:ext cx="9144000" cy="6784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887F365-D9BD-164E-96E2-A6CB1550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CF732-ACE9-EA43-8D7C-48FD94812BF5}" type="datetimeFigureOut">
              <a:rPr lang="fi-FI" smtClean="0"/>
              <a:t>25.11.2020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646B756-C8DF-DB4D-BA32-1621276EB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EDUFUTURA.FI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8A8F7E9-A5DA-2844-B272-FA2D6CF0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03254" y="581324"/>
            <a:ext cx="3185492" cy="282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23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s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E0F0D2-FC25-6C48-9378-4E09D8B68C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71417"/>
            <a:ext cx="10515600" cy="1990617"/>
          </a:xfrm>
        </p:spPr>
        <p:txBody>
          <a:bodyPr/>
          <a:lstStyle>
            <a:lvl1pPr algn="ctr">
              <a:defRPr i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Tämä on dia nostoja varten.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DD36F62-0A30-F342-B9A1-158C8C1A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57E1D4A-8100-4D48-B3D6-93FD9D26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047D2AB-D956-1943-9C96-DF48A9EE2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0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tsikko 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E0F0D2-FC25-6C48-9378-4E09D8B68C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71418"/>
            <a:ext cx="10515600" cy="1368254"/>
          </a:xfrm>
        </p:spPr>
        <p:txBody>
          <a:bodyPr>
            <a:normAutofit/>
          </a:bodyPr>
          <a:lstStyle>
            <a:lvl1pPr algn="ctr">
              <a:defRPr sz="6600" i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 dia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DD36F62-0A30-F342-B9A1-158C8C1A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57E1D4A-8100-4D48-B3D6-93FD9D26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047D2AB-D956-1943-9C96-DF48A9EE2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7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5"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9B5FB80-18BA-B04B-AFB2-10B297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F9713230-328E-1E4C-A76B-66F8B842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20" y="876569"/>
            <a:ext cx="5509592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F77D705-DA5B-1047-831A-C0C20DD51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2819" y="2460194"/>
            <a:ext cx="5509592" cy="3684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Sisällön paikkamerkki 5">
            <a:extLst>
              <a:ext uri="{FF2B5EF4-FFF2-40B4-BE49-F238E27FC236}">
                <a16:creationId xmlns:a16="http://schemas.microsoft.com/office/drawing/2014/main" id="{D1623E55-1829-1444-A5EC-F2528E4DAD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47192" y="2460194"/>
            <a:ext cx="5509592" cy="3684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21D6947-EFE1-EC4B-8715-1AE3679862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6"/>
            <a:ext cx="981495" cy="8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2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hjä">
    <p:bg>
      <p:bgPr>
        <a:solidFill>
          <a:srgbClr val="002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9B5FB80-18BA-B04B-AFB2-10B297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D6D9AAC-F337-CE46-9DD5-AA45CCFF1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hjä">
    <p:bg>
      <p:bgPr>
        <a:solidFill>
          <a:srgbClr val="0024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9B5FB80-18BA-B04B-AFB2-10B297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D6D9AAC-F337-CE46-9DD5-AA45CCFF1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4229A765-B31E-5A49-9720-AFB0672AB9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6977" y="3130793"/>
            <a:ext cx="3022775" cy="2692819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Tekstin paikkamerkki 12">
            <a:extLst>
              <a:ext uri="{FF2B5EF4-FFF2-40B4-BE49-F238E27FC236}">
                <a16:creationId xmlns:a16="http://schemas.microsoft.com/office/drawing/2014/main" id="{5AB801DE-99D4-1146-BB44-9BB2E57E6A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78116" y="3130793"/>
            <a:ext cx="3022775" cy="2692819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Tekstin paikkamerkki 12">
            <a:extLst>
              <a:ext uri="{FF2B5EF4-FFF2-40B4-BE49-F238E27FC236}">
                <a16:creationId xmlns:a16="http://schemas.microsoft.com/office/drawing/2014/main" id="{FC9922E6-0595-6F42-BC87-693FECA307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79255" y="3130793"/>
            <a:ext cx="3022775" cy="2692819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98B98AE8-F3A1-5145-8BBF-AD331F3F3E49}"/>
              </a:ext>
            </a:extLst>
          </p:cNvPr>
          <p:cNvGrpSpPr/>
          <p:nvPr userDrawn="1"/>
        </p:nvGrpSpPr>
        <p:grpSpPr>
          <a:xfrm>
            <a:off x="2277922" y="1122231"/>
            <a:ext cx="7423162" cy="820884"/>
            <a:chOff x="2277922" y="1763720"/>
            <a:chExt cx="7423162" cy="820884"/>
          </a:xfrm>
        </p:grpSpPr>
        <p:cxnSp>
          <p:nvCxnSpPr>
            <p:cNvPr id="18" name="Suora yhdysviiva 17">
              <a:extLst>
                <a:ext uri="{FF2B5EF4-FFF2-40B4-BE49-F238E27FC236}">
                  <a16:creationId xmlns:a16="http://schemas.microsoft.com/office/drawing/2014/main" id="{160E7200-6304-0A43-A606-B02B63235309}"/>
                </a:ext>
              </a:extLst>
            </p:cNvPr>
            <p:cNvCxnSpPr/>
            <p:nvPr userDrawn="1"/>
          </p:nvCxnSpPr>
          <p:spPr>
            <a:xfrm>
              <a:off x="2688364" y="2174162"/>
              <a:ext cx="6859828" cy="0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Ellipsi 3">
              <a:extLst>
                <a:ext uri="{FF2B5EF4-FFF2-40B4-BE49-F238E27FC236}">
                  <a16:creationId xmlns:a16="http://schemas.microsoft.com/office/drawing/2014/main" id="{F63436E3-1BC0-1542-B69A-8CE9BF863B9A}"/>
                </a:ext>
              </a:extLst>
            </p:cNvPr>
            <p:cNvSpPr/>
            <p:nvPr userDrawn="1"/>
          </p:nvSpPr>
          <p:spPr>
            <a:xfrm>
              <a:off x="2277922" y="1763720"/>
              <a:ext cx="820884" cy="82088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800" b="1" i="0" dirty="0">
                  <a:solidFill>
                    <a:schemeClr val="tx1"/>
                  </a:solidFill>
                  <a:latin typeface="Fira Sans" panose="020B0503050000020004" pitchFamily="34" charset="0"/>
                </a:rPr>
                <a:t>1</a:t>
              </a:r>
              <a:endParaRPr lang="fi-FI" sz="5400" b="1" i="0" dirty="0">
                <a:solidFill>
                  <a:schemeClr val="tx1"/>
                </a:solidFill>
                <a:latin typeface="Fira Sans" panose="020B0503050000020004" pitchFamily="34" charset="0"/>
              </a:endParaRPr>
            </a:p>
          </p:txBody>
        </p: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F9645D8E-78BD-844A-B3D5-71DBB7BBF5FA}"/>
                </a:ext>
              </a:extLst>
            </p:cNvPr>
            <p:cNvSpPr/>
            <p:nvPr userDrawn="1"/>
          </p:nvSpPr>
          <p:spPr>
            <a:xfrm>
              <a:off x="5579061" y="1763720"/>
              <a:ext cx="820884" cy="82088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800" b="1" i="0" dirty="0">
                  <a:solidFill>
                    <a:schemeClr val="tx1"/>
                  </a:solidFill>
                  <a:latin typeface="Fira Sans" panose="020B0503050000020004" pitchFamily="34" charset="0"/>
                </a:rPr>
                <a:t>2</a:t>
              </a:r>
              <a:endParaRPr lang="fi-FI" sz="5400" b="1" i="0" dirty="0">
                <a:solidFill>
                  <a:schemeClr val="tx1"/>
                </a:solidFill>
                <a:latin typeface="Fira Sans" panose="020B0503050000020004" pitchFamily="34" charset="0"/>
              </a:endParaRPr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ED44B477-C04A-7842-B2BC-D01A82CBEBC5}"/>
                </a:ext>
              </a:extLst>
            </p:cNvPr>
            <p:cNvSpPr/>
            <p:nvPr userDrawn="1"/>
          </p:nvSpPr>
          <p:spPr>
            <a:xfrm>
              <a:off x="8880200" y="1763720"/>
              <a:ext cx="820884" cy="82088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800" b="1" i="0" dirty="0">
                  <a:solidFill>
                    <a:schemeClr val="tx1"/>
                  </a:solidFill>
                  <a:latin typeface="Fira Sans" panose="020B0503050000020004" pitchFamily="34" charset="0"/>
                </a:rPr>
                <a:t>3</a:t>
              </a:r>
              <a:endParaRPr lang="fi-FI" sz="5400" b="1" i="0" dirty="0">
                <a:solidFill>
                  <a:schemeClr val="tx1"/>
                </a:solidFill>
                <a:latin typeface="Fira Sans" panose="020B0503050000020004" pitchFamily="34" charset="0"/>
              </a:endParaRPr>
            </a:p>
          </p:txBody>
        </p:sp>
      </p:grpSp>
      <p:sp>
        <p:nvSpPr>
          <p:cNvPr id="22" name="Tekstin paikkamerkki 12">
            <a:extLst>
              <a:ext uri="{FF2B5EF4-FFF2-40B4-BE49-F238E27FC236}">
                <a16:creationId xmlns:a16="http://schemas.microsoft.com/office/drawing/2014/main" id="{63141472-DBAB-3640-AF03-FE45902E75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76977" y="2274511"/>
            <a:ext cx="3022775" cy="593065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sp>
        <p:nvSpPr>
          <p:cNvPr id="23" name="Tekstin paikkamerkki 12">
            <a:extLst>
              <a:ext uri="{FF2B5EF4-FFF2-40B4-BE49-F238E27FC236}">
                <a16:creationId xmlns:a16="http://schemas.microsoft.com/office/drawing/2014/main" id="{C6B99C16-3619-174C-8436-BE9FF07438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8116" y="2274511"/>
            <a:ext cx="3022775" cy="593065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sp>
        <p:nvSpPr>
          <p:cNvPr id="24" name="Tekstin paikkamerkki 12">
            <a:extLst>
              <a:ext uri="{FF2B5EF4-FFF2-40B4-BE49-F238E27FC236}">
                <a16:creationId xmlns:a16="http://schemas.microsoft.com/office/drawing/2014/main" id="{DEEC5F5F-2191-DD4D-A647-714A291C22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79255" y="2274511"/>
            <a:ext cx="3022775" cy="593065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11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hjä">
    <p:bg>
      <p:bgPr>
        <a:solidFill>
          <a:srgbClr val="D9D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9B5FB80-18BA-B04B-AFB2-10B297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493BA07-37C0-3043-BCEE-AB321C515A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1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hjä">
    <p:bg>
      <p:bgPr>
        <a:solidFill>
          <a:srgbClr val="FDA5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9B5FB80-18BA-B04B-AFB2-10B297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A938A74-37A7-284E-9518-F404549726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6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hjä">
    <p:bg>
      <p:bgPr>
        <a:solidFill>
          <a:srgbClr val="86E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9B5FB80-18BA-B04B-AFB2-10B297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/>
              <a:t>EDUFUTURA.FI</a:t>
            </a: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BD2C372-8DD0-4E4C-9113-8BEE28BE9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hjä">
    <p:bg>
      <p:bgPr>
        <a:solidFill>
          <a:srgbClr val="ABA0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54BE7E1-5088-4B4D-A8C3-354A7E6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9B5FB80-18BA-B04B-AFB2-10B297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/>
              <a:t>EDUFUTURA.FI</a:t>
            </a: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B53E10A-A240-5640-8E21-60A50E076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8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2CD1-D876-4077-B620-DF55D43F1257}" type="datetimeFigureOut">
              <a:rPr lang="fi-FI" smtClean="0"/>
              <a:t>25.11.2020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A0E48-97F5-4DBD-A73E-B9C3BB53D4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4973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,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istuminen, mies, keltainen&#10;&#10;Kuvaus luotu automaattisesti">
            <a:extLst>
              <a:ext uri="{FF2B5EF4-FFF2-40B4-BE49-F238E27FC236}">
                <a16:creationId xmlns:a16="http://schemas.microsoft.com/office/drawing/2014/main" id="{FD0C5CCF-346D-1A40-A5B3-C2C309167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0403" y="1259775"/>
            <a:ext cx="6871597" cy="5525931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54F8C93-6921-DC4A-AA01-67CD2C3E82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16226" y="-55166"/>
            <a:ext cx="12828104" cy="693304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4B41F19-2A6F-274D-9B51-8590A1B87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5" y="365125"/>
            <a:ext cx="5907225" cy="172160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B7C822-CDA7-2648-8015-8DDE5D9DC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775" y="2266121"/>
            <a:ext cx="5787955" cy="391084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BCCC4DF-668E-D043-8A78-79084FAE5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8775" y="6408577"/>
            <a:ext cx="2743200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AF8E62C-4B76-EF47-B0FA-1A5F4E38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8600DABB-F309-A249-9F8A-F6E39C7510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2CD1-D876-4077-B620-DF55D43F1257}" type="datetimeFigureOut">
              <a:rPr lang="fi-FI" smtClean="0"/>
              <a:t>25.11.2020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A0E48-97F5-4DBD-A73E-B9C3BB53D4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7188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24634-2BB7-4842-8AC0-A9F71A93AA40}" type="datetimeFigureOut">
              <a:rPr lang="fi-FI" smtClean="0"/>
              <a:t>25.11.2020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0B482-6F8A-4241-A90D-6D7F4DC5996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037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, kuv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istuminen, keltainen, nainen, peli&#10;&#10;Kuvaus luotu automaattisesti">
            <a:extLst>
              <a:ext uri="{FF2B5EF4-FFF2-40B4-BE49-F238E27FC236}">
                <a16:creationId xmlns:a16="http://schemas.microsoft.com/office/drawing/2014/main" id="{CF109D52-DEDB-D546-86D6-E5AC51568A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846" b="6876"/>
          <a:stretch/>
        </p:blipFill>
        <p:spPr>
          <a:xfrm>
            <a:off x="6331594" y="-81848"/>
            <a:ext cx="5860406" cy="693984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DFEFFBA-6088-0C4A-86CB-3FB236CB8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36718"/>
          <a:stretch/>
        </p:blipFill>
        <p:spPr>
          <a:xfrm>
            <a:off x="-94093" y="-81848"/>
            <a:ext cx="7842142" cy="702169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B3386AC-91E1-734E-8CB0-04F3678C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66" y="768350"/>
            <a:ext cx="5021263" cy="212714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809A7D2-B2FF-6A48-8E04-38498064F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766" y="3285641"/>
            <a:ext cx="5021263" cy="280400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D94F0A6-6168-5F4D-8910-10803D4A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84D9831-FC85-A246-8B40-D3D240830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410271D-96BD-E149-A3C2-A23B71F1F9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037172-84D4-7D43-BD31-4BF9276D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63808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8321AB-C861-C341-AEE6-D64125FDD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5624" y="1825625"/>
            <a:ext cx="6848959" cy="4351338"/>
          </a:xfrm>
        </p:spPr>
        <p:txBody>
          <a:bodyPr/>
          <a:lstStyle>
            <a:lvl1pPr algn="ctr">
              <a:lnSpc>
                <a:spcPct val="100000"/>
              </a:lnSpc>
              <a:defRPr>
                <a:solidFill>
                  <a:srgbClr val="00244A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B21E8A3-BBEC-8048-8620-747FD836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A6F9B0A-12D4-0C4B-84BB-CEE44B62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82F1873-8FE3-FC44-B540-17209A9156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6"/>
            <a:ext cx="981495" cy="8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2xsisältö, väliotsiko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037172-84D4-7D43-BD31-4BF9276D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63808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8321AB-C861-C341-AEE6-D64125FDD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90800"/>
            <a:ext cx="4854388" cy="3586162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B21E8A3-BBEC-8048-8620-747FD836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A6F9B0A-12D4-0C4B-84BB-CEE44B62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B93D537-570B-0644-9D13-3B91666559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013C0753-C373-8844-BCD5-7D36550F2CD0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29235" y="2046287"/>
            <a:ext cx="4854388" cy="365125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>
                <a:solidFill>
                  <a:schemeClr val="bg1"/>
                </a:solidFill>
                <a:latin typeface="Fira Sans Black" panose="020B05030500000200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Väliotsikko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8F2F151D-59ED-1449-BEC7-EEBB7EDA32B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47621" y="2590800"/>
            <a:ext cx="4854387" cy="3586162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14A86A4F-2CC1-B346-9D76-D4D28F38D77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38656" y="2046287"/>
            <a:ext cx="4854387" cy="365125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>
                <a:solidFill>
                  <a:schemeClr val="bg1"/>
                </a:solidFill>
                <a:latin typeface="Fira Sans Black" panose="020B05030500000200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18728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2xsisältö, väliotsikot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037172-84D4-7D43-BD31-4BF9276D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45423" cy="1325563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8321AB-C861-C341-AEE6-D64125FDD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54306"/>
            <a:ext cx="4854388" cy="422265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B21E8A3-BBEC-8048-8620-747FD836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A6F9B0A-12D4-0C4B-84BB-CEE44B62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B93D537-570B-0644-9D13-3B91666559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5"/>
            <a:ext cx="916255" cy="813523"/>
          </a:xfrm>
          <a:prstGeom prst="rect">
            <a:avLst/>
          </a:prstGeom>
        </p:spPr>
      </p:pic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8F2F151D-59ED-1449-BEC7-EEBB7EDA32B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47621" y="2590800"/>
            <a:ext cx="4854387" cy="3586162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14A86A4F-2CC1-B346-9D76-D4D28F38D77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38656" y="2046287"/>
            <a:ext cx="4854387" cy="365125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2000" b="1" i="0">
                <a:solidFill>
                  <a:schemeClr val="bg1"/>
                </a:solidFill>
                <a:latin typeface="Fira Sans Black" panose="020B05030500000200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Väliotsikko</a:t>
            </a:r>
          </a:p>
        </p:txBody>
      </p:sp>
    </p:spTree>
    <p:extLst>
      <p:ext uri="{BB962C8B-B14F-4D97-AF65-F5344CB8AC3E}">
        <p14:creationId xmlns:p14="http://schemas.microsoft.com/office/powerpoint/2010/main" val="374059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, kuva 3"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ED2496-20E1-C843-9C3A-A815E164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30074"/>
            <a:ext cx="4616825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6605804-6FC3-1D42-AEA2-C87236467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9" y="2413699"/>
            <a:ext cx="4616825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E6FE490-4815-C047-9DA9-FB4D7416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F9C34FF-0752-A442-837F-06F467D7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47B2649A-9B48-2F44-B9F8-501D042C05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6913" y="830073"/>
            <a:ext cx="4821237" cy="5268213"/>
          </a:xfrm>
        </p:spPr>
        <p:txBody>
          <a:bodyPr/>
          <a:lstStyle/>
          <a:p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B5CA4C4-6075-5F40-BCF1-C7CBE5C895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6"/>
            <a:ext cx="981495" cy="8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, kuva 4"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ED2496-20E1-C843-9C3A-A815E164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8" y="729712"/>
            <a:ext cx="533029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6605804-6FC3-1D42-AEA2-C87236467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407" y="2313337"/>
            <a:ext cx="533029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E6FE490-4815-C047-9DA9-FB4D7416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F9C34FF-0752-A442-837F-06F467D7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47B2649A-9B48-2F44-B9F8-501D042C05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73850" y="0"/>
            <a:ext cx="5518150" cy="6857999"/>
          </a:xfrm>
        </p:spPr>
        <p:txBody>
          <a:bodyPr/>
          <a:lstStyle/>
          <a:p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B5CA4C4-6075-5F40-BCF1-C7CBE5C895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6"/>
            <a:ext cx="981495" cy="8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2xsisältö 3">
    <p:bg>
      <p:bgPr>
        <a:blipFill dpi="0" rotWithShape="1">
          <a:blip r:embed="rId2">
            <a:lum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ED2496-20E1-C843-9C3A-A815E164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573792"/>
            <a:ext cx="5124109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6605804-6FC3-1D42-AEA2-C87236467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408" y="2178424"/>
            <a:ext cx="5267545" cy="39198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E6FE490-4815-C047-9DA9-FB4D7416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F9C34FF-0752-A442-837F-06F467D7B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44A"/>
                </a:solidFill>
              </a:defRPr>
            </a:lvl1pPr>
          </a:lstStyle>
          <a:p>
            <a:r>
              <a:rPr lang="fi-FI" dirty="0"/>
              <a:t>EDUFUTURA.FI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B5CA4C4-6075-5F40-BCF1-C7CBE5C895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545" y="365126"/>
            <a:ext cx="981495" cy="871448"/>
          </a:xfrm>
          <a:prstGeom prst="rect">
            <a:avLst/>
          </a:prstGeom>
        </p:spPr>
      </p:pic>
      <p:sp>
        <p:nvSpPr>
          <p:cNvPr id="9" name="Sisällön paikkamerkki 5">
            <a:extLst>
              <a:ext uri="{FF2B5EF4-FFF2-40B4-BE49-F238E27FC236}">
                <a16:creationId xmlns:a16="http://schemas.microsoft.com/office/drawing/2014/main" id="{1B3E2793-143E-8747-8669-80F0E27E89C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38049" y="2178424"/>
            <a:ext cx="5267544" cy="39198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7481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90C23B2-E5DD-724E-AAF2-59D05F60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8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4A87B23-1318-184C-8CCB-22FD8E124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408" y="1825625"/>
            <a:ext cx="5377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E8B4BE-879A-EC42-8DFE-3E5227E45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64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E35CF732-ACE9-EA43-8D7C-48FD94812BF5}" type="datetimeFigureOut">
              <a:rPr lang="fi-FI" smtClean="0"/>
              <a:pPr/>
              <a:t>25.11.2020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AF27EFB-B982-8244-9211-693B67ADB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9079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r>
              <a:rPr lang="fi-FI" dirty="0"/>
              <a:t>EDUFUTURA.FI</a:t>
            </a:r>
          </a:p>
        </p:txBody>
      </p:sp>
    </p:spTree>
    <p:extLst>
      <p:ext uri="{BB962C8B-B14F-4D97-AF65-F5344CB8AC3E}">
        <p14:creationId xmlns:p14="http://schemas.microsoft.com/office/powerpoint/2010/main" val="190697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63" r:id="rId6"/>
    <p:sldLayoutId id="2147483653" r:id="rId7"/>
    <p:sldLayoutId id="2147483665" r:id="rId8"/>
    <p:sldLayoutId id="2147483664" r:id="rId9"/>
    <p:sldLayoutId id="2147483654" r:id="rId10"/>
    <p:sldLayoutId id="2147483666" r:id="rId11"/>
    <p:sldLayoutId id="2147483655" r:id="rId12"/>
    <p:sldLayoutId id="2147483656" r:id="rId13"/>
    <p:sldLayoutId id="2147483661" r:id="rId14"/>
    <p:sldLayoutId id="2147483657" r:id="rId15"/>
    <p:sldLayoutId id="2147483658" r:id="rId16"/>
    <p:sldLayoutId id="2147483659" r:id="rId17"/>
    <p:sldLayoutId id="2147483660" r:id="rId18"/>
    <p:sldLayoutId id="2147483667" r:id="rId19"/>
    <p:sldLayoutId id="2147483668" r:id="rId20"/>
    <p:sldLayoutId id="2147483669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Fira Sans Black" panose="020B05030500000200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17C9C4-386A-1448-B487-E7839D1A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13" y="3265118"/>
            <a:ext cx="5232262" cy="1325563"/>
          </a:xfrm>
        </p:spPr>
        <p:txBody>
          <a:bodyPr>
            <a:normAutofit fontScale="90000"/>
          </a:bodyPr>
          <a:lstStyle/>
          <a:p>
            <a:r>
              <a:rPr lang="fi-FI" sz="4000" dirty="0"/>
              <a:t>Fyysinen ja psyykkinen hyvinvointi etätöissä korona-aikaan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262826" y="1058768"/>
            <a:ext cx="4821237" cy="5268213"/>
          </a:xfrm>
        </p:spPr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82" y="75188"/>
            <a:ext cx="4474318" cy="6711478"/>
          </a:xfr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52490C8C-6751-FB41-9650-41FA4172D3A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16835" y="198782"/>
            <a:ext cx="4691269" cy="6659217"/>
          </a:xfrm>
        </p:spPr>
        <p:txBody>
          <a:bodyPr>
            <a:noAutofit/>
          </a:bodyPr>
          <a:lstStyle/>
          <a:p>
            <a:r>
              <a:rPr lang="fi-FI" dirty="0"/>
              <a:t>TNO-foorumi</a:t>
            </a:r>
          </a:p>
          <a:p>
            <a:r>
              <a:rPr lang="fi-FI" dirty="0"/>
              <a:t>25.11.2020</a:t>
            </a:r>
          </a:p>
          <a:p>
            <a:r>
              <a:rPr lang="fi-FI" dirty="0"/>
              <a:t>Sami Kalaja, liikunnan työelämäprofessori</a:t>
            </a:r>
          </a:p>
          <a:p>
            <a:r>
              <a:rPr lang="fi-FI" dirty="0" err="1"/>
              <a:t>EduFutura</a:t>
            </a:r>
            <a:r>
              <a:rPr lang="fi-FI" dirty="0"/>
              <a:t> Jyväskylä</a:t>
            </a:r>
          </a:p>
        </p:txBody>
      </p:sp>
    </p:spTree>
    <p:extLst>
      <p:ext uri="{BB962C8B-B14F-4D97-AF65-F5344CB8AC3E}">
        <p14:creationId xmlns:p14="http://schemas.microsoft.com/office/powerpoint/2010/main" val="183306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Nopeusharjoittelu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sz="2400" dirty="0" smtClean="0"/>
              <a:t>Nopeat suoritukset: 96-100%</a:t>
            </a:r>
          </a:p>
          <a:p>
            <a:r>
              <a:rPr lang="fi-FI" sz="2400" dirty="0" smtClean="0"/>
              <a:t>Lyhyet suoritukset: 1-6 sekuntia</a:t>
            </a:r>
          </a:p>
          <a:p>
            <a:r>
              <a:rPr lang="fi-FI" sz="2400" dirty="0" smtClean="0"/>
              <a:t>Pitkät palautukset: 2-9 minuuttia</a:t>
            </a:r>
          </a:p>
          <a:p>
            <a:r>
              <a:rPr lang="fi-FI" sz="2400" dirty="0" smtClean="0"/>
              <a:t>Pieni määrä: 5-10 toistoa</a:t>
            </a:r>
          </a:p>
          <a:p>
            <a:r>
              <a:rPr lang="fi-FI" sz="2400" dirty="0" smtClean="0"/>
              <a:t>Levänneenä</a:t>
            </a:r>
          </a:p>
          <a:p>
            <a:r>
              <a:rPr lang="fi-FI" sz="2400" dirty="0" smtClean="0"/>
              <a:t>Kaikki peliin, tahdonvoima</a:t>
            </a:r>
          </a:p>
          <a:p>
            <a:r>
              <a:rPr lang="fi-FI" sz="2400" dirty="0" smtClean="0"/>
              <a:t>Vaihtelevat ärsykkeet</a:t>
            </a:r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5037852" y="1088720"/>
            <a:ext cx="4774058" cy="577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FA56CBB1-00D5-4AEF-B414-4FB852877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782762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Voimaharjoittelu</a:t>
            </a:r>
            <a:endParaRPr lang="en-US" sz="3600" dirty="0"/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091B6835-26E8-4458-9B55-C6B8D7DB75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0384" b="2451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F1DB5FD-5686-49C5-90A8-98A842574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7704" y="3752850"/>
            <a:ext cx="7485413" cy="24526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 err="1"/>
              <a:t>Kestovoima</a:t>
            </a:r>
            <a:endParaRPr lang="en-US" sz="3200" dirty="0"/>
          </a:p>
          <a:p>
            <a:r>
              <a:rPr lang="en-US" sz="3200" dirty="0" err="1"/>
              <a:t>Nopeusvoima</a:t>
            </a:r>
            <a:endParaRPr lang="en-US" sz="3200" dirty="0"/>
          </a:p>
          <a:p>
            <a:r>
              <a:rPr lang="en-US" sz="3200" dirty="0" err="1"/>
              <a:t>Maksimivoima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48-72 </a:t>
            </a:r>
            <a:r>
              <a:rPr lang="en-US" sz="3200" dirty="0" err="1"/>
              <a:t>tunnin</a:t>
            </a:r>
            <a:r>
              <a:rPr lang="en-US" sz="3200" dirty="0"/>
              <a:t> </a:t>
            </a:r>
            <a:r>
              <a:rPr lang="en-US" sz="3200" dirty="0" err="1"/>
              <a:t>sääntö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44755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231A63-F11A-40A6-90EE-6111646DA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Liikkuvuusharjoittelu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05C3BD-9823-44C5-9766-2D77C18D4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3610" y="2121763"/>
            <a:ext cx="5235490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Passiivinen</a:t>
            </a:r>
            <a:r>
              <a:rPr lang="en-US" dirty="0"/>
              <a:t> </a:t>
            </a:r>
            <a:r>
              <a:rPr lang="en-US" dirty="0" err="1"/>
              <a:t>liikkuvuus</a:t>
            </a:r>
            <a:r>
              <a:rPr lang="en-US" dirty="0"/>
              <a:t> &amp; </a:t>
            </a:r>
            <a:r>
              <a:rPr lang="en-US" dirty="0" err="1"/>
              <a:t>venyttely</a:t>
            </a:r>
            <a:endParaRPr lang="en-US" dirty="0"/>
          </a:p>
          <a:p>
            <a:r>
              <a:rPr lang="en-US" dirty="0" err="1"/>
              <a:t>Aktiivinen</a:t>
            </a:r>
            <a:r>
              <a:rPr lang="en-US" dirty="0"/>
              <a:t> </a:t>
            </a:r>
            <a:r>
              <a:rPr lang="en-US" dirty="0" err="1"/>
              <a:t>liikkuvuus</a:t>
            </a:r>
            <a:r>
              <a:rPr lang="en-US" dirty="0"/>
              <a:t> &amp; </a:t>
            </a:r>
            <a:r>
              <a:rPr lang="en-US" dirty="0" err="1"/>
              <a:t>venyttely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Pitkät</a:t>
            </a:r>
            <a:r>
              <a:rPr lang="en-US" dirty="0"/>
              <a:t> </a:t>
            </a:r>
            <a:r>
              <a:rPr lang="en-US" dirty="0" err="1"/>
              <a:t>venytykset</a:t>
            </a:r>
            <a:r>
              <a:rPr lang="en-US" dirty="0"/>
              <a:t> </a:t>
            </a:r>
            <a:r>
              <a:rPr lang="en-US" dirty="0" err="1"/>
              <a:t>ennen</a:t>
            </a:r>
            <a:r>
              <a:rPr lang="en-US" dirty="0"/>
              <a:t> </a:t>
            </a:r>
            <a:r>
              <a:rPr lang="en-US" dirty="0" err="1"/>
              <a:t>tehosuoritusta</a:t>
            </a:r>
            <a:r>
              <a:rPr lang="en-US" dirty="0"/>
              <a:t> </a:t>
            </a:r>
            <a:r>
              <a:rPr lang="en-US" dirty="0" err="1"/>
              <a:t>heikentävät</a:t>
            </a:r>
            <a:r>
              <a:rPr lang="en-US" dirty="0"/>
              <a:t> </a:t>
            </a:r>
            <a:r>
              <a:rPr lang="en-US" dirty="0" err="1"/>
              <a:t>voima</a:t>
            </a:r>
            <a:r>
              <a:rPr lang="en-US" dirty="0"/>
              <a:t>-, </a:t>
            </a:r>
            <a:r>
              <a:rPr lang="en-US" dirty="0" err="1"/>
              <a:t>nopeus</a:t>
            </a:r>
            <a:r>
              <a:rPr lang="en-US" dirty="0"/>
              <a:t>- ja </a:t>
            </a:r>
            <a:r>
              <a:rPr lang="en-US" dirty="0" err="1"/>
              <a:t>kestävyysominaisuuksia</a:t>
            </a:r>
            <a:r>
              <a:rPr lang="en-US" dirty="0"/>
              <a:t> ja </a:t>
            </a:r>
            <a:r>
              <a:rPr lang="en-US" dirty="0" err="1"/>
              <a:t>altistavat</a:t>
            </a:r>
            <a:r>
              <a:rPr lang="en-US" dirty="0"/>
              <a:t> </a:t>
            </a:r>
            <a:r>
              <a:rPr lang="en-US" dirty="0" err="1"/>
              <a:t>loukkaantumisille</a:t>
            </a:r>
            <a:endParaRPr lang="en-US" dirty="0"/>
          </a:p>
          <a:p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71" y="1985238"/>
            <a:ext cx="6370611" cy="4813127"/>
          </a:xfrm>
        </p:spPr>
      </p:pic>
    </p:spTree>
    <p:extLst>
      <p:ext uri="{BB962C8B-B14F-4D97-AF65-F5344CB8AC3E}">
        <p14:creationId xmlns:p14="http://schemas.microsoft.com/office/powerpoint/2010/main" val="1635453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AC23D2-A303-4F70-84C2-9AFE2C21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8297" y="5164637"/>
            <a:ext cx="10929802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 err="1">
                <a:solidFill>
                  <a:srgbClr val="00244A"/>
                </a:solidFill>
              </a:rPr>
              <a:t>Taitavuus</a:t>
            </a:r>
            <a:r>
              <a:rPr lang="en-US" dirty="0">
                <a:solidFill>
                  <a:srgbClr val="00244A"/>
                </a:solidFill>
              </a:rPr>
              <a:t> </a:t>
            </a:r>
            <a:r>
              <a:rPr lang="en-US" dirty="0" err="1">
                <a:solidFill>
                  <a:srgbClr val="00244A"/>
                </a:solidFill>
              </a:rPr>
              <a:t>liimaa</a:t>
            </a:r>
            <a:r>
              <a:rPr lang="en-US" dirty="0">
                <a:solidFill>
                  <a:srgbClr val="00244A"/>
                </a:solidFill>
              </a:rPr>
              <a:t> </a:t>
            </a:r>
            <a:r>
              <a:rPr lang="en-US" dirty="0" err="1">
                <a:solidFill>
                  <a:srgbClr val="00244A"/>
                </a:solidFill>
              </a:rPr>
              <a:t>suorituskyvyn</a:t>
            </a:r>
            <a:r>
              <a:rPr lang="en-US" dirty="0">
                <a:solidFill>
                  <a:srgbClr val="00244A"/>
                </a:solidFill>
              </a:rPr>
              <a:t> </a:t>
            </a:r>
            <a:r>
              <a:rPr lang="en-US" dirty="0" err="1">
                <a:solidFill>
                  <a:srgbClr val="00244A"/>
                </a:solidFill>
              </a:rPr>
              <a:t>osat</a:t>
            </a:r>
            <a:r>
              <a:rPr lang="en-US" dirty="0">
                <a:solidFill>
                  <a:srgbClr val="00244A"/>
                </a:solidFill>
              </a:rPr>
              <a:t> </a:t>
            </a:r>
            <a:r>
              <a:rPr lang="en-US" dirty="0" err="1">
                <a:solidFill>
                  <a:srgbClr val="00244A"/>
                </a:solidFill>
              </a:rPr>
              <a:t>yhteen</a:t>
            </a:r>
            <a:endParaRPr lang="en-US" dirty="0">
              <a:solidFill>
                <a:srgbClr val="00244A"/>
              </a:solidFill>
            </a:endParaRP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050B5869-67E1-4D59-848A-D522AA4B44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9277" r="1" b="28486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61DAE5-E014-4632-B8C8-995B6793A8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 err="1">
                <a:solidFill>
                  <a:srgbClr val="00244A"/>
                </a:solidFill>
              </a:rPr>
              <a:t>Hyvilläkään</a:t>
            </a:r>
            <a:r>
              <a:rPr lang="en-US" sz="2400" dirty="0">
                <a:solidFill>
                  <a:srgbClr val="00244A"/>
                </a:solidFill>
              </a:rPr>
              <a:t> </a:t>
            </a:r>
            <a:r>
              <a:rPr lang="en-US" sz="2400" dirty="0" err="1">
                <a:solidFill>
                  <a:srgbClr val="00244A"/>
                </a:solidFill>
              </a:rPr>
              <a:t>ominaisuuksilla</a:t>
            </a:r>
            <a:r>
              <a:rPr lang="en-US" sz="2400" dirty="0">
                <a:solidFill>
                  <a:srgbClr val="00244A"/>
                </a:solidFill>
              </a:rPr>
              <a:t> </a:t>
            </a:r>
            <a:r>
              <a:rPr lang="en-US" sz="2400" dirty="0" err="1">
                <a:solidFill>
                  <a:srgbClr val="00244A"/>
                </a:solidFill>
              </a:rPr>
              <a:t>ei</a:t>
            </a:r>
            <a:r>
              <a:rPr lang="en-US" sz="2400" dirty="0">
                <a:solidFill>
                  <a:srgbClr val="00244A"/>
                </a:solidFill>
              </a:rPr>
              <a:t> </a:t>
            </a:r>
            <a:r>
              <a:rPr lang="en-US" sz="2400" dirty="0" err="1">
                <a:solidFill>
                  <a:srgbClr val="00244A"/>
                </a:solidFill>
              </a:rPr>
              <a:t>arvoa</a:t>
            </a:r>
            <a:r>
              <a:rPr lang="en-US" sz="2400" dirty="0">
                <a:solidFill>
                  <a:srgbClr val="00244A"/>
                </a:solidFill>
              </a:rPr>
              <a:t>, </a:t>
            </a:r>
            <a:r>
              <a:rPr lang="en-US" sz="2400" dirty="0" err="1">
                <a:solidFill>
                  <a:srgbClr val="00244A"/>
                </a:solidFill>
              </a:rPr>
              <a:t>jos</a:t>
            </a:r>
            <a:r>
              <a:rPr lang="en-US" sz="2400" dirty="0">
                <a:solidFill>
                  <a:srgbClr val="00244A"/>
                </a:solidFill>
              </a:rPr>
              <a:t> </a:t>
            </a:r>
            <a:r>
              <a:rPr lang="en-US" sz="2400" dirty="0" err="1">
                <a:solidFill>
                  <a:srgbClr val="00244A"/>
                </a:solidFill>
              </a:rPr>
              <a:t>niitä</a:t>
            </a:r>
            <a:r>
              <a:rPr lang="en-US" sz="2400" dirty="0">
                <a:solidFill>
                  <a:srgbClr val="00244A"/>
                </a:solidFill>
              </a:rPr>
              <a:t> </a:t>
            </a:r>
            <a:r>
              <a:rPr lang="en-US" sz="2400" dirty="0" err="1">
                <a:solidFill>
                  <a:srgbClr val="00244A"/>
                </a:solidFill>
              </a:rPr>
              <a:t>ei</a:t>
            </a:r>
            <a:r>
              <a:rPr lang="en-US" sz="2400" dirty="0">
                <a:solidFill>
                  <a:srgbClr val="00244A"/>
                </a:solidFill>
              </a:rPr>
              <a:t> </a:t>
            </a:r>
            <a:r>
              <a:rPr lang="en-US" sz="2400" dirty="0" err="1">
                <a:solidFill>
                  <a:srgbClr val="00244A"/>
                </a:solidFill>
              </a:rPr>
              <a:t>pystytä</a:t>
            </a:r>
            <a:r>
              <a:rPr lang="en-US" sz="2400" dirty="0">
                <a:solidFill>
                  <a:srgbClr val="00244A"/>
                </a:solidFill>
              </a:rPr>
              <a:t> </a:t>
            </a:r>
            <a:r>
              <a:rPr lang="en-US" sz="2400" dirty="0" err="1">
                <a:solidFill>
                  <a:srgbClr val="00244A"/>
                </a:solidFill>
              </a:rPr>
              <a:t>hyödyntämään</a:t>
            </a:r>
            <a:endParaRPr lang="en-US" sz="2400" dirty="0">
              <a:solidFill>
                <a:srgbClr val="00244A"/>
              </a:solidFill>
            </a:endParaRPr>
          </a:p>
          <a:p>
            <a:endParaRPr lang="en-US" sz="2400" dirty="0">
              <a:solidFill>
                <a:srgbClr val="00244A"/>
              </a:solidFill>
            </a:endParaRPr>
          </a:p>
          <a:p>
            <a:r>
              <a:rPr lang="en-US" sz="2400" dirty="0" err="1">
                <a:solidFill>
                  <a:srgbClr val="00244A"/>
                </a:solidFill>
              </a:rPr>
              <a:t>Taitoharjoittelun</a:t>
            </a:r>
            <a:r>
              <a:rPr lang="en-US" sz="2400" dirty="0">
                <a:solidFill>
                  <a:srgbClr val="00244A"/>
                </a:solidFill>
              </a:rPr>
              <a:t> </a:t>
            </a:r>
            <a:r>
              <a:rPr lang="en-US" sz="2400" dirty="0" err="1">
                <a:solidFill>
                  <a:srgbClr val="00244A"/>
                </a:solidFill>
              </a:rPr>
              <a:t>määrä</a:t>
            </a:r>
            <a:endParaRPr lang="en-US" sz="2400" dirty="0">
              <a:solidFill>
                <a:srgbClr val="00244A"/>
              </a:solidFill>
            </a:endParaRPr>
          </a:p>
          <a:p>
            <a:pPr lvl="1"/>
            <a:r>
              <a:rPr lang="en-US" dirty="0" err="1">
                <a:solidFill>
                  <a:srgbClr val="00244A"/>
                </a:solidFill>
              </a:rPr>
              <a:t>Hermoyhteyksien</a:t>
            </a:r>
            <a:r>
              <a:rPr lang="en-US" dirty="0">
                <a:solidFill>
                  <a:srgbClr val="00244A"/>
                </a:solidFill>
              </a:rPr>
              <a:t> </a:t>
            </a:r>
            <a:r>
              <a:rPr lang="en-US" dirty="0" err="1">
                <a:solidFill>
                  <a:srgbClr val="00244A"/>
                </a:solidFill>
              </a:rPr>
              <a:t>vahvistuminen</a:t>
            </a:r>
            <a:endParaRPr lang="en-US" dirty="0">
              <a:solidFill>
                <a:srgbClr val="00244A"/>
              </a:solidFill>
            </a:endParaRPr>
          </a:p>
          <a:p>
            <a:r>
              <a:rPr lang="en-US" sz="2400" dirty="0" err="1">
                <a:solidFill>
                  <a:srgbClr val="00244A"/>
                </a:solidFill>
              </a:rPr>
              <a:t>Monipuolisuus</a:t>
            </a:r>
            <a:r>
              <a:rPr lang="en-US" sz="2400" dirty="0">
                <a:solidFill>
                  <a:srgbClr val="00244A"/>
                </a:solidFill>
              </a:rPr>
              <a:t> ja </a:t>
            </a:r>
            <a:r>
              <a:rPr lang="en-US" sz="2400" dirty="0" err="1">
                <a:solidFill>
                  <a:srgbClr val="00244A"/>
                </a:solidFill>
              </a:rPr>
              <a:t>vaihtelu</a:t>
            </a:r>
            <a:endParaRPr lang="en-US" sz="2400" dirty="0">
              <a:solidFill>
                <a:srgbClr val="00244A"/>
              </a:solidFill>
            </a:endParaRPr>
          </a:p>
          <a:p>
            <a:pPr lvl="1"/>
            <a:r>
              <a:rPr lang="en-US" dirty="0" err="1">
                <a:solidFill>
                  <a:srgbClr val="00244A"/>
                </a:solidFill>
              </a:rPr>
              <a:t>Uudet</a:t>
            </a:r>
            <a:r>
              <a:rPr lang="en-US" dirty="0">
                <a:solidFill>
                  <a:srgbClr val="00244A"/>
                </a:solidFill>
              </a:rPr>
              <a:t> </a:t>
            </a:r>
            <a:r>
              <a:rPr lang="en-US" dirty="0" err="1">
                <a:solidFill>
                  <a:srgbClr val="00244A"/>
                </a:solidFill>
              </a:rPr>
              <a:t>aivosolut</a:t>
            </a:r>
            <a:endParaRPr lang="en-US" dirty="0">
              <a:solidFill>
                <a:srgbClr val="00244A"/>
              </a:solidFill>
            </a:endParaRPr>
          </a:p>
          <a:p>
            <a:pPr lvl="1"/>
            <a:r>
              <a:rPr lang="en-US" dirty="0" err="1">
                <a:solidFill>
                  <a:srgbClr val="00244A"/>
                </a:solidFill>
              </a:rPr>
              <a:t>Uusien</a:t>
            </a:r>
            <a:r>
              <a:rPr lang="en-US" dirty="0">
                <a:solidFill>
                  <a:srgbClr val="00244A"/>
                </a:solidFill>
              </a:rPr>
              <a:t> </a:t>
            </a:r>
            <a:r>
              <a:rPr lang="en-US" dirty="0" err="1">
                <a:solidFill>
                  <a:srgbClr val="00244A"/>
                </a:solidFill>
              </a:rPr>
              <a:t>yhteyksien</a:t>
            </a:r>
            <a:r>
              <a:rPr lang="en-US" dirty="0">
                <a:solidFill>
                  <a:srgbClr val="00244A"/>
                </a:solidFill>
              </a:rPr>
              <a:t> </a:t>
            </a:r>
            <a:r>
              <a:rPr lang="en-US" dirty="0" err="1">
                <a:solidFill>
                  <a:srgbClr val="00244A"/>
                </a:solidFill>
              </a:rPr>
              <a:t>syntyminen</a:t>
            </a:r>
            <a:endParaRPr lang="en-US" dirty="0">
              <a:solidFill>
                <a:srgbClr val="0024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48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F1E17E-E10E-41CE-AAE0-25E36B57A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8" y="57150"/>
            <a:ext cx="10515600" cy="1325563"/>
          </a:xfrm>
        </p:spPr>
        <p:txBody>
          <a:bodyPr/>
          <a:lstStyle/>
          <a:p>
            <a:r>
              <a:rPr lang="fi-FI" strike="sngStrike" dirty="0"/>
              <a:t>Vanha koira ei opi uusia temppuja</a:t>
            </a:r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306FC606-422B-471F-BA40-9C0557CEAB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10430"/>
            <a:ext cx="6917593" cy="2390966"/>
          </a:xfrm>
        </p:spPr>
      </p:pic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3F6316B0-C6AD-4CF2-AB54-28B2CCA18E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681" y="2705431"/>
            <a:ext cx="4572001" cy="3429001"/>
          </a:xfrm>
        </p:spPr>
      </p:pic>
    </p:spTree>
    <p:extLst>
      <p:ext uri="{BB962C8B-B14F-4D97-AF65-F5344CB8AC3E}">
        <p14:creationId xmlns:p14="http://schemas.microsoft.com/office/powerpoint/2010/main" val="2471626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99BF9-D0C6-4709-BE78-A30D75890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Oppiminen jatkuu aina 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0635493-DBDD-4C51-8F38-321066365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1CD87-D325-49FD-9332-7B5DF8B967CE}" type="datetime1">
              <a:rPr lang="fi-FI" smtClean="0"/>
              <a:t>25.11.2020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C4B1ECF-50F9-4728-90CF-C13834FB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Sami Kalaja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347128" y="2676414"/>
            <a:ext cx="5722951" cy="4351338"/>
          </a:xfrm>
        </p:spPr>
        <p:txBody>
          <a:bodyPr/>
          <a:lstStyle/>
          <a:p>
            <a:r>
              <a:rPr lang="fi-FI" sz="3600" dirty="0"/>
              <a:t>Uusia soluja syntyi </a:t>
            </a:r>
            <a:r>
              <a:rPr lang="fi-FI" sz="3600" dirty="0" err="1"/>
              <a:t>hippokampukseen</a:t>
            </a:r>
            <a:r>
              <a:rPr lang="fi-FI" sz="3600" dirty="0"/>
              <a:t>  1 – 100 –vuotiailla </a:t>
            </a:r>
          </a:p>
          <a:p>
            <a:r>
              <a:rPr lang="fi-FI" sz="3600" dirty="0"/>
              <a:t>(</a:t>
            </a:r>
            <a:r>
              <a:rPr lang="fi-FI" sz="3600" dirty="0" err="1"/>
              <a:t>Bergmann</a:t>
            </a:r>
            <a:r>
              <a:rPr lang="fi-FI" sz="3600" dirty="0"/>
              <a:t> et </a:t>
            </a:r>
            <a:r>
              <a:rPr lang="fi-FI" sz="3600" dirty="0" err="1"/>
              <a:t>al</a:t>
            </a:r>
            <a:r>
              <a:rPr lang="fi-FI" sz="3600" dirty="0"/>
              <a:t> 2016)</a:t>
            </a:r>
          </a:p>
          <a:p>
            <a:endParaRPr lang="fi-FI" dirty="0"/>
          </a:p>
        </p:txBody>
      </p:sp>
      <p:pic>
        <p:nvPicPr>
          <p:cNvPr id="9" name="Content Placeholder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0E1E3D5-7505-4EF8-AEF2-F91240CED0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95157"/>
            <a:ext cx="5181600" cy="3412273"/>
          </a:xfrm>
        </p:spPr>
      </p:pic>
    </p:spTree>
    <p:extLst>
      <p:ext uri="{BB962C8B-B14F-4D97-AF65-F5344CB8AC3E}">
        <p14:creationId xmlns:p14="http://schemas.microsoft.com/office/powerpoint/2010/main" val="1721143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885" y="716859"/>
            <a:ext cx="6600916" cy="588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18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904ABB-0A1E-43EB-8C33-A923832A24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7663"/>
            <a:ext cx="10263188" cy="1325563"/>
          </a:xfrm>
        </p:spPr>
        <p:txBody>
          <a:bodyPr/>
          <a:lstStyle/>
          <a:p>
            <a:r>
              <a:rPr lang="fi-FI" dirty="0"/>
              <a:t>Vaikeat tehtävät ovat hyödyllisiä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F36CB53-8441-4924-8549-45C4AAF0680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803620"/>
            <a:ext cx="4854575" cy="3586163"/>
          </a:xfrm>
        </p:spPr>
        <p:txBody>
          <a:bodyPr>
            <a:noAutofit/>
          </a:bodyPr>
          <a:lstStyle/>
          <a:p>
            <a:r>
              <a:rPr lang="fi-FI" sz="3200" dirty="0"/>
              <a:t>Normaali aikuisen aivoissa syntyy joka päivä kymmeniä tuhansia uusia neuroneja</a:t>
            </a:r>
          </a:p>
          <a:p>
            <a:r>
              <a:rPr lang="fi-FI" sz="3200" dirty="0"/>
              <a:t>Yli puolet uusista soluista kuolee muutaman viikon sisään</a:t>
            </a:r>
          </a:p>
          <a:p>
            <a:r>
              <a:rPr lang="fi-FI" sz="3200" dirty="0"/>
              <a:t>Uuden opettelu ”pelastaa” neuroneita</a:t>
            </a:r>
          </a:p>
          <a:p>
            <a:r>
              <a:rPr lang="fi-FI" sz="3200" dirty="0"/>
              <a:t>Tehokkainta on vaikeiden tehtävien opettelu</a:t>
            </a:r>
          </a:p>
          <a:p>
            <a:endParaRPr lang="fi-FI" sz="32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473082" y="1413226"/>
            <a:ext cx="3547426" cy="532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fi-FI" dirty="0"/>
              <a:t>Uusien taitojen oppiminen on parasta aivojumppaa</a:t>
            </a:r>
          </a:p>
        </p:txBody>
      </p:sp>
      <p:pic>
        <p:nvPicPr>
          <p:cNvPr id="5" name="Sisällön paikkamerkk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93" y="1690688"/>
            <a:ext cx="7447040" cy="5043577"/>
          </a:xfrm>
          <a:prstGeom prst="rect">
            <a:avLst/>
          </a:prstGeom>
        </p:spPr>
      </p:pic>
      <p:pic>
        <p:nvPicPr>
          <p:cNvPr id="6" name="Sisällön paikkamerkki 8">
            <a:extLst>
              <a:ext uri="{FF2B5EF4-FFF2-40B4-BE49-F238E27FC236}">
                <a16:creationId xmlns:a16="http://schemas.microsoft.com/office/drawing/2014/main" id="{4BDA0317-D370-4AD0-AF5C-20801D135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44" y="1764543"/>
            <a:ext cx="3912192" cy="310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Arkisten toimien tekeminen peilikuvana virkistää motoriikkaa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/>
            <a:r>
              <a:rPr lang="fi-FI" sz="2800" dirty="0"/>
              <a:t>Hampaiden harjaus vasemmalla/oikealla kädellä</a:t>
            </a:r>
          </a:p>
          <a:p>
            <a:pPr algn="l"/>
            <a:r>
              <a:rPr lang="fi-FI" sz="2800" dirty="0"/>
              <a:t>Takin pukeminen vasen/oikea käsi ensin</a:t>
            </a:r>
          </a:p>
          <a:p>
            <a:pPr algn="l"/>
            <a:r>
              <a:rPr lang="fi-FI" sz="2800" dirty="0"/>
              <a:t>Farkut jalkaan vasen/oikea jalka ensin</a:t>
            </a:r>
          </a:p>
          <a:p>
            <a:pPr algn="l"/>
            <a:r>
              <a:rPr lang="fi-FI" sz="2800" dirty="0"/>
              <a:t>Hiiren vaihtaminen toiselle puolelle</a:t>
            </a:r>
          </a:p>
          <a:p>
            <a:pPr algn="l"/>
            <a:r>
              <a:rPr lang="fi-FI" sz="2800" dirty="0"/>
              <a:t>Kirjoittaminen vasemmalla/oikealla kädellä</a:t>
            </a:r>
          </a:p>
          <a:p>
            <a:pPr algn="l"/>
            <a:r>
              <a:rPr lang="fi-FI" sz="2800" dirty="0"/>
              <a:t>Haarukka oikeaan, veitsi vasempaan käteen</a:t>
            </a:r>
          </a:p>
          <a:p>
            <a:pPr algn="l"/>
            <a:r>
              <a:rPr lang="fi-FI" sz="2800" dirty="0"/>
              <a:t>Polkupyörän satulaan nousu pyörän oikealta puolelta…</a:t>
            </a:r>
          </a:p>
          <a:p>
            <a:pPr algn="l"/>
            <a:endParaRPr lang="fi-FI" sz="28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97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C73D939-E5F3-4502-B993-C9E17A28A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C92E209-9705-497E-ADEB-AC99275AE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4D76-5DF2-4732-97B7-5EAD044E9E22}" type="datetime1">
              <a:rPr lang="fi-FI" smtClean="0"/>
              <a:t>25.11.2020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Sami Kalaja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C315F7CF-8768-4482-AB30-5D4EC117BDC5}"/>
              </a:ext>
            </a:extLst>
          </p:cNvPr>
          <p:cNvSpPr txBox="1"/>
          <p:nvPr/>
        </p:nvSpPr>
        <p:spPr>
          <a:xfrm>
            <a:off x="6167120" y="5588000"/>
            <a:ext cx="13236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JYVÄSKYLÄ</a:t>
            </a:r>
          </a:p>
        </p:txBody>
      </p:sp>
    </p:spTree>
    <p:extLst>
      <p:ext uri="{BB962C8B-B14F-4D97-AF65-F5344CB8AC3E}">
        <p14:creationId xmlns:p14="http://schemas.microsoft.com/office/powerpoint/2010/main" val="352529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364CC1-2104-420F-A6C5-281FB4F9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295"/>
            <a:ext cx="10263808" cy="1325563"/>
          </a:xfrm>
        </p:spPr>
        <p:txBody>
          <a:bodyPr/>
          <a:lstStyle/>
          <a:p>
            <a:r>
              <a:rPr lang="fi-FI" dirty="0"/>
              <a:t>Vaihtelu harjoittelussa voi pienentää </a:t>
            </a:r>
            <a:r>
              <a:rPr lang="fi-FI" dirty="0" err="1"/>
              <a:t>neuraalivajetta</a:t>
            </a:r>
            <a:r>
              <a:rPr lang="fi-FI" dirty="0"/>
              <a:t> = lihaksista saadaan enemmän irti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D7A40DE9-D895-4DDB-A8ED-CF4C9B470D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74431" y="1690688"/>
            <a:ext cx="8339138" cy="5167312"/>
          </a:xfrm>
        </p:spPr>
      </p:pic>
    </p:spTree>
    <p:extLst>
      <p:ext uri="{BB962C8B-B14F-4D97-AF65-F5344CB8AC3E}">
        <p14:creationId xmlns:p14="http://schemas.microsoft.com/office/powerpoint/2010/main" val="18721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7A0A96-105A-4748-B0D7-A45FC064F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11" y="1297628"/>
            <a:ext cx="3910419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 err="1">
                <a:solidFill>
                  <a:schemeClr val="bg1"/>
                </a:solidFill>
              </a:rPr>
              <a:t>Kun</a:t>
            </a:r>
            <a:r>
              <a:rPr lang="en-US" sz="4100" dirty="0">
                <a:solidFill>
                  <a:schemeClr val="bg1"/>
                </a:solidFill>
              </a:rPr>
              <a:t> </a:t>
            </a:r>
            <a:r>
              <a:rPr lang="en-US" sz="4100" dirty="0" err="1">
                <a:solidFill>
                  <a:schemeClr val="bg1"/>
                </a:solidFill>
              </a:rPr>
              <a:t>yhdelle</a:t>
            </a:r>
            <a:r>
              <a:rPr lang="en-US" sz="4100" dirty="0">
                <a:solidFill>
                  <a:schemeClr val="bg1"/>
                </a:solidFill>
              </a:rPr>
              <a:t> </a:t>
            </a:r>
            <a:r>
              <a:rPr lang="en-US" sz="4100" dirty="0" err="1">
                <a:solidFill>
                  <a:schemeClr val="bg1"/>
                </a:solidFill>
              </a:rPr>
              <a:t>ominaisuudelle</a:t>
            </a:r>
            <a:r>
              <a:rPr lang="en-US" sz="4100" dirty="0">
                <a:solidFill>
                  <a:schemeClr val="bg1"/>
                </a:solidFill>
              </a:rPr>
              <a:t> </a:t>
            </a:r>
            <a:r>
              <a:rPr lang="en-US" sz="4100" dirty="0" err="1">
                <a:solidFill>
                  <a:schemeClr val="bg1"/>
                </a:solidFill>
              </a:rPr>
              <a:t>kumartaa</a:t>
            </a:r>
            <a:r>
              <a:rPr lang="en-US" sz="4100" dirty="0">
                <a:solidFill>
                  <a:schemeClr val="bg1"/>
                </a:solidFill>
              </a:rPr>
              <a:t>, </a:t>
            </a:r>
            <a:r>
              <a:rPr lang="en-US" sz="4100" dirty="0" err="1">
                <a:solidFill>
                  <a:schemeClr val="bg1"/>
                </a:solidFill>
              </a:rPr>
              <a:t>niin</a:t>
            </a:r>
            <a:r>
              <a:rPr lang="en-US" sz="4100" dirty="0">
                <a:solidFill>
                  <a:schemeClr val="bg1"/>
                </a:solidFill>
              </a:rPr>
              <a:t> </a:t>
            </a:r>
            <a:r>
              <a:rPr lang="en-US" sz="4100" dirty="0" err="1">
                <a:solidFill>
                  <a:schemeClr val="bg1"/>
                </a:solidFill>
              </a:rPr>
              <a:t>samalla</a:t>
            </a:r>
            <a:r>
              <a:rPr lang="en-US" sz="4100" dirty="0">
                <a:solidFill>
                  <a:schemeClr val="bg1"/>
                </a:solidFill>
              </a:rPr>
              <a:t> </a:t>
            </a:r>
            <a:r>
              <a:rPr lang="en-US" sz="4100" dirty="0" err="1">
                <a:solidFill>
                  <a:schemeClr val="bg1"/>
                </a:solidFill>
              </a:rPr>
              <a:t>toiselle</a:t>
            </a:r>
            <a:r>
              <a:rPr lang="en-US" sz="4100" dirty="0">
                <a:solidFill>
                  <a:schemeClr val="bg1"/>
                </a:solidFill>
              </a:rPr>
              <a:t> </a:t>
            </a:r>
            <a:r>
              <a:rPr lang="en-US" sz="4100" dirty="0" err="1">
                <a:solidFill>
                  <a:schemeClr val="bg1"/>
                </a:solidFill>
              </a:rPr>
              <a:t>pyllistää</a:t>
            </a:r>
            <a:endParaRPr lang="en-US" sz="4100" dirty="0">
              <a:solidFill>
                <a:schemeClr val="bg1"/>
              </a:solidFill>
            </a:endParaRP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F63E899D-8752-4BE2-86F3-FA740B0E2D8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0591" r="15493" b="-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Kuva 5">
            <a:extLst>
              <a:ext uri="{FF2B5EF4-FFF2-40B4-BE49-F238E27FC236}">
                <a16:creationId xmlns:a16="http://schemas.microsoft.com/office/drawing/2014/main" id="{EE98EE0A-7139-453E-BD6D-FE3A3C2119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449" r="1200"/>
          <a:stretch/>
        </p:blipFill>
        <p:spPr>
          <a:xfrm>
            <a:off x="6083786" y="-168316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6" name="Content Placeholder 5" descr="A picture containing floor, person, sport, indoor&#10;&#10;Description automatically generated">
            <a:extLst>
              <a:ext uri="{FF2B5EF4-FFF2-40B4-BE49-F238E27FC236}">
                <a16:creationId xmlns:a16="http://schemas.microsoft.com/office/drawing/2014/main" id="{DF9D19A8-2E40-4C44-9144-284933E6C7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816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66F1028-E062-48DA-B7ED-0CBE447A7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Tärkeintä</a:t>
            </a:r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on </a:t>
            </a:r>
            <a:r>
              <a:rPr lang="en-US" sz="40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kuitenkin</a:t>
            </a:r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liikunnan</a:t>
            </a:r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ilon</a:t>
            </a:r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löytäminen</a:t>
            </a:r>
            <a:endParaRPr lang="en-US" sz="40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598CCE-E95F-4975-93A9-7DA84208C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997" y="2272143"/>
            <a:ext cx="4803637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>
                <a:solidFill>
                  <a:srgbClr val="000000"/>
                </a:solidFill>
              </a:rPr>
              <a:t>Koettu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pätevyys</a:t>
            </a:r>
            <a:endParaRPr lang="en-US" sz="3200" dirty="0">
              <a:solidFill>
                <a:srgbClr val="000000"/>
              </a:solidFill>
            </a:endParaRPr>
          </a:p>
          <a:p>
            <a:r>
              <a:rPr lang="en-US" sz="3200" dirty="0" err="1">
                <a:solidFill>
                  <a:srgbClr val="000000"/>
                </a:solidFill>
              </a:rPr>
              <a:t>Koettu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autonomia</a:t>
            </a:r>
            <a:endParaRPr lang="en-US" sz="3200" dirty="0">
              <a:solidFill>
                <a:srgbClr val="000000"/>
              </a:solidFill>
            </a:endParaRPr>
          </a:p>
          <a:p>
            <a:r>
              <a:rPr lang="en-US" sz="3200" dirty="0" err="1">
                <a:solidFill>
                  <a:srgbClr val="000000"/>
                </a:solidFill>
              </a:rPr>
              <a:t>Sosiaalinen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yhteenkuuluvuus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67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69441690-E1FE-4791-948D-747A1B20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55" y="573792"/>
            <a:ext cx="10920647" cy="1325563"/>
          </a:xfrm>
        </p:spPr>
        <p:txBody>
          <a:bodyPr>
            <a:normAutofit/>
          </a:bodyPr>
          <a:lstStyle/>
          <a:p>
            <a:r>
              <a:rPr lang="fi-FI" dirty="0"/>
              <a:t>Hyvinvointia saattaa edistää somen kissavideoiden katselu</a:t>
            </a:r>
          </a:p>
        </p:txBody>
      </p:sp>
      <p:pic>
        <p:nvPicPr>
          <p:cNvPr id="10" name="Sisällön paikkamerkki 9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E9D2642-AC60-4B75-9C61-1B446DABA0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0" y="2711981"/>
            <a:ext cx="5597653" cy="2688377"/>
          </a:xfrm>
        </p:spPr>
      </p:pic>
      <p:pic>
        <p:nvPicPr>
          <p:cNvPr id="8" name="Sisällön paikkamerkki 7" descr="Kuva, joka sisältää kohteen ruoho, kissa, ulko, oranssi&#10;&#10;Kuvaus luotu automaattisesti">
            <a:extLst>
              <a:ext uri="{FF2B5EF4-FFF2-40B4-BE49-F238E27FC236}">
                <a16:creationId xmlns:a16="http://schemas.microsoft.com/office/drawing/2014/main" id="{46192DC0-8B1B-44FE-9D4E-B715E335FE7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6008560" y="2711981"/>
            <a:ext cx="6183440" cy="3435915"/>
          </a:xfrm>
        </p:spPr>
      </p:pic>
    </p:spTree>
    <p:extLst>
      <p:ext uri="{BB962C8B-B14F-4D97-AF65-F5344CB8AC3E}">
        <p14:creationId xmlns:p14="http://schemas.microsoft.com/office/powerpoint/2010/main" val="10976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00138F74-1F89-43F7-8132-E83E4382C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031" y="1313266"/>
            <a:ext cx="5021262" cy="465027"/>
          </a:xfrm>
        </p:spPr>
        <p:txBody>
          <a:bodyPr>
            <a:normAutofit fontScale="90000"/>
          </a:bodyPr>
          <a:lstStyle/>
          <a:p>
            <a:r>
              <a:rPr lang="fi-FI" dirty="0"/>
              <a:t>Kiitos!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8957410D-E1ED-41A2-8636-93C51CB3E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0031" y="2330518"/>
            <a:ext cx="5021262" cy="1923828"/>
          </a:xfrm>
        </p:spPr>
        <p:txBody>
          <a:bodyPr>
            <a:noAutofit/>
          </a:bodyPr>
          <a:lstStyle/>
          <a:p>
            <a:r>
              <a:rPr lang="fi-FI" sz="4800" dirty="0">
                <a:latin typeface="Fira Sans Black" panose="020B0A03050000020004" pitchFamily="34" charset="0"/>
              </a:rPr>
              <a:t>SHARING </a:t>
            </a:r>
          </a:p>
          <a:p>
            <a:r>
              <a:rPr lang="fi-FI" sz="4800" dirty="0">
                <a:latin typeface="Fira Sans Black" panose="020B0A03050000020004" pitchFamily="34" charset="0"/>
              </a:rPr>
              <a:t>THE KNOWLEDGE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C7A51A5-0E88-4B01-A852-C329ACA0F116}"/>
              </a:ext>
            </a:extLst>
          </p:cNvPr>
          <p:cNvSpPr txBox="1">
            <a:spLocks/>
          </p:cNvSpPr>
          <p:nvPr/>
        </p:nvSpPr>
        <p:spPr>
          <a:xfrm>
            <a:off x="2167812" y="3943847"/>
            <a:ext cx="3949064" cy="6993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Fira Sans Black" panose="020B0503050000020004" pitchFamily="34" charset="0"/>
                <a:ea typeface="+mj-ea"/>
                <a:cs typeface="+mj-cs"/>
              </a:defRPr>
            </a:lvl1pPr>
          </a:lstStyle>
          <a:p>
            <a:r>
              <a:rPr lang="fi-FI" sz="1800" dirty="0">
                <a:highlight>
                  <a:srgbClr val="00244A"/>
                </a:highlight>
              </a:rPr>
              <a:t>www.edufutura.fi</a:t>
            </a:r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47AAAD16-7792-4453-99A1-FA0A2702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022" y="4917525"/>
            <a:ext cx="809831" cy="65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uva 9">
            <a:extLst>
              <a:ext uri="{FF2B5EF4-FFF2-40B4-BE49-F238E27FC236}">
                <a16:creationId xmlns:a16="http://schemas.microsoft.com/office/drawing/2014/main" id="{0DA6CA57-EE65-4154-B317-CF47A55C0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7" y="5912685"/>
            <a:ext cx="95091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uva 12">
            <a:extLst>
              <a:ext uri="{FF2B5EF4-FFF2-40B4-BE49-F238E27FC236}">
                <a16:creationId xmlns:a16="http://schemas.microsoft.com/office/drawing/2014/main" id="{2E3FDC2D-FA34-4516-ABC2-8DA7FB701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24" y="4863459"/>
            <a:ext cx="712787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orakulmio 17">
            <a:extLst>
              <a:ext uri="{FF2B5EF4-FFF2-40B4-BE49-F238E27FC236}">
                <a16:creationId xmlns:a16="http://schemas.microsoft.com/office/drawing/2014/main" id="{D4227472-A22A-4474-9C65-1D24FAA80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678" y="5206914"/>
            <a:ext cx="1749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44A"/>
                </a:solidFill>
                <a:latin typeface="Lexi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44A"/>
                </a:solidFill>
                <a:latin typeface="Lexi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44A"/>
                </a:solidFill>
                <a:latin typeface="Lexi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1800" dirty="0">
                <a:solidFill>
                  <a:schemeClr val="bg1"/>
                </a:solidFill>
                <a:latin typeface="Fira Sans Black" panose="020B0A03050000020004" pitchFamily="34" charset="0"/>
              </a:rPr>
              <a:t>@</a:t>
            </a:r>
            <a:r>
              <a:rPr lang="fi-FI" altLang="fi-FI" sz="1800" dirty="0" err="1">
                <a:solidFill>
                  <a:schemeClr val="bg1"/>
                </a:solidFill>
                <a:latin typeface="Fira Sans Black" panose="020B0A03050000020004" pitchFamily="34" charset="0"/>
              </a:rPr>
              <a:t>edufuturajkl</a:t>
            </a:r>
            <a:endParaRPr lang="fi-FI" altLang="fi-FI" sz="1800" dirty="0">
              <a:solidFill>
                <a:schemeClr val="bg1"/>
              </a:solidFill>
              <a:latin typeface="Fira Sans Black" panose="020B0A03050000020004" pitchFamily="34" charset="0"/>
            </a:endParaRPr>
          </a:p>
        </p:txBody>
      </p:sp>
      <p:sp>
        <p:nvSpPr>
          <p:cNvPr id="11" name="Suorakulmio 17">
            <a:extLst>
              <a:ext uri="{FF2B5EF4-FFF2-40B4-BE49-F238E27FC236}">
                <a16:creationId xmlns:a16="http://schemas.microsoft.com/office/drawing/2014/main" id="{A81361D2-0EEF-4E7D-8C22-A91E29F73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522" y="5219852"/>
            <a:ext cx="1749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44A"/>
                </a:solidFill>
                <a:latin typeface="Lexi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44A"/>
                </a:solidFill>
                <a:latin typeface="Lexi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44A"/>
                </a:solidFill>
                <a:latin typeface="Lexi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1800" dirty="0">
                <a:solidFill>
                  <a:schemeClr val="bg1"/>
                </a:solidFill>
                <a:latin typeface="Fira Sans Black" panose="020B0A03050000020004" pitchFamily="34" charset="0"/>
              </a:rPr>
              <a:t>@</a:t>
            </a:r>
            <a:r>
              <a:rPr lang="fi-FI" altLang="fi-FI" sz="1800" dirty="0" err="1">
                <a:solidFill>
                  <a:schemeClr val="bg1"/>
                </a:solidFill>
                <a:latin typeface="Fira Sans Black" panose="020B0A03050000020004" pitchFamily="34" charset="0"/>
              </a:rPr>
              <a:t>edufuturajkl</a:t>
            </a:r>
            <a:endParaRPr lang="fi-FI" altLang="fi-FI" sz="1800" dirty="0">
              <a:solidFill>
                <a:schemeClr val="bg1"/>
              </a:solidFill>
              <a:latin typeface="Fira Sans Black" panose="020B0A03050000020004" pitchFamily="34" charset="0"/>
            </a:endParaRPr>
          </a:p>
        </p:txBody>
      </p:sp>
      <p:pic>
        <p:nvPicPr>
          <p:cNvPr id="12" name="Kuva 11" descr="Kuva, joka sisältää kohteen clipart-kuva&#10;&#10;Kuvaus luotu automaattisesti">
            <a:extLst>
              <a:ext uri="{FF2B5EF4-FFF2-40B4-BE49-F238E27FC236}">
                <a16:creationId xmlns:a16="http://schemas.microsoft.com/office/drawing/2014/main" id="{11E9F61F-BB1F-4164-8F9E-C74D08694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462" y="5912685"/>
            <a:ext cx="720897" cy="719138"/>
          </a:xfrm>
          <a:prstGeom prst="rect">
            <a:avLst/>
          </a:prstGeom>
        </p:spPr>
      </p:pic>
      <p:sp>
        <p:nvSpPr>
          <p:cNvPr id="13" name="Suorakulmio 17">
            <a:extLst>
              <a:ext uri="{FF2B5EF4-FFF2-40B4-BE49-F238E27FC236}">
                <a16:creationId xmlns:a16="http://schemas.microsoft.com/office/drawing/2014/main" id="{28D04800-806C-4FAD-B1E5-47B66CC27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669" y="6252363"/>
            <a:ext cx="2329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44A"/>
                </a:solidFill>
                <a:latin typeface="Lexi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44A"/>
                </a:solidFill>
                <a:latin typeface="Lexi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44A"/>
                </a:solidFill>
                <a:latin typeface="Lexi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1800" dirty="0">
                <a:solidFill>
                  <a:schemeClr val="bg1"/>
                </a:solidFill>
                <a:latin typeface="Fira Sans Black" panose="020B0A03050000020004" pitchFamily="34" charset="0"/>
              </a:rPr>
              <a:t>EduFutura Jyväskylä</a:t>
            </a:r>
          </a:p>
        </p:txBody>
      </p:sp>
      <p:sp>
        <p:nvSpPr>
          <p:cNvPr id="14" name="Suorakulmio 17">
            <a:extLst>
              <a:ext uri="{FF2B5EF4-FFF2-40B4-BE49-F238E27FC236}">
                <a16:creationId xmlns:a16="http://schemas.microsoft.com/office/drawing/2014/main" id="{E029DE20-391B-4AB0-AB5F-649F7E8AA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334" y="6276217"/>
            <a:ext cx="2329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244A"/>
                </a:solidFill>
                <a:latin typeface="Lexi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44A"/>
                </a:solidFill>
                <a:latin typeface="Lexi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44A"/>
                </a:solidFill>
                <a:latin typeface="Lexi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00244A"/>
                </a:solidFill>
                <a:latin typeface="Lexi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i-FI" altLang="fi-FI" sz="1800" dirty="0">
                <a:solidFill>
                  <a:schemeClr val="bg1"/>
                </a:solidFill>
                <a:latin typeface="Fira Sans Black" panose="020B0A03050000020004" pitchFamily="34" charset="0"/>
              </a:rPr>
              <a:t>EduFutura Jyväskylä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18" y="-906131"/>
            <a:ext cx="5217333" cy="7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4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arts Dart Game Bull'S · Free vector graphic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54" y="1841528"/>
            <a:ext cx="3928291" cy="4351338"/>
          </a:xfrm>
        </p:spPr>
      </p:pic>
      <p:pic>
        <p:nvPicPr>
          <p:cNvPr id="10" name="Picture 9" descr="Free vector graphic: Dart, Darts, Game, Arrow, Pointed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88" y="3953145"/>
            <a:ext cx="1945419" cy="972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Ajan varaaminen hyvinvoinnille</a:t>
            </a:r>
            <a:br>
              <a:rPr lang="fi-FI" dirty="0"/>
            </a:br>
            <a:r>
              <a:rPr lang="fi-FI" dirty="0"/>
              <a:t>- oma hyvinvointi ensin kuntoon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23152" y="3151801"/>
                <a:ext cx="5690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𝑀𝑖𝑛</m:t>
                      </m:r>
                      <m:r>
                        <a:rPr lang="fi-FI" b="0" i="1" smtClean="0">
                          <a:latin typeface="Cambria Math" panose="02040503050406030204" pitchFamily="18" charset="0"/>
                        </a:rPr>
                        <m:t>ä</m:t>
                      </m:r>
                    </m:oMath>
                  </m:oMathPara>
                </a14:m>
                <a:endParaRPr lang="fi-FI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3152" y="3151801"/>
                <a:ext cx="569067" cy="276999"/>
              </a:xfrm>
              <a:prstGeom prst="rect">
                <a:avLst/>
              </a:prstGeom>
              <a:blipFill>
                <a:blip r:embed="rId4"/>
                <a:stretch>
                  <a:fillRect l="-9574" r="-10638" b="-8889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830707" y="3656989"/>
            <a:ext cx="163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Minä ja Sinä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2219" y="4170667"/>
            <a:ext cx="252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57299" y="4698241"/>
            <a:ext cx="395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He</a:t>
            </a:r>
          </a:p>
        </p:txBody>
      </p:sp>
      <p:pic>
        <p:nvPicPr>
          <p:cNvPr id="9" name="Picture 8" descr="Free vector graphic: Dart, Darts, Game, Arrow, Pointed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89" y="3447795"/>
            <a:ext cx="1945419" cy="972710"/>
          </a:xfrm>
          <a:prstGeom prst="rect">
            <a:avLst/>
          </a:prstGeom>
        </p:spPr>
      </p:pic>
      <p:pic>
        <p:nvPicPr>
          <p:cNvPr id="11" name="Picture 10" descr="Free vector graphic: Dart, Darts, Game, Arrow, Pointed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4" y="4458495"/>
            <a:ext cx="1945419" cy="97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08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iruutu 11">
            <a:extLst>
              <a:ext uri="{FF2B5EF4-FFF2-40B4-BE49-F238E27FC236}">
                <a16:creationId xmlns:a16="http://schemas.microsoft.com/office/drawing/2014/main" id="{A461FFFC-E30F-4518-BC2D-6B6A9C102E79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latin typeface="+mj-lt"/>
                <a:ea typeface="+mj-ea"/>
                <a:cs typeface="+mj-cs"/>
              </a:rPr>
              <a:t>Jos </a:t>
            </a:r>
            <a:r>
              <a:rPr lang="en-US" sz="3400" kern="1200" dirty="0" err="1">
                <a:latin typeface="+mj-lt"/>
                <a:ea typeface="+mj-ea"/>
                <a:cs typeface="+mj-cs"/>
              </a:rPr>
              <a:t>nämä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latin typeface="+mj-lt"/>
                <a:ea typeface="+mj-ea"/>
                <a:cs typeface="+mj-cs"/>
              </a:rPr>
              <a:t>valtionpäämiehet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latin typeface="+mj-lt"/>
                <a:ea typeface="+mj-ea"/>
                <a:cs typeface="+mj-cs"/>
              </a:rPr>
              <a:t>ehtivät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latin typeface="+mj-lt"/>
                <a:ea typeface="+mj-ea"/>
                <a:cs typeface="+mj-cs"/>
              </a:rPr>
              <a:t>treenaamaan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3400" kern="1200" dirty="0" err="1">
                <a:latin typeface="+mj-lt"/>
                <a:ea typeface="+mj-ea"/>
                <a:cs typeface="+mj-cs"/>
              </a:rPr>
              <a:t>niin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latin typeface="+mj-lt"/>
                <a:ea typeface="+mj-ea"/>
                <a:cs typeface="+mj-cs"/>
              </a:rPr>
              <a:t>miksi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 et </a:t>
            </a:r>
            <a:r>
              <a:rPr lang="en-US" sz="3400" kern="1200" dirty="0" err="1">
                <a:latin typeface="+mj-lt"/>
                <a:ea typeface="+mj-ea"/>
                <a:cs typeface="+mj-cs"/>
              </a:rPr>
              <a:t>itse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latin typeface="+mj-lt"/>
                <a:ea typeface="+mj-ea"/>
                <a:cs typeface="+mj-cs"/>
              </a:rPr>
              <a:t>ehtisi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33F6BDF-5D69-4E9F-8345-18E506ADD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9" r="9499" b="3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0701544F-D632-4B81-9CBA-FBF9BAB886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3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752791FE-1F94-48F9-B8E2-26B5D01495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0" r="-1" b="27970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2274CEE7-1636-4747-9FAA-C33C3E723C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357" b="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03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F71858-FB09-4E70-9B40-C4008C557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573792"/>
            <a:ext cx="8352108" cy="1325563"/>
          </a:xfrm>
        </p:spPr>
        <p:txBody>
          <a:bodyPr/>
          <a:lstStyle/>
          <a:p>
            <a:r>
              <a:rPr lang="fi-FI" dirty="0"/>
              <a:t>Liiallinen ruudun tuijottaminen haittaa liikkumista</a:t>
            </a:r>
          </a:p>
        </p:txBody>
      </p:sp>
      <p:pic>
        <p:nvPicPr>
          <p:cNvPr id="6" name="Sisällön paikkamerkki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456C626-435E-41A3-AF37-6D7CCDD3FAD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23518" y="2291440"/>
            <a:ext cx="5872482" cy="3164138"/>
          </a:xfrm>
        </p:spPr>
      </p:pic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FD0E2242-E28A-434F-A6E0-3AC643C9024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6874565" y="2178050"/>
            <a:ext cx="4194383" cy="39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3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0DDC8A-68F1-4258-9443-3BE511A1E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573792"/>
            <a:ext cx="8567865" cy="1325563"/>
          </a:xfrm>
        </p:spPr>
        <p:txBody>
          <a:bodyPr/>
          <a:lstStyle/>
          <a:p>
            <a:r>
              <a:rPr lang="fi-FI" dirty="0"/>
              <a:t>Paikallaan istuminen vaikuttaa aivoihin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83A6C27-59E5-40ED-A83B-9B42170B8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409" y="1909932"/>
            <a:ext cx="5267545" cy="3919863"/>
          </a:xfrm>
        </p:spPr>
        <p:txBody>
          <a:bodyPr>
            <a:noAutofit/>
          </a:bodyPr>
          <a:lstStyle/>
          <a:p>
            <a:r>
              <a:rPr lang="fi-FI" sz="2400" dirty="0"/>
              <a:t>Noin 17 minuutin paikallaan istumisen jälkeen aivojen välittäjäainepitoisuudet laskevat.</a:t>
            </a:r>
          </a:p>
          <a:p>
            <a:endParaRPr lang="fi-FI" sz="2400" dirty="0"/>
          </a:p>
          <a:p>
            <a:r>
              <a:rPr lang="fi-FI" sz="2400" dirty="0"/>
              <a:t>Ihminen oppii seisten noin 10% tehokkaammin kuin istuen.</a:t>
            </a:r>
          </a:p>
          <a:p>
            <a:endParaRPr lang="fi-FI" sz="3200" dirty="0"/>
          </a:p>
          <a:p>
            <a:r>
              <a:rPr lang="fi-FI" sz="2400" dirty="0"/>
              <a:t>Kognitiivinen suorituskyky on korkeimmillaan, kun liikutaan 30% maksimaalisesta hapenkulutuksesta = reipas kävely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9170F2AD-1D92-43A3-8F03-26C91CF2765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6203801" y="2014538"/>
            <a:ext cx="5959801" cy="4468455"/>
          </a:xfrm>
        </p:spPr>
      </p:pic>
    </p:spTree>
    <p:extLst>
      <p:ext uri="{BB962C8B-B14F-4D97-AF65-F5344CB8AC3E}">
        <p14:creationId xmlns:p14="http://schemas.microsoft.com/office/powerpoint/2010/main" val="31934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E801D6-CE3F-4BB6-AFAC-87AA902CB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32" y="1019620"/>
            <a:ext cx="3450111" cy="5431736"/>
          </a:xfrm>
        </p:spPr>
        <p:txBody>
          <a:bodyPr>
            <a:normAutofit/>
          </a:bodyPr>
          <a:lstStyle/>
          <a:p>
            <a:r>
              <a:rPr lang="fi-FI" sz="3200" dirty="0"/>
              <a:t>Liikuntaharjoittelu &amp; työelämä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F3E30A76-4102-41F3-8656-AAE987BBA4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2053197"/>
              </p:ext>
            </p:extLst>
          </p:nvPr>
        </p:nvGraphicFramePr>
        <p:xfrm>
          <a:off x="4713143" y="698701"/>
          <a:ext cx="7316932" cy="6073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3996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7">
            <a:extLst>
              <a:ext uri="{FF2B5EF4-FFF2-40B4-BE49-F238E27FC236}">
                <a16:creationId xmlns:a16="http://schemas.microsoft.com/office/drawing/2014/main" id="{09966271-587E-488A-B7D2-CE55C8B10C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r="909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Harjoittelun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periaatteet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>
                <a:highlight>
                  <a:srgbClr val="D9D9D6"/>
                </a:highlight>
              </a:rPr>
              <a:t>Systemaattisuus</a:t>
            </a:r>
            <a:endParaRPr lang="en-US" sz="2400" dirty="0">
              <a:highlight>
                <a:srgbClr val="D9D9D6"/>
              </a:highlight>
            </a:endParaRPr>
          </a:p>
          <a:p>
            <a:r>
              <a:rPr lang="en-US" sz="2400" dirty="0" err="1">
                <a:highlight>
                  <a:srgbClr val="D9D9D6"/>
                </a:highlight>
              </a:rPr>
              <a:t>Spesifisyys</a:t>
            </a:r>
            <a:endParaRPr lang="en-US" sz="2400" dirty="0">
              <a:highlight>
                <a:srgbClr val="D9D9D6"/>
              </a:highlight>
            </a:endParaRPr>
          </a:p>
          <a:p>
            <a:r>
              <a:rPr lang="en-US" sz="2400" dirty="0" err="1">
                <a:highlight>
                  <a:srgbClr val="D9D9D6"/>
                </a:highlight>
              </a:rPr>
              <a:t>Vaihtelu</a:t>
            </a:r>
            <a:endParaRPr lang="en-US" sz="2400" dirty="0">
              <a:highlight>
                <a:srgbClr val="D9D9D6"/>
              </a:highlight>
            </a:endParaRPr>
          </a:p>
          <a:p>
            <a:r>
              <a:rPr lang="en-US" sz="2400" dirty="0" err="1">
                <a:highlight>
                  <a:srgbClr val="D9D9D6"/>
                </a:highlight>
              </a:rPr>
              <a:t>Kuormitus</a:t>
            </a:r>
            <a:r>
              <a:rPr lang="en-US" sz="2400" dirty="0">
                <a:highlight>
                  <a:srgbClr val="D9D9D6"/>
                </a:highlight>
              </a:rPr>
              <a:t> ja </a:t>
            </a:r>
            <a:r>
              <a:rPr lang="en-US" sz="2400" dirty="0" err="1">
                <a:highlight>
                  <a:srgbClr val="D9D9D6"/>
                </a:highlight>
              </a:rPr>
              <a:t>adaptaatio</a:t>
            </a:r>
            <a:endParaRPr lang="en-US" sz="2400" dirty="0">
              <a:highlight>
                <a:srgbClr val="D9D9D6"/>
              </a:highlight>
            </a:endParaRPr>
          </a:p>
          <a:p>
            <a:r>
              <a:rPr lang="en-US" sz="2400" dirty="0" err="1">
                <a:highlight>
                  <a:srgbClr val="D9D9D6"/>
                </a:highlight>
              </a:rPr>
              <a:t>Superkompensaatio</a:t>
            </a:r>
            <a:endParaRPr lang="en-US" sz="2400" dirty="0">
              <a:highlight>
                <a:srgbClr val="D9D9D6"/>
              </a:highlight>
            </a:endParaRPr>
          </a:p>
          <a:p>
            <a:r>
              <a:rPr lang="en-US" sz="2400" dirty="0" err="1">
                <a:highlight>
                  <a:srgbClr val="D9D9D6"/>
                </a:highlight>
              </a:rPr>
              <a:t>Progressiivisuus</a:t>
            </a:r>
            <a:r>
              <a:rPr lang="en-US" sz="2400" dirty="0">
                <a:highlight>
                  <a:srgbClr val="D9D9D6"/>
                </a:highlight>
              </a:rPr>
              <a:t>, </a:t>
            </a:r>
            <a:r>
              <a:rPr lang="en-US" sz="2400" dirty="0" err="1">
                <a:highlight>
                  <a:srgbClr val="D9D9D6"/>
                </a:highlight>
              </a:rPr>
              <a:t>pitkäjänteisyys</a:t>
            </a:r>
            <a:endParaRPr lang="en-US" sz="2400" dirty="0">
              <a:highlight>
                <a:srgbClr val="D9D9D6"/>
              </a:highlight>
            </a:endParaRPr>
          </a:p>
          <a:p>
            <a:r>
              <a:rPr lang="en-US" sz="2400" dirty="0" err="1">
                <a:highlight>
                  <a:srgbClr val="D9D9D6"/>
                </a:highlight>
              </a:rPr>
              <a:t>Yksilöllisyys</a:t>
            </a:r>
            <a:endParaRPr lang="en-US" sz="2400" dirty="0">
              <a:highlight>
                <a:srgbClr val="D9D9D6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72723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Kestävyysharjoittelu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586408" y="2178424"/>
            <a:ext cx="4112813" cy="3919863"/>
          </a:xfrm>
        </p:spPr>
        <p:txBody>
          <a:bodyPr/>
          <a:lstStyle/>
          <a:p>
            <a:r>
              <a:rPr lang="fi-FI" dirty="0" smtClean="0"/>
              <a:t>1 kerran viikossa -&gt; kunto heikkenee</a:t>
            </a:r>
          </a:p>
          <a:p>
            <a:r>
              <a:rPr lang="fi-FI" dirty="0" smtClean="0"/>
              <a:t>2 kertaa viikossa -&gt; kunto pysyy ennallaan</a:t>
            </a:r>
          </a:p>
          <a:p>
            <a:r>
              <a:rPr lang="fi-FI" dirty="0" smtClean="0"/>
              <a:t>3-5 kertaa viikossa -&gt; kunto paranee</a:t>
            </a:r>
          </a:p>
          <a:p>
            <a:r>
              <a:rPr lang="fi-FI" dirty="0" smtClean="0"/>
              <a:t>Yli 5 kertaa viikossa -&gt; riskit kasvavat</a:t>
            </a:r>
          </a:p>
          <a:p>
            <a:endParaRPr lang="fi-FI" dirty="0"/>
          </a:p>
          <a:p>
            <a:r>
              <a:rPr lang="fi-FI" dirty="0" smtClean="0"/>
              <a:t>Peruskestävyys 30-240 min, 40-70% VO2max</a:t>
            </a:r>
          </a:p>
          <a:p>
            <a:r>
              <a:rPr lang="fi-FI" dirty="0" smtClean="0"/>
              <a:t>Vauhtikestävyys 20-60 min, 65-90% VO2max</a:t>
            </a:r>
          </a:p>
          <a:p>
            <a:r>
              <a:rPr lang="fi-FI" dirty="0" smtClean="0"/>
              <a:t>Maksimikestävyys 10-30 min, 80-100% VO2max</a:t>
            </a:r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898113" y="1899355"/>
            <a:ext cx="7337790" cy="507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-teema">
  <a:themeElements>
    <a:clrScheme name="EduFutura">
      <a:dk1>
        <a:srgbClr val="002349"/>
      </a:dk1>
      <a:lt1>
        <a:srgbClr val="FEFFFE"/>
      </a:lt1>
      <a:dk2>
        <a:srgbClr val="002348"/>
      </a:dk2>
      <a:lt2>
        <a:srgbClr val="DAD9D4"/>
      </a:lt2>
      <a:accent1>
        <a:srgbClr val="FDD405"/>
      </a:accent1>
      <a:accent2>
        <a:srgbClr val="AA9FCF"/>
      </a:accent2>
      <a:accent3>
        <a:srgbClr val="88E3CF"/>
      </a:accent3>
      <a:accent4>
        <a:srgbClr val="FEA586"/>
      </a:accent4>
      <a:accent5>
        <a:srgbClr val="D9D8D5"/>
      </a:accent5>
      <a:accent6>
        <a:srgbClr val="FDD405"/>
      </a:accent6>
      <a:hlink>
        <a:srgbClr val="FDD405"/>
      </a:hlink>
      <a:folHlink>
        <a:srgbClr val="D9DAD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A9AC5C519103B4FB06AAB6FAB6CAA85" ma:contentTypeVersion="12" ma:contentTypeDescription="Luo uusi asiakirja." ma:contentTypeScope="" ma:versionID="4d3c6629424158351656cb2594854d24">
  <xsd:schema xmlns:xsd="http://www.w3.org/2001/XMLSchema" xmlns:xs="http://www.w3.org/2001/XMLSchema" xmlns:p="http://schemas.microsoft.com/office/2006/metadata/properties" xmlns:ns1="http://schemas.microsoft.com/sharepoint/v3" xmlns:ns3="246efb76-a3ac-4725-a383-9b5dfe9a4884" targetNamespace="http://schemas.microsoft.com/office/2006/metadata/properties" ma:root="true" ma:fieldsID="9864649ed2752e9544de6f0237be06a4" ns1:_="" ns3:_="">
    <xsd:import namespace="http://schemas.microsoft.com/sharepoint/v3"/>
    <xsd:import namespace="246efb76-a3ac-4725-a383-9b5dfe9a48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6efb76-a3ac-4725-a383-9b5dfe9a48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E9153EF-8046-46D3-A760-512E17996B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92D7D1-DEA1-4CC2-8C38-E59006B327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46efb76-a3ac-4725-a383-9b5dfe9a48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CAA894-CA90-47FC-8128-4BB3418DFCA1}">
  <ds:schemaRefs>
    <ds:schemaRef ds:uri="246efb76-a3ac-4725-a383-9b5dfe9a4884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418</Words>
  <Application>Microsoft Office PowerPoint</Application>
  <PresentationFormat>Widescreen</PresentationFormat>
  <Paragraphs>114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Fira Sans</vt:lpstr>
      <vt:lpstr>Fira Sans Black</vt:lpstr>
      <vt:lpstr>Office-teema</vt:lpstr>
      <vt:lpstr>Fyysinen ja psyykkinen hyvinvointi etätöissä korona-aikaan</vt:lpstr>
      <vt:lpstr>PowerPoint Presentation</vt:lpstr>
      <vt:lpstr>Ajan varaaminen hyvinvoinnille - oma hyvinvointi ensin kuntoon</vt:lpstr>
      <vt:lpstr>PowerPoint Presentation</vt:lpstr>
      <vt:lpstr>Liiallinen ruudun tuijottaminen haittaa liikkumista</vt:lpstr>
      <vt:lpstr>Paikallaan istuminen vaikuttaa aivoihin</vt:lpstr>
      <vt:lpstr>Liikuntaharjoittelu &amp; työelämä</vt:lpstr>
      <vt:lpstr>Harjoittelun periaatteet</vt:lpstr>
      <vt:lpstr>Kestävyysharjoittelu</vt:lpstr>
      <vt:lpstr>Nopeusharjoittelu</vt:lpstr>
      <vt:lpstr>Voimaharjoittelu</vt:lpstr>
      <vt:lpstr>Liikkuvuusharjoittelu</vt:lpstr>
      <vt:lpstr>Taitavuus liimaa suorituskyvyn osat yhteen</vt:lpstr>
      <vt:lpstr>Vanha koira ei opi uusia temppuja</vt:lpstr>
      <vt:lpstr>Oppiminen jatkuu aina </vt:lpstr>
      <vt:lpstr>PowerPoint Presentation</vt:lpstr>
      <vt:lpstr>Vaikeat tehtävät ovat hyödyllisiä</vt:lpstr>
      <vt:lpstr>Uusien taitojen oppiminen on parasta aivojumppaa</vt:lpstr>
      <vt:lpstr>Arkisten toimien tekeminen peilikuvana virkistää motoriikkaa</vt:lpstr>
      <vt:lpstr>Vaihtelu harjoittelussa voi pienentää neuraalivajetta = lihaksista saadaan enemmän irti</vt:lpstr>
      <vt:lpstr>Kun yhdelle ominaisuudelle kumartaa, niin samalla toiselle pyllistää</vt:lpstr>
      <vt:lpstr>Tärkeintä on kuitenkin liikunnan ilon löytäminen</vt:lpstr>
      <vt:lpstr>Hyvinvointia saattaa edistää somen kissavideoiden katselu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Visual Friday</dc:creator>
  <cp:lastModifiedBy>Kalaja, Sami</cp:lastModifiedBy>
  <cp:revision>76</cp:revision>
  <dcterms:created xsi:type="dcterms:W3CDTF">2020-03-24T11:15:28Z</dcterms:created>
  <dcterms:modified xsi:type="dcterms:W3CDTF">2020-11-25T08:18:13Z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0x0101005A9AC5C519103B4FB06AAB6FAB6CAA85</vt:lpwstr>
  </property>
</Properties>
</file>