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32" y="16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0d909d7cf5_0_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10d909d7cf5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0d909d7cf5_0_1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g10d909d7cf5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0d909d7cf5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g10d909d7cf5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16. Vaaran vuosista ilon vuosiin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br>
              <a:rPr lang="fi-FI" dirty="0"/>
            </a:br>
            <a:r>
              <a:rPr lang="fi-FI" dirty="0"/>
              <a:t>Tietoisku: Suomen ja Neuvostoliiton väliset rauhansopimukset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400" dirty="0">
                <a:solidFill>
                  <a:srgbClr val="000000"/>
                </a:solidFill>
              </a:rPr>
              <a:t>Suomen ja Neuvosto-Venäjän välille ei ollut julistettu sotatilaa. Välit olivat kuitenkin huonot, koska bol</a:t>
            </a:r>
            <a:r>
              <a:rPr lang="fi-FI" sz="4400" dirty="0">
                <a:solidFill>
                  <a:srgbClr val="000000"/>
                </a:solidFill>
                <a:sym typeface="Arial"/>
              </a:rPr>
              <a:t>ševikit </a:t>
            </a:r>
            <a:r>
              <a:rPr lang="fi-FI" sz="4400" dirty="0">
                <a:solidFill>
                  <a:srgbClr val="000000"/>
                </a:solidFill>
              </a:rPr>
              <a:t>olivat tukeneet punaisia ja suomalainen retkikunta oli tukenut Venäjän valkoisia Itä-Karjalassa.</a:t>
            </a:r>
            <a:endParaRPr sz="44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400" dirty="0">
                <a:solidFill>
                  <a:srgbClr val="000000"/>
                </a:solidFill>
              </a:rPr>
              <a:t>Suomi sai kuitenkin Petsamon, mutta ei Repolan ja Porajärven kuntia. Muilta osin Tarton rauha rajalinja noudatti Suomen suuriruhtinaskunnan rajaa.</a:t>
            </a:r>
            <a:endParaRPr sz="44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400" dirty="0">
                <a:solidFill>
                  <a:srgbClr val="000000"/>
                </a:solidFill>
              </a:rPr>
              <a:t>Tarton rauha oli joillekin suomalaisille pettymys, koska Neuvosto-Venäjän puolelle jäi Itä-Karjalan suomensukuiset kansat.</a:t>
            </a:r>
            <a:endParaRPr sz="4400" dirty="0">
              <a:solidFill>
                <a:srgbClr val="000000"/>
              </a:solidFill>
            </a:endParaRPr>
          </a:p>
        </p:txBody>
      </p:sp>
      <p:sp>
        <p:nvSpPr>
          <p:cNvPr id="93" name="Google Shape;93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16</a:t>
            </a:r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Tarton rauha 31.12. 1920</a:t>
            </a:r>
            <a:endParaRPr>
              <a:solidFill>
                <a:srgbClr val="FF0000"/>
              </a:solidFill>
            </a:endParaRPr>
          </a:p>
        </p:txBody>
      </p:sp>
      <p:pic>
        <p:nvPicPr>
          <p:cNvPr id="95" name="Google Shape;95;p11"/>
          <p:cNvPicPr preferRelativeResize="0"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6227904" y="0"/>
            <a:ext cx="5595195" cy="1371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400" dirty="0">
                <a:solidFill>
                  <a:srgbClr val="000000"/>
                </a:solidFill>
              </a:rPr>
              <a:t>Rauhansopimus päätti talvisodan.</a:t>
            </a:r>
            <a:endParaRPr sz="44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400" dirty="0">
                <a:solidFill>
                  <a:srgbClr val="000000"/>
                </a:solidFill>
              </a:rPr>
              <a:t>Suomi menetti Karjalankannaksen, Laatokan Karjalan, Sallan alueen, saaria Suomenlahdelta sekä Kalastajasaarennon Petsamosta.</a:t>
            </a:r>
            <a:endParaRPr sz="44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400" dirty="0">
                <a:solidFill>
                  <a:srgbClr val="000000"/>
                </a:solidFill>
              </a:rPr>
              <a:t>Hanko oli vuokrattava Neuvostoliitolle sotilastukikohdaksi.</a:t>
            </a:r>
            <a:endParaRPr sz="44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400" dirty="0">
                <a:solidFill>
                  <a:srgbClr val="000000"/>
                </a:solidFill>
              </a:rPr>
              <a:t>Rauhansopimuksen vuoksi yli </a:t>
            </a:r>
            <a:br>
              <a:rPr lang="fi-FI" sz="4400" dirty="0">
                <a:solidFill>
                  <a:srgbClr val="000000"/>
                </a:solidFill>
              </a:rPr>
            </a:br>
            <a:r>
              <a:rPr lang="fi-FI" sz="4400" dirty="0">
                <a:solidFill>
                  <a:srgbClr val="000000"/>
                </a:solidFill>
              </a:rPr>
              <a:t>400 000 suomalaista joutui jättämään kotinsa.</a:t>
            </a:r>
            <a:endParaRPr sz="4400" dirty="0">
              <a:solidFill>
                <a:srgbClr val="000000"/>
              </a:solidFill>
            </a:endParaRPr>
          </a:p>
        </p:txBody>
      </p:sp>
      <p:pic>
        <p:nvPicPr>
          <p:cNvPr id="4" name="Kuvan paikkamerkki 3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DE357A6D-CBA3-4E99-AE00-E347DF4BA66B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 rotWithShape="1">
          <a:blip r:embed="rId3"/>
          <a:srcRect l="-3865" t="200" r="-6703"/>
          <a:stretch/>
        </p:blipFill>
        <p:spPr>
          <a:xfrm>
            <a:off x="13267680" y="0"/>
            <a:ext cx="10923814" cy="13716000"/>
          </a:xfrm>
        </p:spPr>
      </p:pic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16</a:t>
            </a:r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Moskovan rauha 13.3.1940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700" dirty="0">
                <a:solidFill>
                  <a:srgbClr val="000000"/>
                </a:solidFill>
              </a:rPr>
              <a:t>Rauhansopimus päätti jatkosodan.</a:t>
            </a:r>
            <a:endParaRPr sz="47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700" dirty="0">
                <a:solidFill>
                  <a:srgbClr val="000000"/>
                </a:solidFill>
              </a:rPr>
              <a:t>Suomi menetti pääosin samat alueet kuin talvisodassa, mutta nyt Petsamo luovutettiin kokonaan Neuvostoliitolle.</a:t>
            </a:r>
            <a:endParaRPr sz="47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700" dirty="0">
                <a:solidFill>
                  <a:srgbClr val="000000"/>
                </a:solidFill>
              </a:rPr>
              <a:t>NL vuokrasi Porkkalan tukikohdaksi.</a:t>
            </a:r>
            <a:endParaRPr sz="47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700" dirty="0">
                <a:solidFill>
                  <a:srgbClr val="000000"/>
                </a:solidFill>
              </a:rPr>
              <a:t>Aluemenetysten lisäksi määrättiin mm.</a:t>
            </a:r>
            <a:endParaRPr sz="4700" dirty="0">
              <a:solidFill>
                <a:srgbClr val="000000"/>
              </a:solidFill>
            </a:endParaRP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100" dirty="0">
                <a:solidFill>
                  <a:srgbClr val="000000"/>
                </a:solidFill>
              </a:rPr>
              <a:t>saksalaisten ajaminen pois Suomesta</a:t>
            </a:r>
            <a:endParaRPr sz="4100" dirty="0">
              <a:solidFill>
                <a:srgbClr val="000000"/>
              </a:solidFill>
            </a:endParaRP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100" dirty="0">
                <a:solidFill>
                  <a:srgbClr val="000000"/>
                </a:solidFill>
              </a:rPr>
              <a:t>sotakorvauksia</a:t>
            </a:r>
            <a:endParaRPr sz="4100" dirty="0">
              <a:solidFill>
                <a:srgbClr val="000000"/>
              </a:solidFill>
            </a:endParaRP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100" dirty="0">
                <a:solidFill>
                  <a:srgbClr val="000000"/>
                </a:solidFill>
              </a:rPr>
              <a:t>kommunisminen salliminen ja ”fasistijärjestöjen” lakkauttaminen</a:t>
            </a:r>
            <a:endParaRPr sz="4100" dirty="0">
              <a:solidFill>
                <a:srgbClr val="000000"/>
              </a:solidFill>
            </a:endParaRP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100" dirty="0">
                <a:solidFill>
                  <a:srgbClr val="000000"/>
                </a:solidFill>
              </a:rPr>
              <a:t>"sotasyyllisten” tuomitseminen.</a:t>
            </a:r>
            <a:endParaRPr sz="41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700" dirty="0">
                <a:solidFill>
                  <a:srgbClr val="000000"/>
                </a:solidFill>
              </a:rPr>
              <a:t>Ehtojen toteuttamista valvoi Valvontakomissio.</a:t>
            </a:r>
            <a:endParaRPr sz="4700" dirty="0">
              <a:solidFill>
                <a:srgbClr val="000000"/>
              </a:solidFill>
            </a:endParaRPr>
          </a:p>
        </p:txBody>
      </p:sp>
      <p:pic>
        <p:nvPicPr>
          <p:cNvPr id="4" name="Kuvan paikkamerkki 3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E07CF4A8-F952-4D4A-AD39-1682636954F8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 rotWithShape="1">
          <a:blip r:embed="rId3"/>
          <a:srcRect l="-10884" t="-84"/>
          <a:stretch/>
        </p:blipFill>
        <p:spPr>
          <a:xfrm>
            <a:off x="12619262" y="0"/>
            <a:ext cx="10923814" cy="13716000"/>
          </a:xfrm>
        </p:spPr>
      </p:pic>
      <p:sp>
        <p:nvSpPr>
          <p:cNvPr id="111" name="Google Shape;111;p1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16</a:t>
            </a:r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Moskovan välirauha 19.9.1944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Pariisin rauha 15.9.1947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9" name="Google Shape;119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Pariisissa solmittiin lopullinen rauhansopimus Suomen ja liittoutuneiden välillä. Suomessa talvisodan alkamisesta voimassa ollut sotatila päättyi.</a:t>
            </a:r>
            <a:endParaRPr sz="48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Sopimus vahvisti Moskovan välirauhan aluemuutokset.</a:t>
            </a:r>
            <a:endParaRPr sz="48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Suomen armeijan kokoa ja varustusta rajoitettiin. Esimerkiksi sukellusveneet ja vapaaehtoinen maanpuolustustoiminta kiellettiin.</a:t>
            </a:r>
            <a:endParaRPr sz="48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Sopimuksen jälkeen valvontakomissio poistui Suomesta.</a:t>
            </a:r>
            <a:endParaRPr sz="48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Suomen asevoimia koskeneet rajoitteet on nykyään poistettu sopimuksesta.</a:t>
            </a:r>
            <a:endParaRPr sz="4800" dirty="0">
              <a:solidFill>
                <a:srgbClr val="000000"/>
              </a:solidFill>
            </a:endParaRPr>
          </a:p>
        </p:txBody>
      </p:sp>
      <p:sp>
        <p:nvSpPr>
          <p:cNvPr id="120" name="Google Shape;120;p1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16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260</Words>
  <Application>Microsoft Office PowerPoint</Application>
  <PresentationFormat>Mukautettu</PresentationFormat>
  <Paragraphs>33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16. Vaaran vuosista ilon vuosiin  Tietoisku: Suomen ja Neuvostoliiton väliset rauhansopimukset</vt:lpstr>
      <vt:lpstr>Tarton rauha 31.12. 1920</vt:lpstr>
      <vt:lpstr>Moskovan rauha 13.3.1940</vt:lpstr>
      <vt:lpstr>Moskovan välirauha 19.9.1944</vt:lpstr>
      <vt:lpstr>Pariisin rauha 15.9.1947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ja Neuvostoliiton väliset rauhansopimukset</dc:title>
  <cp:lastModifiedBy>Mika Kortelainen</cp:lastModifiedBy>
  <cp:revision>2</cp:revision>
  <dcterms:modified xsi:type="dcterms:W3CDTF">2022-03-24T09:29:48Z</dcterms:modified>
</cp:coreProperties>
</file>