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60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7" r:id="rId16"/>
    <p:sldId id="278" r:id="rId17"/>
    <p:sldId id="279" r:id="rId18"/>
    <p:sldId id="280" r:id="rId19"/>
    <p:sldId id="262" r:id="rId20"/>
    <p:sldId id="263" r:id="rId21"/>
    <p:sldId id="276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4569F3-4BE5-757B-664B-49C86A922560}" v="15" dt="2023-12-15T12:10:23.351"/>
    <p1510:client id="{10B5C67F-085E-5683-14BC-5EFBF114B215}" v="184" dt="2023-12-15T11:53:01.270"/>
    <p1510:client id="{2EEDF7DC-F004-B409-493F-4AB83E659CBD}" v="198" dt="2023-12-15T12:14:43.476"/>
    <p1510:client id="{2FAF94DF-B567-451A-7014-06858EC42610}" v="140" dt="2023-12-15T12:06:34.379"/>
    <p1510:client id="{39AAF3AC-02A9-209C-E7D2-561448D5A827}" v="8" dt="2023-12-15T11:56:01.311"/>
    <p1510:client id="{46FE04A9-0B88-DC80-CE9C-9C9BE2062F8F}" v="236" dt="2023-12-15T11:56:00.226"/>
    <p1510:client id="{4B9BA27F-BE87-4357-A5EC-68FBAE8C6B37}" v="198" dt="2023-12-14T15:52:23.896"/>
    <p1510:client id="{4CE96B61-5819-30A9-C5C0-E447B7ADC15E}" v="272" dt="2023-12-15T12:04:40.212"/>
    <p1510:client id="{51C1E942-A648-139A-A7C6-D1F6206D0E1E}" v="6" dt="2023-12-15T11:37:27.921"/>
    <p1510:client id="{543D1375-3FCE-7EB3-27C4-3C476FF0C5E0}" v="6" dt="2023-12-15T12:09:59.605"/>
    <p1510:client id="{640D1544-2C4B-BE07-D80B-29B4F508E72B}" v="63" dt="2023-12-15T11:47:21.476"/>
    <p1510:client id="{73737684-9ED6-9A60-6598-7F18F55CF4CF}" v="859" dt="2023-12-15T11:51:11.343"/>
    <p1510:client id="{79AE927A-521D-5EA2-E8C8-D9AD11932943}" v="336" dt="2023-12-15T12:00:34.442"/>
    <p1510:client id="{7BB932E5-087C-76A0-736C-4F645D178E7D}" v="353" dt="2023-12-15T12:07:50.706"/>
    <p1510:client id="{83C26C40-2832-4C80-84BC-E342A5B45995}" v="9" dt="2023-12-15T11:50:49.848"/>
    <p1510:client id="{8CED3DAD-A9D6-ACC0-7461-3BA8E2906764}" v="188" dt="2023-12-15T11:47:06.456"/>
    <p1510:client id="{90EA57FA-A06B-3D89-C42C-A72EE63DF96C}" v="1" dt="2023-12-15T12:07:40.044"/>
    <p1510:client id="{B47CEA3F-167C-D917-545C-B0E44ED4924A}" v="12" dt="2023-12-15T12:20:59.689"/>
    <p1510:client id="{B90261C6-E6F5-867E-1F57-C1203E5FF5B5}" v="77" dt="2023-12-15T11:48:46.487"/>
    <p1510:client id="{C5D729AF-E881-08CA-DF78-D3B96634E288}" v="184" dt="2023-12-15T11:50:20.822"/>
    <p1510:client id="{E3145D25-D9C3-3B71-0EEC-26123EFA9494}" v="144" dt="2023-12-15T11:46:14.535"/>
    <p1510:client id="{FF141024-09C2-4538-A2D8-7FECCFEB733F}" v="1050" dt="2023-12-15T09:09:24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15.12.2023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15.12.2023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15.12.2023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ikipedia.info/wiki/K%C3%A4ytt%C3%A4j%C3%A4:Hr._Snellman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v.wiktionary.org/wiki/vass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DNA structure">
            <a:extLst>
              <a:ext uri="{FF2B5EF4-FFF2-40B4-BE49-F238E27FC236}">
                <a16:creationId xmlns:a16="http://schemas.microsoft.com/office/drawing/2014/main" id="{3C00DDC1-25E1-8516-6F36-BD5356E3B8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955" b="130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Lisääntyminen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D86A-5633-0243-90AA-A1609C89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79" y="278861"/>
            <a:ext cx="10515600" cy="1325563"/>
          </a:xfrm>
        </p:spPr>
        <p:txBody>
          <a:bodyPr/>
          <a:lstStyle/>
          <a:p>
            <a:r>
              <a:rPr lang="en-GB"/>
              <a:t>Mukula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3DDE7-D413-B0E1-7E00-5F1118425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79" y="1840002"/>
            <a:ext cx="7323829" cy="43225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err="1"/>
              <a:t>Esim</a:t>
            </a:r>
            <a:r>
              <a:rPr lang="en-GB"/>
              <a:t>. Peruna</a:t>
            </a:r>
            <a:endParaRPr lang="en-US"/>
          </a:p>
          <a:p>
            <a:r>
              <a:rPr lang="en-GB"/>
              <a:t>Mukula on </a:t>
            </a:r>
            <a:r>
              <a:rPr lang="en-GB" err="1"/>
              <a:t>versokasvien</a:t>
            </a:r>
            <a:r>
              <a:rPr lang="en-GB"/>
              <a:t>, </a:t>
            </a:r>
            <a:r>
              <a:rPr lang="en-GB" err="1"/>
              <a:t>turpeiden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maltoisten</a:t>
            </a:r>
            <a:r>
              <a:rPr lang="en-GB"/>
              <a:t>, </a:t>
            </a:r>
            <a:r>
              <a:rPr lang="en-GB" err="1"/>
              <a:t>vararavintoa</a:t>
            </a:r>
            <a:r>
              <a:rPr lang="en-GB"/>
              <a:t> </a:t>
            </a:r>
            <a:r>
              <a:rPr lang="en-GB" err="1"/>
              <a:t>sisältävien</a:t>
            </a:r>
            <a:r>
              <a:rPr lang="en-GB"/>
              <a:t> </a:t>
            </a:r>
            <a:r>
              <a:rPr lang="en-GB" err="1"/>
              <a:t>osien</a:t>
            </a:r>
            <a:r>
              <a:rPr lang="en-GB"/>
              <a:t> </a:t>
            </a:r>
            <a:r>
              <a:rPr lang="en-GB" err="1"/>
              <a:t>yleisnimi</a:t>
            </a:r>
            <a:r>
              <a:rPr lang="en-GB"/>
              <a:t>.</a:t>
            </a:r>
          </a:p>
          <a:p>
            <a:r>
              <a:rPr lang="en-GB" err="1"/>
              <a:t>Mukulajuuri</a:t>
            </a:r>
            <a:r>
              <a:rPr lang="en-GB"/>
              <a:t> (</a:t>
            </a:r>
            <a:r>
              <a:rPr lang="en-GB" err="1"/>
              <a:t>juurimukula</a:t>
            </a:r>
            <a:r>
              <a:rPr lang="en-GB"/>
              <a:t>) on </a:t>
            </a:r>
            <a:r>
              <a:rPr lang="en-GB" err="1"/>
              <a:t>muodostunut</a:t>
            </a:r>
            <a:r>
              <a:rPr lang="en-GB"/>
              <a:t> </a:t>
            </a:r>
            <a:r>
              <a:rPr lang="en-GB" err="1"/>
              <a:t>juuresta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mukulavarsi</a:t>
            </a:r>
            <a:r>
              <a:rPr lang="en-GB"/>
              <a:t> (</a:t>
            </a:r>
            <a:r>
              <a:rPr lang="en-GB" err="1"/>
              <a:t>varsimukula</a:t>
            </a:r>
            <a:r>
              <a:rPr lang="en-GB"/>
              <a:t>) </a:t>
            </a:r>
            <a:r>
              <a:rPr lang="en-GB" err="1"/>
              <a:t>varresta</a:t>
            </a:r>
            <a:r>
              <a:rPr lang="en-GB"/>
              <a:t>.</a:t>
            </a:r>
          </a:p>
          <a:p>
            <a:endParaRPr lang="en-GB"/>
          </a:p>
        </p:txBody>
      </p:sp>
      <p:pic>
        <p:nvPicPr>
          <p:cNvPr id="4" name="Kuva 3" descr="Kuva, joka sisältää kohteen ruoka&#10;&#10;Kuvaus luotu automaattisesti">
            <a:extLst>
              <a:ext uri="{FF2B5EF4-FFF2-40B4-BE49-F238E27FC236}">
                <a16:creationId xmlns:a16="http://schemas.microsoft.com/office/drawing/2014/main" id="{05D090AC-21F8-1289-493B-40EA4AEC4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53616" y="1253617"/>
            <a:ext cx="3436727" cy="393382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BA651D8F-8BBA-9F89-DE68-233A61C46343}"/>
              </a:ext>
            </a:extLst>
          </p:cNvPr>
          <p:cNvSpPr txBox="1"/>
          <p:nvPr/>
        </p:nvSpPr>
        <p:spPr>
          <a:xfrm>
            <a:off x="9618184" y="5561253"/>
            <a:ext cx="3528442" cy="51878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r>
              <a:rPr lang="en-US"/>
              <a:t>Peruna</a:t>
            </a:r>
          </a:p>
        </p:txBody>
      </p:sp>
    </p:spTree>
    <p:extLst>
      <p:ext uri="{BB962C8B-B14F-4D97-AF65-F5344CB8AC3E}">
        <p14:creationId xmlns:p14="http://schemas.microsoft.com/office/powerpoint/2010/main" val="2228925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7F37E0-FFA0-B15A-F387-7FB5E0C84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GB" sz="4000"/>
              <a:t>Sipuli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4AD54BC7-03E6-2139-E6CB-F91138989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/>
              <a:t>Sipuli käyttää suvuttoman lisääntymisen tapaa esimerkiksi tulppaanien kautta</a:t>
            </a:r>
          </a:p>
          <a:p>
            <a:r>
              <a:rPr lang="en-GB" sz="2000"/>
              <a:t>Sipulin sisimmästä kerroksesta rupeaa kasvamaan kasvi</a:t>
            </a:r>
          </a:p>
          <a:p>
            <a:r>
              <a:rPr lang="en-GB" sz="2000"/>
              <a:t>Sipulit voivat olla monivuotisia eli siitä voi kasvaa uusi kasvi useasti</a:t>
            </a:r>
          </a:p>
          <a:p>
            <a:endParaRPr lang="en-GB" sz="2000"/>
          </a:p>
          <a:p>
            <a:endParaRPr lang="en-GB" sz="2000"/>
          </a:p>
        </p:txBody>
      </p:sp>
      <p:pic>
        <p:nvPicPr>
          <p:cNvPr id="61" name="Picture 46" descr="Punaisen sipuli välinen osa">
            <a:extLst>
              <a:ext uri="{FF2B5EF4-FFF2-40B4-BE49-F238E27FC236}">
                <a16:creationId xmlns:a16="http://schemas.microsoft.com/office/drawing/2014/main" id="{F28BD17F-7F14-6DAB-2BDD-597F3CFDFF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607" b="4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8343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3D5EE-661D-D772-4E0C-9FFC9FD6B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GB" sz="4800"/>
              <a:t>Mutaatio</a:t>
            </a:r>
            <a:endParaRPr lang="en-US" sz="4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6114F-0C51-0F6E-863F-B4F28F4AC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796" y="2565389"/>
            <a:ext cx="4883464" cy="3673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1700" err="1"/>
              <a:t>Mutaatio</a:t>
            </a:r>
            <a:r>
              <a:rPr lang="en-GB" sz="1700"/>
              <a:t> </a:t>
            </a:r>
            <a:r>
              <a:rPr lang="en-GB" sz="1700" err="1"/>
              <a:t>tarkoittaa</a:t>
            </a:r>
            <a:r>
              <a:rPr lang="en-GB" sz="1700"/>
              <a:t> </a:t>
            </a:r>
            <a:r>
              <a:rPr lang="en-GB" sz="1700" err="1"/>
              <a:t>emäsjärjestyksessä</a:t>
            </a:r>
            <a:r>
              <a:rPr lang="en-GB" sz="1700"/>
              <a:t> </a:t>
            </a:r>
            <a:r>
              <a:rPr lang="en-GB" sz="1700" err="1"/>
              <a:t>tapahtuvaa</a:t>
            </a:r>
            <a:r>
              <a:rPr lang="en-GB" sz="1700"/>
              <a:t> </a:t>
            </a:r>
            <a:r>
              <a:rPr lang="en-GB" sz="1700" err="1"/>
              <a:t>muutosta</a:t>
            </a:r>
            <a:r>
              <a:rPr lang="en-GB" sz="1700"/>
              <a:t> (</a:t>
            </a:r>
            <a:r>
              <a:rPr lang="en-GB" sz="1700" err="1"/>
              <a:t>emäsjärjestys</a:t>
            </a:r>
            <a:r>
              <a:rPr lang="en-GB" sz="1700"/>
              <a:t> </a:t>
            </a:r>
            <a:r>
              <a:rPr lang="en-GB" sz="1700" err="1"/>
              <a:t>sijaitsee</a:t>
            </a:r>
            <a:r>
              <a:rPr lang="en-GB" sz="1700"/>
              <a:t> </a:t>
            </a:r>
            <a:r>
              <a:rPr lang="en-GB" sz="1700" err="1"/>
              <a:t>DNA:ssa</a:t>
            </a:r>
            <a:r>
              <a:rPr lang="en-GB" sz="1700"/>
              <a:t>). </a:t>
            </a:r>
            <a:endParaRPr lang="fi-FI"/>
          </a:p>
          <a:p>
            <a:r>
              <a:rPr lang="en-GB" sz="1700" err="1"/>
              <a:t>DNA:sta</a:t>
            </a:r>
            <a:r>
              <a:rPr lang="en-GB" sz="1700"/>
              <a:t> </a:t>
            </a:r>
            <a:r>
              <a:rPr lang="en-GB" sz="1700" err="1"/>
              <a:t>löytyy</a:t>
            </a:r>
            <a:r>
              <a:rPr lang="en-GB" sz="1700"/>
              <a:t> </a:t>
            </a:r>
            <a:r>
              <a:rPr lang="en-GB" sz="1700" err="1"/>
              <a:t>neljä</a:t>
            </a:r>
            <a:r>
              <a:rPr lang="en-GB" sz="1700"/>
              <a:t> </a:t>
            </a:r>
            <a:r>
              <a:rPr lang="en-GB" sz="1700" err="1"/>
              <a:t>emästyyppiä</a:t>
            </a:r>
            <a:r>
              <a:rPr lang="en-GB" sz="1700"/>
              <a:t> </a:t>
            </a:r>
            <a:r>
              <a:rPr lang="en-GB" sz="1700" err="1"/>
              <a:t>adeniini</a:t>
            </a:r>
            <a:r>
              <a:rPr lang="en-GB" sz="1700"/>
              <a:t>, </a:t>
            </a:r>
            <a:r>
              <a:rPr lang="en-GB" sz="1700" err="1"/>
              <a:t>sytosiini</a:t>
            </a:r>
            <a:r>
              <a:rPr lang="en-GB" sz="1700"/>
              <a:t>, </a:t>
            </a:r>
            <a:r>
              <a:rPr lang="en-GB" sz="1700" err="1"/>
              <a:t>guaniini</a:t>
            </a:r>
            <a:r>
              <a:rPr lang="en-GB" sz="1700"/>
              <a:t>, </a:t>
            </a:r>
            <a:r>
              <a:rPr lang="en-GB" sz="1700" err="1"/>
              <a:t>tymiini</a:t>
            </a:r>
            <a:r>
              <a:rPr lang="en-GB" sz="1700"/>
              <a:t>.</a:t>
            </a:r>
            <a:endParaRPr lang="en-GB"/>
          </a:p>
          <a:p>
            <a:r>
              <a:rPr lang="fi" sz="1700">
                <a:ea typeface="+mn-lt"/>
                <a:cs typeface="+mn-lt"/>
              </a:rPr>
              <a:t>Mutaatio on rakenteellista muutosta, joka tapahtuu yhdessä tai useammassa geenissä, ja se voi sukusolussa tapahtuessa siirtyä jälkeläisille.</a:t>
            </a:r>
            <a:endParaRPr lang="fi" sz="1700"/>
          </a:p>
          <a:p>
            <a:r>
              <a:rPr lang="fi" sz="1700"/>
              <a:t>Mutaatiot ovat suvuttomia.</a:t>
            </a:r>
          </a:p>
          <a:p>
            <a:r>
              <a:rPr lang="fi" sz="1700">
                <a:ea typeface="+mn-lt"/>
                <a:cs typeface="+mn-lt"/>
              </a:rPr>
              <a:t>Mutaatioita voivat aiheuttaa solunsisäiset tai solun ulkopuoliset tekijät. </a:t>
            </a:r>
            <a:endParaRPr lang="fi" sz="1700"/>
          </a:p>
        </p:txBody>
      </p:sp>
      <p:pic>
        <p:nvPicPr>
          <p:cNvPr id="4" name="Picture 3" descr="Mutation-Definition, Types, Causes, Characteristics">
            <a:extLst>
              <a:ext uri="{FF2B5EF4-FFF2-40B4-BE49-F238E27FC236}">
                <a16:creationId xmlns:a16="http://schemas.microsoft.com/office/drawing/2014/main" id="{60A48F0F-927A-9E8F-3B68-E6A0F2F06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3077950"/>
            <a:ext cx="5150277" cy="252685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00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AC195F-4D4E-7594-9912-7B08C5A7D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Pölytys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F8D5B-97BD-6B09-8375-4A071CAA8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900" err="1">
                <a:latin typeface="Calibri"/>
                <a:cs typeface="Calibri"/>
              </a:rPr>
              <a:t>Pölytys</a:t>
            </a:r>
            <a:r>
              <a:rPr lang="en-GB" sz="1900">
                <a:latin typeface="Calibri"/>
                <a:cs typeface="Calibri"/>
              </a:rPr>
              <a:t> </a:t>
            </a:r>
            <a:r>
              <a:rPr lang="en-GB" sz="1900" err="1">
                <a:latin typeface="Calibri"/>
                <a:cs typeface="Calibri"/>
              </a:rPr>
              <a:t>tarkoittaa</a:t>
            </a:r>
            <a:r>
              <a:rPr lang="en-GB" sz="1900">
                <a:latin typeface="Calibri"/>
                <a:cs typeface="Calibri"/>
              </a:rPr>
              <a:t> siemenkasvien </a:t>
            </a:r>
            <a:r>
              <a:rPr lang="en-GB" sz="1900" err="1">
                <a:latin typeface="Calibri"/>
                <a:cs typeface="Calibri"/>
              </a:rPr>
              <a:t>siitepölyn</a:t>
            </a:r>
            <a:r>
              <a:rPr lang="en-GB" sz="1900">
                <a:latin typeface="Calibri"/>
                <a:cs typeface="Calibri"/>
              </a:rPr>
              <a:t> </a:t>
            </a:r>
            <a:r>
              <a:rPr lang="en-GB" sz="1900" err="1">
                <a:latin typeface="Calibri"/>
                <a:cs typeface="Calibri"/>
              </a:rPr>
              <a:t>leviämistä</a:t>
            </a:r>
            <a:r>
              <a:rPr lang="en-GB" sz="1900">
                <a:latin typeface="Calibri"/>
                <a:cs typeface="Calibri"/>
              </a:rPr>
              <a:t>.</a:t>
            </a:r>
            <a:endParaRPr lang="en-GB" sz="1900"/>
          </a:p>
          <a:p>
            <a:r>
              <a:rPr lang="en-GB" sz="1900" err="1">
                <a:latin typeface="Calibri"/>
                <a:cs typeface="Calibri"/>
              </a:rPr>
              <a:t>Pölytys</a:t>
            </a:r>
            <a:r>
              <a:rPr lang="en-GB" sz="1900">
                <a:latin typeface="Calibri"/>
                <a:cs typeface="Calibri"/>
              </a:rPr>
              <a:t> </a:t>
            </a:r>
            <a:r>
              <a:rPr lang="en-GB" sz="1900" err="1">
                <a:latin typeface="Calibri"/>
                <a:cs typeface="Calibri"/>
              </a:rPr>
              <a:t>tapahtuu</a:t>
            </a:r>
            <a:r>
              <a:rPr lang="en-GB" sz="1900">
                <a:latin typeface="Calibri"/>
                <a:cs typeface="Calibri"/>
              </a:rPr>
              <a:t> </a:t>
            </a:r>
            <a:r>
              <a:rPr lang="en-GB" sz="1900" err="1">
                <a:latin typeface="Calibri"/>
                <a:cs typeface="Calibri"/>
              </a:rPr>
              <a:t>veden</a:t>
            </a:r>
            <a:r>
              <a:rPr lang="en-GB" sz="1900">
                <a:latin typeface="Calibri"/>
                <a:cs typeface="Calibri"/>
              </a:rPr>
              <a:t>, </a:t>
            </a:r>
            <a:r>
              <a:rPr lang="en-GB" sz="1900" err="1">
                <a:latin typeface="Calibri"/>
                <a:cs typeface="Calibri"/>
              </a:rPr>
              <a:t>tuulen</a:t>
            </a:r>
            <a:r>
              <a:rPr lang="en-GB" sz="1900">
                <a:latin typeface="Calibri"/>
                <a:cs typeface="Calibri"/>
              </a:rPr>
              <a:t> tai </a:t>
            </a:r>
            <a:r>
              <a:rPr lang="en-GB" sz="1900" err="1">
                <a:latin typeface="Calibri"/>
                <a:cs typeface="Calibri"/>
              </a:rPr>
              <a:t>erilaisten</a:t>
            </a:r>
            <a:r>
              <a:rPr lang="en-GB" sz="1900">
                <a:latin typeface="Calibri"/>
                <a:cs typeface="Calibri"/>
              </a:rPr>
              <a:t> </a:t>
            </a:r>
            <a:r>
              <a:rPr lang="en-GB" sz="1900" err="1">
                <a:latin typeface="Calibri"/>
                <a:cs typeface="Calibri"/>
              </a:rPr>
              <a:t>pölyttäjäeläinten</a:t>
            </a:r>
            <a:r>
              <a:rPr lang="en-GB" sz="1900">
                <a:latin typeface="Calibri"/>
                <a:cs typeface="Calibri"/>
              </a:rPr>
              <a:t> </a:t>
            </a:r>
            <a:r>
              <a:rPr lang="en-GB" sz="1900" err="1">
                <a:latin typeface="Calibri"/>
                <a:cs typeface="Calibri"/>
              </a:rPr>
              <a:t>välityksellä</a:t>
            </a:r>
            <a:r>
              <a:rPr lang="en-GB" sz="1900">
                <a:latin typeface="Calibri"/>
                <a:cs typeface="Calibri"/>
              </a:rPr>
              <a:t>.</a:t>
            </a:r>
            <a:endParaRPr lang="en-GB" sz="1900"/>
          </a:p>
          <a:p>
            <a:r>
              <a:rPr lang="en-GB" sz="1900" err="1">
                <a:latin typeface="Calibri"/>
                <a:cs typeface="Calibri"/>
              </a:rPr>
              <a:t>Pölyttäjäeläimiä</a:t>
            </a:r>
            <a:r>
              <a:rPr lang="en-GB" sz="1900">
                <a:latin typeface="Calibri"/>
                <a:cs typeface="Calibri"/>
              </a:rPr>
              <a:t> </a:t>
            </a:r>
            <a:r>
              <a:rPr lang="en-GB" sz="1900" err="1">
                <a:latin typeface="Calibri"/>
                <a:cs typeface="Calibri"/>
              </a:rPr>
              <a:t>ovat</a:t>
            </a:r>
            <a:r>
              <a:rPr lang="en-GB" sz="1900">
                <a:latin typeface="Calibri"/>
                <a:cs typeface="Calibri"/>
              </a:rPr>
              <a:t> </a:t>
            </a:r>
            <a:r>
              <a:rPr lang="en-GB" sz="1900" err="1">
                <a:latin typeface="Calibri"/>
                <a:cs typeface="Calibri"/>
              </a:rPr>
              <a:t>esimerkiksi</a:t>
            </a:r>
            <a:r>
              <a:rPr lang="en-GB" sz="1900">
                <a:latin typeface="Calibri"/>
                <a:cs typeface="Calibri"/>
              </a:rPr>
              <a:t>. </a:t>
            </a:r>
            <a:r>
              <a:rPr lang="en-GB" sz="1900" err="1">
                <a:latin typeface="Calibri"/>
                <a:cs typeface="Calibri"/>
              </a:rPr>
              <a:t>Linnut</a:t>
            </a:r>
            <a:r>
              <a:rPr lang="en-GB" sz="1900">
                <a:latin typeface="Calibri"/>
                <a:cs typeface="Calibri"/>
              </a:rPr>
              <a:t>, </a:t>
            </a:r>
            <a:r>
              <a:rPr lang="en-GB" sz="1900" err="1">
                <a:latin typeface="Calibri"/>
                <a:cs typeface="Calibri"/>
              </a:rPr>
              <a:t>hyönteiset</a:t>
            </a:r>
            <a:r>
              <a:rPr lang="en-GB" sz="1900">
                <a:latin typeface="Calibri"/>
                <a:cs typeface="Calibri"/>
              </a:rPr>
              <a:t> </a:t>
            </a:r>
            <a:r>
              <a:rPr lang="en-GB" sz="1900" err="1">
                <a:latin typeface="Calibri"/>
                <a:cs typeface="Calibri"/>
              </a:rPr>
              <a:t>ja</a:t>
            </a:r>
            <a:r>
              <a:rPr lang="en-GB" sz="1900">
                <a:latin typeface="Calibri"/>
                <a:cs typeface="Calibri"/>
              </a:rPr>
              <a:t> </a:t>
            </a:r>
            <a:r>
              <a:rPr lang="en-GB" sz="1900" err="1">
                <a:latin typeface="Calibri"/>
                <a:cs typeface="Calibri"/>
              </a:rPr>
              <a:t>lepakot</a:t>
            </a:r>
            <a:r>
              <a:rPr lang="en-GB" sz="1900">
                <a:latin typeface="Calibri"/>
                <a:cs typeface="Calibri"/>
              </a:rPr>
              <a:t>.</a:t>
            </a:r>
            <a:endParaRPr lang="en-GB" sz="1900">
              <a:latin typeface="Calibri"/>
              <a:ea typeface="Calibri"/>
              <a:cs typeface="Calibri"/>
            </a:endParaRPr>
          </a:p>
          <a:p>
            <a:r>
              <a:rPr lang="en-GB" sz="1900" err="1">
                <a:latin typeface="Calibri"/>
                <a:cs typeface="Calibri"/>
              </a:rPr>
              <a:t>Joillain</a:t>
            </a:r>
            <a:r>
              <a:rPr lang="en-GB" sz="1900">
                <a:latin typeface="Calibri"/>
                <a:cs typeface="Calibri"/>
              </a:rPr>
              <a:t> </a:t>
            </a:r>
            <a:r>
              <a:rPr lang="en-GB" sz="1900" err="1">
                <a:latin typeface="Calibri"/>
                <a:cs typeface="Calibri"/>
              </a:rPr>
              <a:t>kasveilla</a:t>
            </a:r>
            <a:r>
              <a:rPr lang="en-GB" sz="1900">
                <a:latin typeface="Calibri"/>
                <a:cs typeface="Calibri"/>
              </a:rPr>
              <a:t> </a:t>
            </a:r>
            <a:r>
              <a:rPr lang="en-GB" sz="1900" err="1">
                <a:latin typeface="Calibri"/>
                <a:cs typeface="Calibri"/>
              </a:rPr>
              <a:t>onistuu</a:t>
            </a:r>
            <a:r>
              <a:rPr lang="en-GB" sz="1900">
                <a:latin typeface="Calibri"/>
                <a:cs typeface="Calibri"/>
              </a:rPr>
              <a:t> </a:t>
            </a:r>
            <a:r>
              <a:rPr lang="en-GB" sz="1900" err="1">
                <a:latin typeface="Calibri"/>
                <a:cs typeface="Calibri"/>
              </a:rPr>
              <a:t>myös</a:t>
            </a:r>
            <a:r>
              <a:rPr lang="en-GB" sz="1900">
                <a:latin typeface="Calibri"/>
                <a:cs typeface="Calibri"/>
              </a:rPr>
              <a:t> </a:t>
            </a:r>
            <a:r>
              <a:rPr lang="en-GB" sz="1900" err="1">
                <a:latin typeface="Calibri"/>
                <a:cs typeface="Calibri"/>
              </a:rPr>
              <a:t>itsepölytys</a:t>
            </a:r>
            <a:r>
              <a:rPr lang="en-GB" sz="1900">
                <a:latin typeface="Calibri"/>
                <a:cs typeface="Calibri"/>
              </a:rPr>
              <a:t>.</a:t>
            </a:r>
            <a:endParaRPr lang="en-GB" sz="1900">
              <a:latin typeface="Calibri"/>
              <a:ea typeface="Calibri"/>
              <a:cs typeface="Calibri"/>
            </a:endParaRPr>
          </a:p>
          <a:p>
            <a:r>
              <a:rPr lang="en-GB" sz="1900" err="1">
                <a:latin typeface="Calibri"/>
                <a:ea typeface="Calibri"/>
                <a:cs typeface="Calibri"/>
              </a:rPr>
              <a:t>Itsepölytys</a:t>
            </a:r>
            <a:r>
              <a:rPr lang="en-GB" sz="1900">
                <a:latin typeface="Calibri"/>
                <a:ea typeface="Calibri"/>
                <a:cs typeface="Calibri"/>
              </a:rPr>
              <a:t> </a:t>
            </a:r>
            <a:r>
              <a:rPr lang="en-GB" sz="1900" err="1">
                <a:latin typeface="Calibri"/>
                <a:ea typeface="Calibri"/>
                <a:cs typeface="Calibri"/>
              </a:rPr>
              <a:t>tarkoittaa</a:t>
            </a:r>
            <a:r>
              <a:rPr lang="en-GB" sz="1900">
                <a:latin typeface="Calibri"/>
                <a:ea typeface="Calibri"/>
                <a:cs typeface="Calibri"/>
              </a:rPr>
              <a:t> </a:t>
            </a:r>
            <a:r>
              <a:rPr lang="en-GB" sz="1900" err="1">
                <a:latin typeface="Calibri"/>
                <a:ea typeface="Calibri"/>
                <a:cs typeface="Calibri"/>
              </a:rPr>
              <a:t>sitä</a:t>
            </a:r>
            <a:r>
              <a:rPr lang="en-GB" sz="1900">
                <a:latin typeface="Calibri"/>
                <a:ea typeface="Calibri"/>
                <a:cs typeface="Calibri"/>
              </a:rPr>
              <a:t>, </a:t>
            </a:r>
            <a:r>
              <a:rPr lang="en-GB" sz="1900" err="1">
                <a:latin typeface="Calibri"/>
                <a:ea typeface="Calibri"/>
                <a:cs typeface="Calibri"/>
              </a:rPr>
              <a:t>että</a:t>
            </a:r>
            <a:r>
              <a:rPr lang="en-GB" sz="1900">
                <a:latin typeface="Calibri"/>
                <a:ea typeface="Calibri"/>
                <a:cs typeface="Calibri"/>
              </a:rPr>
              <a:t> </a:t>
            </a:r>
            <a:r>
              <a:rPr lang="en-GB" sz="1900" err="1">
                <a:latin typeface="Calibri"/>
                <a:ea typeface="Calibri"/>
                <a:cs typeface="Calibri"/>
              </a:rPr>
              <a:t>pölytys</a:t>
            </a:r>
            <a:r>
              <a:rPr lang="en-GB" sz="1900">
                <a:latin typeface="Calibri"/>
                <a:ea typeface="Calibri"/>
                <a:cs typeface="Calibri"/>
              </a:rPr>
              <a:t> </a:t>
            </a:r>
            <a:r>
              <a:rPr lang="en-GB" sz="1900" err="1">
                <a:latin typeface="Calibri"/>
                <a:ea typeface="Calibri"/>
                <a:cs typeface="Calibri"/>
              </a:rPr>
              <a:t>tapahtuu</a:t>
            </a:r>
            <a:r>
              <a:rPr lang="en-GB" sz="1900">
                <a:latin typeface="Calibri"/>
                <a:ea typeface="Calibri"/>
                <a:cs typeface="Calibri"/>
              </a:rPr>
              <a:t> </a:t>
            </a:r>
            <a:r>
              <a:rPr lang="en-GB" sz="1900" err="1">
                <a:latin typeface="Calibri"/>
                <a:ea typeface="Calibri"/>
                <a:cs typeface="Calibri"/>
              </a:rPr>
              <a:t>yhden</a:t>
            </a:r>
            <a:r>
              <a:rPr lang="en-GB" sz="1900">
                <a:latin typeface="Calibri"/>
                <a:ea typeface="Calibri"/>
                <a:cs typeface="Calibri"/>
              </a:rPr>
              <a:t> </a:t>
            </a:r>
            <a:r>
              <a:rPr lang="en-GB" sz="1900" err="1">
                <a:latin typeface="Calibri"/>
                <a:ea typeface="Calibri"/>
                <a:cs typeface="Calibri"/>
              </a:rPr>
              <a:t>kasvin</a:t>
            </a:r>
            <a:r>
              <a:rPr lang="en-GB" sz="1900">
                <a:latin typeface="Calibri"/>
                <a:ea typeface="Calibri"/>
                <a:cs typeface="Calibri"/>
              </a:rPr>
              <a:t> </a:t>
            </a:r>
            <a:r>
              <a:rPr lang="en-GB" sz="1900" err="1">
                <a:latin typeface="Calibri"/>
                <a:ea typeface="Calibri"/>
                <a:cs typeface="Calibri"/>
              </a:rPr>
              <a:t>sisällä</a:t>
            </a:r>
            <a:r>
              <a:rPr lang="en-GB" sz="1900">
                <a:latin typeface="Calibri"/>
                <a:ea typeface="Calibri"/>
                <a:cs typeface="Calibri"/>
              </a:rPr>
              <a:t>.</a:t>
            </a:r>
          </a:p>
        </p:txBody>
      </p:sp>
      <p:pic>
        <p:nvPicPr>
          <p:cNvPr id="5" name="Kuva 4" descr="Kukka Pölytys Pölyttäjä - Ilmainen valokuva Pixabayssa - Pixabay">
            <a:extLst>
              <a:ext uri="{FF2B5EF4-FFF2-40B4-BE49-F238E27FC236}">
                <a16:creationId xmlns:a16="http://schemas.microsoft.com/office/drawing/2014/main" id="{1A5DB4C1-47D4-BB8D-9541-391CA1D95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52" r="1659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1152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A52883-35B4-09BC-F4BD-84DA00F95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/>
              <a:t>Hedelmöitys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1394A-D8D3-7792-3670-A09A4CF5C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200">
                <a:latin typeface="Calibri"/>
                <a:ea typeface="Calibri"/>
                <a:cs typeface="Calibri"/>
              </a:rPr>
              <a:t>Hedelmöitys tarkoittaa sukusolujen yhdistämistä, jossa uusi yksilö saa alkunsa. Ihmisissä ja eläimissä kyseessä on munasolun ja </a:t>
            </a:r>
            <a:r>
              <a:rPr lang="fi-FI" sz="2200" err="1">
                <a:latin typeface="Calibri"/>
                <a:ea typeface="Calibri"/>
                <a:cs typeface="Calibri"/>
              </a:rPr>
              <a:t>siitiön</a:t>
            </a:r>
            <a:r>
              <a:rPr lang="fi-FI" sz="2200">
                <a:latin typeface="Calibri"/>
                <a:ea typeface="Calibri"/>
                <a:cs typeface="Calibri"/>
              </a:rPr>
              <a:t> yhdistyminen.</a:t>
            </a:r>
            <a:endParaRPr lang="en-US" sz="2200">
              <a:latin typeface="Calibri"/>
              <a:ea typeface="Calibri"/>
              <a:cs typeface="Calibri"/>
            </a:endParaRPr>
          </a:p>
          <a:p>
            <a:r>
              <a:rPr lang="fi-FI" sz="2200">
                <a:latin typeface="Calibri"/>
                <a:ea typeface="Calibri"/>
                <a:cs typeface="Calibri"/>
              </a:rPr>
              <a:t>Hedelmöitys tapahtuu naaraan kehon sisällä tai ulkopuolella .</a:t>
            </a:r>
            <a:endParaRPr lang="en-US" sz="2200">
              <a:latin typeface="Calibri"/>
              <a:ea typeface="Calibri"/>
              <a:cs typeface="Calibri"/>
            </a:endParaRPr>
          </a:p>
          <a:p>
            <a:r>
              <a:rPr lang="fi-FI" sz="2200">
                <a:latin typeface="Calibri"/>
                <a:ea typeface="Calibri"/>
                <a:cs typeface="Calibri"/>
              </a:rPr>
              <a:t>Esimerkki sisäisestä hedelmöitymisestä on koira tai kissa. Kala on esimerkki ulkoisesta hedelmöitymisestä naaras laskee munansa ja uros </a:t>
            </a:r>
            <a:r>
              <a:rPr lang="fi-FI" sz="2200" err="1">
                <a:latin typeface="Calibri"/>
                <a:ea typeface="Calibri"/>
                <a:cs typeface="Calibri"/>
              </a:rPr>
              <a:t>siitiönsä</a:t>
            </a:r>
            <a:r>
              <a:rPr lang="fi-FI" sz="2200">
                <a:latin typeface="Calibri"/>
                <a:ea typeface="Calibri"/>
                <a:cs typeface="Calibri"/>
              </a:rPr>
              <a:t> sen päälle ja sitten  tapahtuu hedelmöitys.</a:t>
            </a:r>
            <a:endParaRPr lang="en-US" sz="2200">
              <a:latin typeface="Calibri"/>
              <a:ea typeface="Calibri"/>
              <a:cs typeface="Calibri"/>
            </a:endParaRPr>
          </a:p>
          <a:p>
            <a:r>
              <a:rPr lang="fi-FI" sz="2200">
                <a:latin typeface="Calibri"/>
                <a:ea typeface="Calibri"/>
                <a:cs typeface="Calibri"/>
              </a:rPr>
              <a:t>Hedelmöitys on suvullinen lisääntyminen siihen tarvitaan kaksi yksilöä.</a:t>
            </a:r>
          </a:p>
          <a:p>
            <a:endParaRPr lang="fi-FI" sz="2200">
              <a:latin typeface="Calibri"/>
              <a:ea typeface="Calibri"/>
              <a:cs typeface="Calibri"/>
            </a:endParaRPr>
          </a:p>
        </p:txBody>
      </p:sp>
      <p:pic>
        <p:nvPicPr>
          <p:cNvPr id="4" name="Picture 3" descr="Kuvatulokset haulle hedelmöitys">
            <a:extLst>
              <a:ext uri="{FF2B5EF4-FFF2-40B4-BE49-F238E27FC236}">
                <a16:creationId xmlns:a16="http://schemas.microsoft.com/office/drawing/2014/main" id="{659FF183-A20E-EC64-05AB-A5A30FFF2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8" r="2" b="4534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0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861348"/>
            <a:ext cx="4941771" cy="1122202"/>
          </a:xfrm>
        </p:spPr>
        <p:txBody>
          <a:bodyPr>
            <a:normAutofit fontScale="90000"/>
          </a:bodyPr>
          <a:lstStyle/>
          <a:p>
            <a:br>
              <a:rPr lang="en-US" b="0" i="0">
                <a:effectLst/>
                <a:latin typeface="Google Sans"/>
              </a:rPr>
            </a:br>
            <a:endParaRPr lang="en-US" b="0" i="0">
              <a:solidFill>
                <a:srgbClr val="202124"/>
              </a:solidFill>
              <a:effectLst/>
              <a:latin typeface="Google San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D42795-512B-4A7E-A39B-4129DDD31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" y="0"/>
            <a:ext cx="12185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554B58-4ABD-C8D4-AE6F-76A41E942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495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76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4" name="Content Placeholder 3" descr="A blue and pink symbols&#10;&#10;Description automatically generated">
            <a:extLst>
              <a:ext uri="{FF2B5EF4-FFF2-40B4-BE49-F238E27FC236}">
                <a16:creationId xmlns:a16="http://schemas.microsoft.com/office/drawing/2014/main" id="{C0CE8FF8-33F8-E129-44C1-CBF3F601F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9000"/>
          </a:blip>
          <a:srcRect t="893"/>
          <a:stretch/>
        </p:blipFill>
        <p:spPr>
          <a:xfrm>
            <a:off x="20" y="-7624"/>
            <a:ext cx="12191981" cy="688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1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lose up of a worm&#10;&#10;Description automatically generated">
            <a:extLst>
              <a:ext uri="{FF2B5EF4-FFF2-40B4-BE49-F238E27FC236}">
                <a16:creationId xmlns:a16="http://schemas.microsoft.com/office/drawing/2014/main" id="{3450A815-7F63-6C18-34EC-5962C5D57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4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5058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0AF3D0-DD9D-4A11-19D5-422B9619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Suvuton lisääntyminen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D3421-C2F3-C60B-2778-FCEA4F030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Hyödyt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2F0B2A-66EA-7979-C343-88D909C086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Yksi yksilö riittää</a:t>
            </a:r>
          </a:p>
          <a:p>
            <a:r>
              <a:rPr lang="fi-FI"/>
              <a:t>Nopeus</a:t>
            </a:r>
          </a:p>
          <a:p>
            <a:r>
              <a:rPr lang="fi-FI"/>
              <a:t>Nopea levittäytyä</a:t>
            </a:r>
          </a:p>
          <a:p>
            <a:r>
              <a:rPr lang="fi-FI"/>
              <a:t>Ei tarvita sukusoluja</a:t>
            </a:r>
          </a:p>
          <a:p>
            <a:r>
              <a:rPr lang="fi-FI"/>
              <a:t>Sopeutunut vallitseviin oloihin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1D0867-42D1-1520-E08B-E022451B6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err="1"/>
              <a:t>Haitat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B13CF8-AA0D-EADD-5861-233FF2623E8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err="1"/>
              <a:t>Geneettisen</a:t>
            </a:r>
            <a:r>
              <a:rPr lang="en-GB"/>
              <a:t> </a:t>
            </a:r>
            <a:r>
              <a:rPr lang="en-GB" err="1"/>
              <a:t>monimuotoisuuden</a:t>
            </a:r>
            <a:r>
              <a:rPr lang="en-GB"/>
              <a:t> </a:t>
            </a:r>
            <a:r>
              <a:rPr lang="en-GB" err="1"/>
              <a:t>puute</a:t>
            </a:r>
          </a:p>
          <a:p>
            <a:r>
              <a:rPr lang="en-GB" err="1"/>
              <a:t>Vaikeudet</a:t>
            </a:r>
            <a:r>
              <a:rPr lang="en-GB"/>
              <a:t> </a:t>
            </a:r>
            <a:r>
              <a:rPr lang="en-GB" err="1"/>
              <a:t>sopeutua</a:t>
            </a:r>
            <a:r>
              <a:rPr lang="en-GB"/>
              <a:t> </a:t>
            </a:r>
            <a:r>
              <a:rPr lang="en-GB" err="1"/>
              <a:t>muutoksiin</a:t>
            </a:r>
          </a:p>
          <a:p>
            <a:r>
              <a:rPr lang="en-GB"/>
              <a:t>(</a:t>
            </a:r>
            <a:r>
              <a:rPr lang="en-GB" err="1"/>
              <a:t>paikallisen</a:t>
            </a:r>
            <a:r>
              <a:rPr lang="en-GB"/>
              <a:t>) </a:t>
            </a:r>
            <a:r>
              <a:rPr lang="en-GB" err="1"/>
              <a:t>sukupuuton</a:t>
            </a:r>
            <a:r>
              <a:rPr lang="en-GB"/>
              <a:t> </a:t>
            </a:r>
            <a:r>
              <a:rPr lang="en-GB" err="1"/>
              <a:t>uhka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48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AECE019-933C-1FCE-D442-4A9406DB4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400"/>
              <a:t>Lisääntyminen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067286-0066-4EBE-7B65-2D3E4662D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200"/>
              <a:t>Perimän siirtäminen eteenpäin</a:t>
            </a:r>
          </a:p>
          <a:p>
            <a:r>
              <a:rPr lang="fi-FI" sz="2200"/>
              <a:t>Suvullinen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2200"/>
              <a:t>Eläimet, kasvit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2200"/>
              <a:t>Perimä yhdistelmä vanhempia</a:t>
            </a:r>
          </a:p>
          <a:p>
            <a:r>
              <a:rPr lang="fi-FI" sz="2200"/>
              <a:t>Suvuton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2200"/>
              <a:t>Bakteerit, </a:t>
            </a:r>
            <a:r>
              <a:rPr lang="fi-FI" sz="2200" err="1"/>
              <a:t>arkeonit</a:t>
            </a:r>
            <a:r>
              <a:rPr lang="fi-FI" sz="2200"/>
              <a:t>, kasvit, solut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2200"/>
              <a:t>Perimä sama kuin vanhemmalla</a:t>
            </a:r>
          </a:p>
        </p:txBody>
      </p:sp>
      <p:pic>
        <p:nvPicPr>
          <p:cNvPr id="13" name="Picture 12" descr="Mangustiperhe tähystää">
            <a:extLst>
              <a:ext uri="{FF2B5EF4-FFF2-40B4-BE49-F238E27FC236}">
                <a16:creationId xmlns:a16="http://schemas.microsoft.com/office/drawing/2014/main" id="{E2DFC345-037E-98DB-8947-88641328FA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3" r="2339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011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EE881F-7954-1E23-E63B-A31D31592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Suvullinen lisääntyminen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85B263-5044-0C00-EBC4-2383098FCB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Hyödyt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E5EC7B-D496-C633-80FE-38EC77B37C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Geneettinen monimuotoisuus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/>
              <a:t>Yksilölliset erot</a:t>
            </a:r>
          </a:p>
          <a:p>
            <a:r>
              <a:rPr lang="fi-FI"/>
              <a:t>Parempi sopeutuminen muutoksiin</a:t>
            </a:r>
          </a:p>
          <a:p>
            <a:r>
              <a:rPr lang="fi-FI"/>
              <a:t>Nopeampi evoluutio</a:t>
            </a:r>
          </a:p>
          <a:p>
            <a:r>
              <a:rPr lang="fi-FI"/>
              <a:t>Lisääntynyt biodiversiteetti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8C247A-5F26-5FFD-15F5-60BCE8B73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err="1"/>
              <a:t>Haitat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E3C3B0-86A2-91EB-892F-F6AE01DB960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err="1"/>
              <a:t>Hidasta</a:t>
            </a:r>
          </a:p>
          <a:p>
            <a:r>
              <a:rPr lang="en-GB" err="1"/>
              <a:t>Kuluttaa</a:t>
            </a:r>
            <a:r>
              <a:rPr lang="en-GB"/>
              <a:t> </a:t>
            </a:r>
            <a:r>
              <a:rPr lang="en-GB" err="1"/>
              <a:t>energiaa</a:t>
            </a:r>
            <a:endParaRPr lang="en-GB"/>
          </a:p>
          <a:p>
            <a:pPr lvl="1">
              <a:buFont typeface="Courier New" panose="020B0604020202020204" pitchFamily="34" charset="0"/>
              <a:buChar char="o"/>
            </a:pPr>
            <a:r>
              <a:rPr lang="en-GB" err="1"/>
              <a:t>Kumppanin</a:t>
            </a:r>
            <a:r>
              <a:rPr lang="en-GB"/>
              <a:t> </a:t>
            </a:r>
            <a:r>
              <a:rPr lang="en-GB" err="1"/>
              <a:t>etsiminen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err="1"/>
              <a:t>Sukusolujen</a:t>
            </a:r>
            <a:r>
              <a:rPr lang="en-GB"/>
              <a:t> </a:t>
            </a:r>
            <a:r>
              <a:rPr lang="en-GB" err="1"/>
              <a:t>tuottaminen</a:t>
            </a:r>
          </a:p>
          <a:p>
            <a:r>
              <a:rPr lang="en-GB"/>
              <a:t>Vain </a:t>
            </a:r>
            <a:r>
              <a:rPr lang="en-GB" err="1"/>
              <a:t>osa</a:t>
            </a:r>
            <a:r>
              <a:rPr lang="en-GB"/>
              <a:t> </a:t>
            </a:r>
            <a:r>
              <a:rPr lang="en-GB" err="1"/>
              <a:t>yksilöistä</a:t>
            </a:r>
            <a:r>
              <a:rPr lang="en-GB"/>
              <a:t> </a:t>
            </a:r>
            <a:r>
              <a:rPr lang="en-GB" err="1"/>
              <a:t>lisääntyy</a:t>
            </a:r>
          </a:p>
          <a:p>
            <a:r>
              <a:rPr lang="en-GB"/>
              <a:t>Osa </a:t>
            </a:r>
            <a:r>
              <a:rPr lang="en-GB" err="1"/>
              <a:t>sukusoluista</a:t>
            </a:r>
            <a:r>
              <a:rPr lang="en-GB"/>
              <a:t> </a:t>
            </a:r>
            <a:r>
              <a:rPr lang="en-GB" err="1"/>
              <a:t>jää</a:t>
            </a:r>
            <a:r>
              <a:rPr lang="en-GB"/>
              <a:t> </a:t>
            </a:r>
            <a:r>
              <a:rPr lang="en-GB" err="1"/>
              <a:t>käyttämättä</a:t>
            </a:r>
          </a:p>
        </p:txBody>
      </p:sp>
    </p:spTree>
    <p:extLst>
      <p:ext uri="{BB962C8B-B14F-4D97-AF65-F5344CB8AC3E}">
        <p14:creationId xmlns:p14="http://schemas.microsoft.com/office/powerpoint/2010/main" val="559792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35345-A073-6AC4-4546-645D32040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Tehtäviä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5DE85-491E-BD9B-E482-7127A078F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A1, A2</a:t>
            </a:r>
          </a:p>
          <a:p>
            <a:r>
              <a:rPr lang="en-GB"/>
              <a:t>B1, B6</a:t>
            </a:r>
          </a:p>
          <a:p>
            <a:r>
              <a:rPr lang="en-GB"/>
              <a:t>C09, C10</a:t>
            </a:r>
          </a:p>
        </p:txBody>
      </p:sp>
    </p:spTree>
    <p:extLst>
      <p:ext uri="{BB962C8B-B14F-4D97-AF65-F5344CB8AC3E}">
        <p14:creationId xmlns:p14="http://schemas.microsoft.com/office/powerpoint/2010/main" val="216269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65C0385-5E30-4D2E-AF9F-4639659D3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3D-kuva soluista">
            <a:extLst>
              <a:ext uri="{FF2B5EF4-FFF2-40B4-BE49-F238E27FC236}">
                <a16:creationId xmlns:a16="http://schemas.microsoft.com/office/drawing/2014/main" id="{C7AEBBE3-DA90-AFD5-3737-11E335101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91" r="20341" b="-10"/>
          <a:stretch/>
        </p:blipFill>
        <p:spPr>
          <a:xfrm>
            <a:off x="20" y="1666568"/>
            <a:ext cx="6106195" cy="519143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35820B-3A29-42C5-AA8D-10ECA43CD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2EA77-CC53-FAEE-3DB5-2C88DB1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52766"/>
            <a:ext cx="10591999" cy="1023584"/>
          </a:xfrm>
        </p:spPr>
        <p:txBody>
          <a:bodyPr>
            <a:normAutofit/>
          </a:bodyPr>
          <a:lstStyle/>
          <a:p>
            <a:r>
              <a:rPr lang="en-GB" sz="4000"/>
              <a:t>Mitoosi ja meioosi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26432-2A14-DA52-8272-80F9DD9FE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8" y="2249766"/>
            <a:ext cx="4550391" cy="407030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400" err="1"/>
              <a:t>Mitoosi</a:t>
            </a:r>
            <a:endParaRPr lang="en-GB" sz="2400"/>
          </a:p>
          <a:p>
            <a:pPr lvl="1">
              <a:buFont typeface="Courier New" panose="020B0604020202020204" pitchFamily="34" charset="0"/>
              <a:buChar char="o"/>
            </a:pPr>
            <a:r>
              <a:rPr lang="en-GB"/>
              <a:t>Solu </a:t>
            </a:r>
            <a:r>
              <a:rPr lang="en-GB" err="1"/>
              <a:t>kahdentaa</a:t>
            </a:r>
            <a:r>
              <a:rPr lang="en-GB"/>
              <a:t> </a:t>
            </a:r>
            <a:r>
              <a:rPr lang="en-GB" err="1"/>
              <a:t>kromosominsa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jakautuu</a:t>
            </a:r>
            <a:endParaRPr lang="en-GB"/>
          </a:p>
          <a:p>
            <a:pPr lvl="1">
              <a:buFont typeface="Courier New" panose="020B0604020202020204" pitchFamily="34" charset="0"/>
              <a:buChar char="o"/>
            </a:pPr>
            <a:r>
              <a:rPr lang="en-GB" err="1"/>
              <a:t>Molemmissa</a:t>
            </a:r>
            <a:r>
              <a:rPr lang="en-GB"/>
              <a:t> </a:t>
            </a:r>
            <a:r>
              <a:rPr lang="en-GB" err="1"/>
              <a:t>soluissa</a:t>
            </a:r>
            <a:r>
              <a:rPr lang="en-GB"/>
              <a:t> </a:t>
            </a:r>
            <a:r>
              <a:rPr lang="en-GB" err="1"/>
              <a:t>sama</a:t>
            </a:r>
            <a:r>
              <a:rPr lang="en-GB"/>
              <a:t> </a:t>
            </a:r>
            <a:r>
              <a:rPr lang="en-GB" err="1"/>
              <a:t>perimä</a:t>
            </a:r>
            <a:endParaRPr lang="en-GB"/>
          </a:p>
          <a:p>
            <a:pPr lvl="1">
              <a:buFont typeface="Courier New" panose="020B0604020202020204" pitchFamily="34" charset="0"/>
              <a:buChar char="o"/>
            </a:pPr>
            <a:r>
              <a:rPr lang="en-GB" err="1"/>
              <a:t>Yleensä</a:t>
            </a:r>
            <a:r>
              <a:rPr lang="en-GB"/>
              <a:t> </a:t>
            </a:r>
            <a:r>
              <a:rPr lang="en-GB" err="1"/>
              <a:t>soluissa</a:t>
            </a:r>
            <a:r>
              <a:rPr lang="en-GB"/>
              <a:t> </a:t>
            </a:r>
            <a:r>
              <a:rPr lang="en-GB" err="1"/>
              <a:t>ihmisellä</a:t>
            </a:r>
            <a:r>
              <a:rPr lang="en-GB"/>
              <a:t> 46 </a:t>
            </a:r>
            <a:r>
              <a:rPr lang="en-GB" err="1"/>
              <a:t>kromosomia</a:t>
            </a:r>
            <a:endParaRPr lang="en-GB"/>
          </a:p>
          <a:p>
            <a:r>
              <a:rPr lang="en-GB" sz="2400" err="1"/>
              <a:t>Meioosi</a:t>
            </a:r>
            <a:endParaRPr lang="en-GB" sz="2400"/>
          </a:p>
          <a:p>
            <a:pPr lvl="1">
              <a:buFont typeface="Courier New" panose="020B0604020202020204" pitchFamily="34" charset="0"/>
              <a:buChar char="o"/>
            </a:pPr>
            <a:r>
              <a:rPr lang="en-GB"/>
              <a:t>Solu </a:t>
            </a:r>
            <a:r>
              <a:rPr lang="en-GB" err="1"/>
              <a:t>jakautuu</a:t>
            </a:r>
            <a:endParaRPr lang="en-GB"/>
          </a:p>
          <a:p>
            <a:pPr lvl="1">
              <a:buFont typeface="Courier New" panose="020B0604020202020204" pitchFamily="34" charset="0"/>
              <a:buChar char="o"/>
            </a:pPr>
            <a:r>
              <a:rPr lang="en-GB" err="1"/>
              <a:t>Molemmissa</a:t>
            </a:r>
            <a:r>
              <a:rPr lang="en-GB"/>
              <a:t> </a:t>
            </a:r>
            <a:r>
              <a:rPr lang="en-GB" err="1"/>
              <a:t>soluissa</a:t>
            </a:r>
            <a:r>
              <a:rPr lang="en-GB"/>
              <a:t> </a:t>
            </a:r>
            <a:r>
              <a:rPr lang="en-GB" err="1"/>
              <a:t>puolikas</a:t>
            </a:r>
            <a:r>
              <a:rPr lang="en-GB"/>
              <a:t> </a:t>
            </a:r>
            <a:r>
              <a:rPr lang="en-GB" err="1"/>
              <a:t>perimä</a:t>
            </a:r>
            <a:endParaRPr lang="en-GB"/>
          </a:p>
          <a:p>
            <a:pPr lvl="1">
              <a:buFont typeface="Courier New" panose="020B0604020202020204" pitchFamily="34" charset="0"/>
              <a:buChar char="o"/>
            </a:pPr>
            <a:r>
              <a:rPr lang="en-GB" err="1"/>
              <a:t>Sukusolussa</a:t>
            </a:r>
            <a:r>
              <a:rPr lang="en-GB"/>
              <a:t> </a:t>
            </a:r>
            <a:r>
              <a:rPr lang="en-GB" err="1"/>
              <a:t>ihmisellä</a:t>
            </a:r>
            <a:r>
              <a:rPr lang="en-GB"/>
              <a:t> 23 </a:t>
            </a:r>
            <a:r>
              <a:rPr lang="en-GB" err="1"/>
              <a:t>kromosomia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93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5C1934-7C39-0E4B-D457-647F9C7E5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Jakautuminen</a:t>
            </a:r>
            <a:br>
              <a:rPr lang="fi-FI"/>
            </a:br>
            <a:br>
              <a:rPr lang="fi-FI"/>
            </a:br>
            <a:endParaRPr lang="fi-FI"/>
          </a:p>
        </p:txBody>
      </p:sp>
      <p:pic>
        <p:nvPicPr>
          <p:cNvPr id="4" name="Content Placeholder 3" descr="Jasun Blogi: Harava Luonto: Tohvelieläin ja Kesykyyhky">
            <a:extLst>
              <a:ext uri="{FF2B5EF4-FFF2-40B4-BE49-F238E27FC236}">
                <a16:creationId xmlns:a16="http://schemas.microsoft.com/office/drawing/2014/main" id="{FB0E37C8-DCFE-5C53-891A-F0DA2ED50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134" y="5008428"/>
            <a:ext cx="1551317" cy="1580072"/>
          </a:xfrm>
        </p:spPr>
      </p:pic>
      <p:pic>
        <p:nvPicPr>
          <p:cNvPr id="3" name="Sisällön paikkamerkki 3" descr="Bakteerit lisääntyvät suvuttomasti jakautumalla. Ensiksi solu kahdentaa  perimäaineksen eli dna:n. Tämän jälkeen jakautuvien tytärsolujen välille  muodostuu solukalvo ja soluseinä.">
            <a:extLst>
              <a:ext uri="{FF2B5EF4-FFF2-40B4-BE49-F238E27FC236}">
                <a16:creationId xmlns:a16="http://schemas.microsoft.com/office/drawing/2014/main" id="{248BAA28-20EA-C0A0-39F8-9BA543A367B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8935607" y="-299"/>
            <a:ext cx="3263503" cy="4351338"/>
          </a:xfrm>
        </p:spPr>
      </p:pic>
      <p:pic>
        <p:nvPicPr>
          <p:cNvPr id="5" name="Picture 4" descr="Bakteerit, arkeonit, alkueliöt ja sienet">
            <a:extLst>
              <a:ext uri="{FF2B5EF4-FFF2-40B4-BE49-F238E27FC236}">
                <a16:creationId xmlns:a16="http://schemas.microsoft.com/office/drawing/2014/main" id="{F533C98F-C5F8-CE31-4D84-65B049449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623" y="5008377"/>
            <a:ext cx="1742755" cy="15713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20420C-0D15-3006-76B6-CD7945DC9845}"/>
              </a:ext>
            </a:extLst>
          </p:cNvPr>
          <p:cNvSpPr txBox="1"/>
          <p:nvPr/>
        </p:nvSpPr>
        <p:spPr>
          <a:xfrm>
            <a:off x="425570" y="4408098"/>
            <a:ext cx="1449238" cy="383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Tohvelieläin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D8C067-E714-2214-1400-184A532139FF}"/>
              </a:ext>
            </a:extLst>
          </p:cNvPr>
          <p:cNvSpPr txBox="1"/>
          <p:nvPr/>
        </p:nvSpPr>
        <p:spPr>
          <a:xfrm>
            <a:off x="2567796" y="440809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arkeonit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EF2B01-168A-8241-262C-5ECAA153DEA7}"/>
              </a:ext>
            </a:extLst>
          </p:cNvPr>
          <p:cNvSpPr txBox="1"/>
          <p:nvPr/>
        </p:nvSpPr>
        <p:spPr>
          <a:xfrm>
            <a:off x="497457" y="1130060"/>
            <a:ext cx="6883878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sz="2400"/>
              <a:t>Solu </a:t>
            </a:r>
            <a:r>
              <a:rPr lang="en-US" sz="2400" err="1"/>
              <a:t>voi</a:t>
            </a:r>
            <a:r>
              <a:rPr lang="en-US" sz="2400"/>
              <a:t> </a:t>
            </a:r>
            <a:r>
              <a:rPr lang="en-US" sz="2400" err="1"/>
              <a:t>jakautua</a:t>
            </a:r>
            <a:r>
              <a:rPr lang="en-US" sz="2400"/>
              <a:t> </a:t>
            </a:r>
            <a:r>
              <a:rPr lang="en-US" sz="2400" err="1"/>
              <a:t>kahdella</a:t>
            </a:r>
            <a:r>
              <a:rPr lang="en-US" sz="2400"/>
              <a:t> </a:t>
            </a:r>
            <a:r>
              <a:rPr lang="en-US" sz="2400" err="1"/>
              <a:t>eri</a:t>
            </a:r>
            <a:r>
              <a:rPr lang="en-US" sz="2400"/>
              <a:t> </a:t>
            </a:r>
            <a:r>
              <a:rPr lang="en-US" sz="2400" err="1"/>
              <a:t>tavalla</a:t>
            </a:r>
            <a:r>
              <a:rPr lang="en-US" sz="2400"/>
              <a:t>: </a:t>
            </a:r>
            <a:r>
              <a:rPr lang="en-US" sz="2400" err="1"/>
              <a:t>mitoosi</a:t>
            </a:r>
            <a:r>
              <a:rPr lang="en-US" sz="2400"/>
              <a:t> tai </a:t>
            </a:r>
            <a:r>
              <a:rPr lang="en-US" sz="2400" err="1"/>
              <a:t>meioosi</a:t>
            </a:r>
            <a:r>
              <a:rPr lang="en-US" sz="2400"/>
              <a:t>.</a:t>
            </a:r>
          </a:p>
          <a:p>
            <a:pPr marL="285750" indent="-285750">
              <a:buFont typeface="Calibri"/>
              <a:buChar char="-"/>
            </a:pPr>
            <a:r>
              <a:rPr lang="en-US" sz="2400" err="1"/>
              <a:t>Jakautumisen</a:t>
            </a:r>
            <a:r>
              <a:rPr lang="en-US" sz="2400"/>
              <a:t> </a:t>
            </a:r>
            <a:r>
              <a:rPr lang="en-US" sz="2400" err="1"/>
              <a:t>perjaate</a:t>
            </a:r>
            <a:r>
              <a:rPr lang="en-US" sz="2400"/>
              <a:t> on se, </a:t>
            </a:r>
            <a:r>
              <a:rPr lang="en-US" sz="2400" err="1"/>
              <a:t>että</a:t>
            </a:r>
            <a:r>
              <a:rPr lang="en-US" sz="2400"/>
              <a:t> </a:t>
            </a:r>
            <a:r>
              <a:rPr lang="en-US" sz="2400" err="1"/>
              <a:t>solut</a:t>
            </a:r>
            <a:r>
              <a:rPr lang="en-US" sz="2400"/>
              <a:t> </a:t>
            </a:r>
            <a:r>
              <a:rPr lang="en-US" sz="2400" err="1"/>
              <a:t>jakautuvat</a:t>
            </a:r>
            <a:r>
              <a:rPr lang="en-US" sz="2400"/>
              <a:t> </a:t>
            </a:r>
            <a:r>
              <a:rPr lang="en-US" sz="2400" err="1"/>
              <a:t>kahtia</a:t>
            </a:r>
            <a:r>
              <a:rPr lang="en-US" sz="2400"/>
              <a:t>.</a:t>
            </a:r>
          </a:p>
          <a:p>
            <a:pPr marL="285750" indent="-285750">
              <a:buFont typeface="Calibri"/>
              <a:buChar char="-"/>
            </a:pPr>
            <a:r>
              <a:rPr lang="en-US" sz="2400" err="1"/>
              <a:t>Jakautuvaa</a:t>
            </a:r>
            <a:r>
              <a:rPr lang="en-US" sz="2400"/>
              <a:t> </a:t>
            </a:r>
            <a:r>
              <a:rPr lang="en-US" sz="2400" err="1"/>
              <a:t>solua</a:t>
            </a:r>
            <a:r>
              <a:rPr lang="en-US" sz="2400"/>
              <a:t> </a:t>
            </a:r>
            <a:r>
              <a:rPr lang="en-US" sz="2400" err="1"/>
              <a:t>kutsutaan</a:t>
            </a:r>
            <a:r>
              <a:rPr lang="en-US" sz="2400"/>
              <a:t> </a:t>
            </a:r>
            <a:r>
              <a:rPr lang="en-US" sz="2400" err="1"/>
              <a:t>emosoluksi</a:t>
            </a:r>
            <a:r>
              <a:rPr lang="en-US" sz="2400"/>
              <a:t>.</a:t>
            </a:r>
          </a:p>
          <a:p>
            <a:pPr marL="285750" indent="-285750">
              <a:buFont typeface="Calibri"/>
              <a:buChar char="-"/>
            </a:pPr>
            <a:r>
              <a:rPr lang="en-US" sz="2400" err="1">
                <a:solidFill>
                  <a:srgbClr val="000000"/>
                </a:solidFill>
                <a:ea typeface="+mn-lt"/>
                <a:cs typeface="+mn-lt"/>
              </a:rPr>
              <a:t>Emosolu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000000"/>
                </a:solidFill>
                <a:ea typeface="+mn-lt"/>
                <a:cs typeface="+mn-lt"/>
              </a:rPr>
              <a:t>jaukautuu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000000"/>
                </a:solidFill>
                <a:ea typeface="+mn-lt"/>
                <a:cs typeface="+mn-lt"/>
              </a:rPr>
              <a:t>kahdeksi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 tytärsoluksi.</a:t>
            </a:r>
          </a:p>
          <a:p>
            <a:pPr marL="285750" indent="-285750">
              <a:buFont typeface="Calibri"/>
              <a:buChar char="-"/>
            </a:pPr>
            <a:r>
              <a:rPr lang="en-US" sz="2400" err="1"/>
              <a:t>Haavojen</a:t>
            </a:r>
            <a:r>
              <a:rPr lang="en-US" sz="2400"/>
              <a:t> </a:t>
            </a:r>
            <a:r>
              <a:rPr lang="en-US" sz="2400" err="1"/>
              <a:t>paraneminen</a:t>
            </a:r>
            <a:r>
              <a:rPr lang="en-US" sz="2400"/>
              <a:t> ja </a:t>
            </a:r>
            <a:r>
              <a:rPr lang="en-US" sz="2400" err="1"/>
              <a:t>ihmisen</a:t>
            </a:r>
            <a:r>
              <a:rPr lang="en-US" sz="2400"/>
              <a:t> </a:t>
            </a:r>
            <a:r>
              <a:rPr lang="en-US" sz="2400" err="1"/>
              <a:t>kasvaminen</a:t>
            </a:r>
            <a:r>
              <a:rPr lang="en-US" sz="2400"/>
              <a:t> on </a:t>
            </a:r>
            <a:r>
              <a:rPr lang="en-US" sz="2400" err="1"/>
              <a:t>solujen</a:t>
            </a:r>
            <a:r>
              <a:rPr lang="en-US" sz="2400"/>
              <a:t> </a:t>
            </a:r>
            <a:r>
              <a:rPr lang="en-US" sz="2400" err="1"/>
              <a:t>jakautumista</a:t>
            </a:r>
            <a:r>
              <a:rPr lang="en-US" sz="240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2BA8C0-EB85-8B55-27F7-8A68437E8DAA}"/>
              </a:ext>
            </a:extLst>
          </p:cNvPr>
          <p:cNvSpPr txBox="1"/>
          <p:nvPr/>
        </p:nvSpPr>
        <p:spPr>
          <a:xfrm>
            <a:off x="9195758" y="423557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Bakteerin</a:t>
            </a:r>
            <a:r>
              <a:rPr lang="en-US"/>
              <a:t> </a:t>
            </a:r>
            <a:r>
              <a:rPr lang="en-US" err="1"/>
              <a:t>jakautuminen</a:t>
            </a:r>
          </a:p>
        </p:txBody>
      </p:sp>
    </p:spTree>
    <p:extLst>
      <p:ext uri="{BB962C8B-B14F-4D97-AF65-F5344CB8AC3E}">
        <p14:creationId xmlns:p14="http://schemas.microsoft.com/office/powerpoint/2010/main" val="3935362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BC8BA64-2610-80E9-29E0-99BC823B6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502021"/>
            <a:ext cx="6173262" cy="1655483"/>
          </a:xfrm>
        </p:spPr>
        <p:txBody>
          <a:bodyPr anchor="b">
            <a:normAutofit/>
          </a:bodyPr>
          <a:lstStyle/>
          <a:p>
            <a:r>
              <a:rPr lang="fi-FI" sz="4000"/>
              <a:t>Silmikoituminen eli kuroutuminen</a:t>
            </a:r>
            <a:endParaRPr lang="en-US" sz="40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96F5B7-E8D4-858C-0D09-D16B68950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08518"/>
            <a:ext cx="6173262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>
                <a:ea typeface="+mn-lt"/>
                <a:cs typeface="+mn-lt"/>
              </a:rPr>
              <a:t>Silmikoituminen on suvutonta lisääntymistä</a:t>
            </a:r>
            <a:endParaRPr lang="fi-FI" sz="2000"/>
          </a:p>
          <a:p>
            <a:r>
              <a:rPr lang="fi-FI" sz="2000">
                <a:ea typeface="+mn-lt"/>
                <a:cs typeface="+mn-lt"/>
              </a:rPr>
              <a:t>Se on solun jakautuminen niin, että tytärsolu tai itiö muodostuu emosolun kasvattamasta ulokkeesta</a:t>
            </a:r>
            <a:endParaRPr lang="fi-FI" sz="2000"/>
          </a:p>
          <a:p>
            <a:r>
              <a:rPr lang="fi-FI" sz="2000">
                <a:ea typeface="+mn-lt"/>
                <a:cs typeface="+mn-lt"/>
              </a:rPr>
              <a:t>Esim. hiivasieni on yksisoluinen sieni, josta kuroutuu pieniä pullistumia, joista tulee uusia hiivasoluja ja meduusoilla suvuttoman lisääntymisen vaiheessa polyyppivaiheen rungosta kuroutuu uusia meduusoja.</a:t>
            </a:r>
            <a:endParaRPr lang="fi-FI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8942F-C8D7-97BC-AF8A-60B83CDFBE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90" b="-2"/>
          <a:stretch/>
        </p:blipFill>
        <p:spPr>
          <a:xfrm>
            <a:off x="8115300" y="-2619"/>
            <a:ext cx="4076700" cy="6418631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7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02663-EB5B-F8FD-DCB0-FCAE0652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</a:rPr>
              <a:t>Muruset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5192E-5B92-7622-8856-9E5540642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>
                <a:solidFill>
                  <a:schemeClr val="tx2"/>
                </a:solidFill>
              </a:rPr>
              <a:t>One of the most important concepts in biology</a:t>
            </a:r>
          </a:p>
          <a:p>
            <a:r>
              <a:rPr lang="en-GB" sz="1800">
                <a:solidFill>
                  <a:schemeClr val="tx2"/>
                </a:solidFill>
              </a:rPr>
              <a:t>A process in which organisms replicate themselves</a:t>
            </a:r>
          </a:p>
          <a:p>
            <a:r>
              <a:rPr lang="en-GB" sz="1800">
                <a:solidFill>
                  <a:schemeClr val="tx2"/>
                </a:solidFill>
              </a:rPr>
              <a:t>It includes sexual and asexual reproduction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977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Kuva: Keltainen haapa - haapa haavikko pelto runko rungot metsä ...">
            <a:extLst>
              <a:ext uri="{FF2B5EF4-FFF2-40B4-BE49-F238E27FC236}">
                <a16:creationId xmlns:a16="http://schemas.microsoft.com/office/drawing/2014/main" id="{632471A0-E434-DE0B-213A-7B53E65D9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732A1-78FA-F11F-1FFC-FBDF8C8F9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/>
              <a:t>Juurivesa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9F776-2E6F-C182-5F6D-794427DC9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err="1"/>
              <a:t>Juurivesa</a:t>
            </a:r>
            <a:r>
              <a:rPr lang="en-GB" sz="2000"/>
              <a:t> on </a:t>
            </a:r>
            <a:r>
              <a:rPr lang="en-GB" sz="2000" err="1"/>
              <a:t>kasvin</a:t>
            </a:r>
            <a:r>
              <a:rPr lang="en-GB" sz="2000"/>
              <a:t> </a:t>
            </a:r>
            <a:r>
              <a:rPr lang="en-GB" sz="2000" err="1"/>
              <a:t>juuressa</a:t>
            </a:r>
            <a:r>
              <a:rPr lang="en-GB" sz="2000"/>
              <a:t> </a:t>
            </a:r>
            <a:r>
              <a:rPr lang="en-GB" sz="2000" err="1"/>
              <a:t>olevasta</a:t>
            </a:r>
            <a:r>
              <a:rPr lang="en-GB" sz="2000"/>
              <a:t> </a:t>
            </a:r>
            <a:r>
              <a:rPr lang="en-GB" sz="2000" err="1"/>
              <a:t>juurisilmusta</a:t>
            </a:r>
            <a:r>
              <a:rPr lang="en-GB" sz="2000"/>
              <a:t> </a:t>
            </a:r>
            <a:r>
              <a:rPr lang="en-GB" sz="2000" err="1"/>
              <a:t>kasvava</a:t>
            </a:r>
            <a:r>
              <a:rPr lang="en-GB" sz="2000"/>
              <a:t> </a:t>
            </a:r>
            <a:r>
              <a:rPr lang="en-GB" sz="2000" err="1"/>
              <a:t>uusi</a:t>
            </a:r>
            <a:r>
              <a:rPr lang="en-GB" sz="2000"/>
              <a:t> verso. </a:t>
            </a:r>
          </a:p>
          <a:p>
            <a:r>
              <a:rPr lang="en-GB" sz="2000" err="1"/>
              <a:t>Tunnettuja</a:t>
            </a:r>
            <a:r>
              <a:rPr lang="en-GB" sz="2000"/>
              <a:t> </a:t>
            </a:r>
            <a:r>
              <a:rPr lang="en-GB" sz="2000" err="1"/>
              <a:t>juuirvesan</a:t>
            </a:r>
            <a:r>
              <a:rPr lang="en-GB" sz="2000"/>
              <a:t> </a:t>
            </a:r>
            <a:r>
              <a:rPr lang="en-GB" sz="2000" err="1"/>
              <a:t>tuottajia</a:t>
            </a:r>
            <a:r>
              <a:rPr lang="en-GB" sz="2000"/>
              <a:t> </a:t>
            </a:r>
            <a:r>
              <a:rPr lang="en-GB" sz="2000" err="1"/>
              <a:t>ovat</a:t>
            </a:r>
            <a:r>
              <a:rPr lang="en-GB" sz="2000"/>
              <a:t> </a:t>
            </a:r>
            <a:r>
              <a:rPr lang="en-GB" sz="2000" err="1"/>
              <a:t>esimerkiksi</a:t>
            </a:r>
            <a:r>
              <a:rPr lang="en-GB" sz="2000"/>
              <a:t> </a:t>
            </a:r>
            <a:r>
              <a:rPr lang="en-GB" sz="2000" err="1"/>
              <a:t>ruusu</a:t>
            </a:r>
            <a:r>
              <a:rPr lang="en-GB" sz="2000"/>
              <a:t>, </a:t>
            </a:r>
            <a:r>
              <a:rPr lang="en-GB" sz="2000" err="1"/>
              <a:t>kirsikat</a:t>
            </a:r>
            <a:r>
              <a:rPr lang="en-GB" sz="2000"/>
              <a:t>, </a:t>
            </a:r>
            <a:r>
              <a:rPr lang="en-GB" sz="2000" err="1"/>
              <a:t>haavat</a:t>
            </a:r>
            <a:r>
              <a:rPr lang="en-GB" sz="2000"/>
              <a:t> </a:t>
            </a:r>
            <a:r>
              <a:rPr lang="en-GB" sz="2000" err="1"/>
              <a:t>jne</a:t>
            </a:r>
            <a:r>
              <a:rPr lang="en-GB" sz="2000"/>
              <a:t>. </a:t>
            </a:r>
          </a:p>
          <a:p>
            <a:r>
              <a:rPr lang="en-GB" sz="2000" err="1"/>
              <a:t>Juurivesa</a:t>
            </a:r>
            <a:r>
              <a:rPr lang="en-GB" sz="2000"/>
              <a:t> on </a:t>
            </a:r>
            <a:r>
              <a:rPr lang="en-GB" sz="2000" err="1"/>
              <a:t>suvuton</a:t>
            </a:r>
            <a:r>
              <a:rPr lang="en-GB" sz="2000"/>
              <a:t>, </a:t>
            </a:r>
            <a:r>
              <a:rPr lang="en-GB" sz="2000" err="1"/>
              <a:t>sillä</a:t>
            </a:r>
            <a:r>
              <a:rPr lang="en-GB" sz="2000"/>
              <a:t> se </a:t>
            </a:r>
            <a:r>
              <a:rPr lang="en-GB" sz="2000" err="1"/>
              <a:t>lisääntyy</a:t>
            </a:r>
            <a:r>
              <a:rPr lang="en-GB" sz="2000"/>
              <a:t> </a:t>
            </a:r>
            <a:r>
              <a:rPr lang="en-GB" sz="2000" err="1"/>
              <a:t>ilman</a:t>
            </a:r>
            <a:r>
              <a:rPr lang="en-GB" sz="2000"/>
              <a:t> </a:t>
            </a:r>
            <a:r>
              <a:rPr lang="en-GB" sz="2000" err="1"/>
              <a:t>siemeniä</a:t>
            </a:r>
            <a:r>
              <a:rPr lang="en-GB" sz="2000"/>
              <a:t> </a:t>
            </a:r>
            <a:r>
              <a:rPr lang="en-GB" sz="2000" err="1"/>
              <a:t>eli</a:t>
            </a:r>
            <a:r>
              <a:rPr lang="en-GB" sz="2000"/>
              <a:t> </a:t>
            </a:r>
            <a:r>
              <a:rPr lang="en-GB" sz="2000" err="1"/>
              <a:t>uusi</a:t>
            </a:r>
            <a:r>
              <a:rPr lang="en-GB" sz="2000"/>
              <a:t> </a:t>
            </a:r>
            <a:r>
              <a:rPr lang="en-GB" sz="2000" err="1"/>
              <a:t>kasvi</a:t>
            </a:r>
            <a:r>
              <a:rPr lang="en-GB" sz="2000"/>
              <a:t> on </a:t>
            </a:r>
            <a:r>
              <a:rPr lang="en-GB" sz="2000" err="1"/>
              <a:t>klooni</a:t>
            </a:r>
            <a:r>
              <a:rPr lang="en-GB" sz="200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553950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EEAE4-8DAD-4EF5-065C-E8035EB0E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Rönsy</a:t>
            </a:r>
          </a:p>
        </p:txBody>
      </p:sp>
      <p:pic>
        <p:nvPicPr>
          <p:cNvPr id="7" name="Sisällön paikkamerkki 6" descr="Kuva, joka sisältää kohteen teksti, kuvakaappaus, kasvi, muotoilu&#10;&#10;Kuvaus luotu automaattisesti">
            <a:extLst>
              <a:ext uri="{FF2B5EF4-FFF2-40B4-BE49-F238E27FC236}">
                <a16:creationId xmlns:a16="http://schemas.microsoft.com/office/drawing/2014/main" id="{607B9100-11C2-8589-76DA-5F7DAF89E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1554" y="92690"/>
            <a:ext cx="13044819" cy="6280918"/>
          </a:xfrm>
        </p:spPr>
      </p:pic>
    </p:spTree>
    <p:extLst>
      <p:ext uri="{BB962C8B-B14F-4D97-AF65-F5344CB8AC3E}">
        <p14:creationId xmlns:p14="http://schemas.microsoft.com/office/powerpoint/2010/main" val="132984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71965-9B49-7F66-A239-4A7F17B48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Maavarsi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C7A6D-F934-A3C5-05EC-8C771FECE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78770" cy="43225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err="1"/>
              <a:t>Esim</a:t>
            </a:r>
            <a:r>
              <a:rPr lang="en-GB"/>
              <a:t>. </a:t>
            </a:r>
            <a:r>
              <a:rPr lang="en-GB" err="1"/>
              <a:t>Järviruoko</a:t>
            </a:r>
            <a:endParaRPr lang="fi-FI" err="1"/>
          </a:p>
          <a:p>
            <a:r>
              <a:rPr lang="en-GB" err="1"/>
              <a:t>Maavarsi</a:t>
            </a:r>
            <a:r>
              <a:rPr lang="en-GB"/>
              <a:t> on </a:t>
            </a:r>
            <a:r>
              <a:rPr lang="en-GB" err="1"/>
              <a:t>osa</a:t>
            </a:r>
            <a:r>
              <a:rPr lang="en-GB"/>
              <a:t> </a:t>
            </a:r>
            <a:r>
              <a:rPr lang="en-GB" err="1"/>
              <a:t>kasvia</a:t>
            </a:r>
            <a:r>
              <a:rPr lang="en-GB"/>
              <a:t>, </a:t>
            </a:r>
            <a:r>
              <a:rPr lang="en-GB" err="1"/>
              <a:t>joka</a:t>
            </a:r>
            <a:r>
              <a:rPr lang="en-GB"/>
              <a:t> </a:t>
            </a:r>
            <a:r>
              <a:rPr lang="en-GB" err="1"/>
              <a:t>leviää</a:t>
            </a:r>
            <a:r>
              <a:rPr lang="en-GB"/>
              <a:t> </a:t>
            </a:r>
            <a:r>
              <a:rPr lang="en-GB" err="1"/>
              <a:t>maaperässä</a:t>
            </a:r>
            <a:r>
              <a:rPr lang="en-GB"/>
              <a:t>.</a:t>
            </a:r>
          </a:p>
          <a:p>
            <a:r>
              <a:rPr lang="en-GB"/>
              <a:t>Toimii </a:t>
            </a:r>
            <a:r>
              <a:rPr lang="en-GB" err="1"/>
              <a:t>kasvin</a:t>
            </a:r>
            <a:r>
              <a:rPr lang="en-GB"/>
              <a:t> </a:t>
            </a:r>
            <a:r>
              <a:rPr lang="en-GB" err="1"/>
              <a:t>vararavintona</a:t>
            </a:r>
            <a:r>
              <a:rPr lang="en-GB"/>
              <a:t>.</a:t>
            </a:r>
          </a:p>
          <a:p>
            <a:r>
              <a:rPr lang="en-GB" err="1"/>
              <a:t>Kasvaa</a:t>
            </a:r>
            <a:r>
              <a:rPr lang="en-GB"/>
              <a:t> </a:t>
            </a:r>
            <a:r>
              <a:rPr lang="en-GB" err="1"/>
              <a:t>kärjessä</a:t>
            </a:r>
            <a:r>
              <a:rPr lang="en-GB"/>
              <a:t> </a:t>
            </a:r>
            <a:r>
              <a:rPr lang="en-GB" err="1"/>
              <a:t>olevasta</a:t>
            </a:r>
            <a:r>
              <a:rPr lang="en-GB"/>
              <a:t> </a:t>
            </a:r>
            <a:r>
              <a:rPr lang="en-GB" err="1"/>
              <a:t>kärkisilmusta</a:t>
            </a:r>
            <a:r>
              <a:rPr lang="en-GB"/>
              <a:t>.</a:t>
            </a:r>
          </a:p>
          <a:p>
            <a:endParaRPr lang="en-GB"/>
          </a:p>
        </p:txBody>
      </p:sp>
      <p:pic>
        <p:nvPicPr>
          <p:cNvPr id="4" name="Kuva 3" descr="Kuva, joka sisältää kohteen taivas, piha-, kasvi, ruoho&#10;&#10;Kuvaus luotu automaattisesti">
            <a:extLst>
              <a:ext uri="{FF2B5EF4-FFF2-40B4-BE49-F238E27FC236}">
                <a16:creationId xmlns:a16="http://schemas.microsoft.com/office/drawing/2014/main" id="{B7CC153F-C1D4-7CE4-8C51-C6E4BA9B5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37498" y="-2157"/>
            <a:ext cx="2748550" cy="3656163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BF8E3BEE-246C-953C-1F59-7034ABB58418}"/>
              </a:ext>
            </a:extLst>
          </p:cNvPr>
          <p:cNvSpPr txBox="1"/>
          <p:nvPr/>
        </p:nvSpPr>
        <p:spPr>
          <a:xfrm>
            <a:off x="9423699" y="3668383"/>
            <a:ext cx="1381544" cy="64818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US" sz="2000" err="1"/>
              <a:t>järviruoko</a:t>
            </a:r>
            <a:endParaRPr lang="en-US" sz="2000"/>
          </a:p>
        </p:txBody>
      </p:sp>
      <p:pic>
        <p:nvPicPr>
          <p:cNvPr id="6" name="Kuva 5" descr="Kuva, joka sisältää kohteen vihannes, juures, kasvi, Mukula&#10;&#10;Kuvaus luotu automaattisesti">
            <a:extLst>
              <a:ext uri="{FF2B5EF4-FFF2-40B4-BE49-F238E27FC236}">
                <a16:creationId xmlns:a16="http://schemas.microsoft.com/office/drawing/2014/main" id="{84AA2BEE-40D2-FF26-5B6E-C7DB57530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9186" y="4206006"/>
            <a:ext cx="3100117" cy="2227232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3325BF92-4E1F-54A8-A52E-F0576BF8A50A}"/>
              </a:ext>
            </a:extLst>
          </p:cNvPr>
          <p:cNvSpPr txBox="1"/>
          <p:nvPr/>
        </p:nvSpPr>
        <p:spPr>
          <a:xfrm>
            <a:off x="9015754" y="6425529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/>
              <a:t>maavarsi</a:t>
            </a:r>
          </a:p>
        </p:txBody>
      </p:sp>
    </p:spTree>
    <p:extLst>
      <p:ext uri="{BB962C8B-B14F-4D97-AF65-F5344CB8AC3E}">
        <p14:creationId xmlns:p14="http://schemas.microsoft.com/office/powerpoint/2010/main" val="911225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Microsoft Office PowerPoint</Application>
  <PresentationFormat>Widescreen</PresentationFormat>
  <Paragraphs>103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Courier New</vt:lpstr>
      <vt:lpstr>Google Sans</vt:lpstr>
      <vt:lpstr>Office-teema</vt:lpstr>
      <vt:lpstr>Lisääntyminen</vt:lpstr>
      <vt:lpstr>Lisääntyminen</vt:lpstr>
      <vt:lpstr>Mitoosi ja meioosi</vt:lpstr>
      <vt:lpstr>Jakautuminen  </vt:lpstr>
      <vt:lpstr>Silmikoituminen eli kuroutuminen</vt:lpstr>
      <vt:lpstr>Muruset</vt:lpstr>
      <vt:lpstr>Juurivesa</vt:lpstr>
      <vt:lpstr>Rönsy</vt:lpstr>
      <vt:lpstr>Maavarsi</vt:lpstr>
      <vt:lpstr>Mukula</vt:lpstr>
      <vt:lpstr>Sipuli</vt:lpstr>
      <vt:lpstr>Mutaatio</vt:lpstr>
      <vt:lpstr>Pölytys</vt:lpstr>
      <vt:lpstr>Hedelmöitys</vt:lpstr>
      <vt:lpstr> </vt:lpstr>
      <vt:lpstr>PowerPoint Presentation</vt:lpstr>
      <vt:lpstr>PowerPoint Presentation</vt:lpstr>
      <vt:lpstr>PowerPoint Presentation</vt:lpstr>
      <vt:lpstr>Suvuton lisääntyminen</vt:lpstr>
      <vt:lpstr>Suvullinen lisääntyminen</vt:lpstr>
      <vt:lpstr>Tehtäviä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>Vilja Vihervuori</cp:lastModifiedBy>
  <cp:revision>4</cp:revision>
  <dcterms:created xsi:type="dcterms:W3CDTF">2023-12-14T15:49:58Z</dcterms:created>
  <dcterms:modified xsi:type="dcterms:W3CDTF">2023-12-15T12:32:12Z</dcterms:modified>
</cp:coreProperties>
</file>