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86B3B0-3B6F-448C-B98D-D00D4570F0EC}" v="809" dt="2020-11-26T06:56:11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4672" y="962246"/>
            <a:ext cx="6437700" cy="2611967"/>
          </a:xfrm>
        </p:spPr>
        <p:txBody>
          <a:bodyPr anchor="b">
            <a:normAutofit/>
          </a:bodyPr>
          <a:lstStyle/>
          <a:p>
            <a:pPr algn="l"/>
            <a:r>
              <a:rPr lang="fi-FI" sz="5400">
                <a:cs typeface="Calibri Light"/>
              </a:rPr>
              <a:t>Syrjäytymisen ehkäisy</a:t>
            </a:r>
            <a:endParaRPr lang="fi-FI" sz="54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04672" y="3719618"/>
            <a:ext cx="4167376" cy="11555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 sz="2000">
                <a:cs typeface="Calibri"/>
              </a:rPr>
              <a:t>LAPHE 2020</a:t>
            </a: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37E7C6-D3BB-4BF9-947B-3F09C1FC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493" y="-51818"/>
            <a:ext cx="10520702" cy="1325563"/>
          </a:xfrm>
        </p:spPr>
        <p:txBody>
          <a:bodyPr>
            <a:normAutofit/>
          </a:bodyPr>
          <a:lstStyle/>
          <a:p>
            <a:r>
              <a:rPr lang="fi-FI" sz="4100">
                <a:solidFill>
                  <a:srgbClr val="FFFFFF"/>
                </a:solidFill>
                <a:ea typeface="+mj-lt"/>
                <a:cs typeface="+mj-lt"/>
              </a:rPr>
              <a:t>Kunnan päätöksillä voi tukea lapsen hyvää kasvua ja vähentää syrjäytymisen riskejä (THL:)</a:t>
            </a:r>
            <a:endParaRPr lang="fi-FI" sz="41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B88A83-A8DF-494A-BB95-94DB8A1B8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82" y="1548148"/>
            <a:ext cx="10515598" cy="51176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1. Varmistamalla lasten kasvuympäristöjen ja kasvun tuen laatu, työntekijöiden määrä ja ammattitaito päiväkodeissa, kouluissa, neuvoloissa ja kouluterveydenhuollossa, ja turvaamalla näiden peruspalvelujen saatavuus lähipalveluina.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2. Lisäämällä lapsiperheiden kotipalveluita.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3. Suuntaamalla lastensuojelun rahoitusta ja työntekijöitä ehkäisevään lastensuojeluun.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4. Edistämällä lasten ja nuorten osallisuuden ja yhteisöllisyyden kokemuksia päivähoidossa ja koulussa. Ne suojaavat heitä kehityksen riskeiltä.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5. Varmistamalla lasten ja nuorten osallistumismahdollisuudet harrastus- ja nuorisotoiminnan tarjonnalla sekä toimeentulotuen myöntämisellä lasten harrastuksiin.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6. Varmistamalla vähintään ammatillinen koulutus kaikille nuorille sekä tehostamalla koulutuksen ja työelämän välisiä siirtymävaiheita.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7. Hakemalla voimavaroja hallinnonalojen keskinäisestä yhteistyöstä, kehittämällä perus- ja erityispalveluja toimimaan joustavasti toisiinsa limittyen ja yhteistyössä vanhempien kanssa sekä luomalla asiakkaiden tarpeista lähtevä toiminta- ja johtamiskulttuuri. </a:t>
            </a:r>
            <a:endParaRPr lang="fi-FI" sz="180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fi-FI" sz="1800" dirty="0">
                <a:solidFill>
                  <a:srgbClr val="FFFFFF"/>
                </a:solidFill>
                <a:ea typeface="+mn-lt"/>
                <a:cs typeface="+mn-lt"/>
              </a:rPr>
              <a:t>8. Ottamalla avuksi järjestöjen toiminta ja vanhempien asiantuntemus perheiden arjen tukemiseksi ja yhteisöllisyyden vahvistamiseksi. </a:t>
            </a:r>
            <a:endParaRPr lang="fi-FI" sz="1800" dirty="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5027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271F5AD-69AD-4502-9D78-EBB193213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Opiskelijoiden näkemyksiä syrjäytymisen ehkäisystä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252B7E-C30F-44A4-950A-47927153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4000" dirty="0">
                <a:solidFill>
                  <a:schemeClr val="bg1"/>
                </a:solidFill>
                <a:cs typeface="Calibri"/>
              </a:rPr>
              <a:t>Jatko-opintojen turvaaminen: koulutuspaikka kaikille!</a:t>
            </a:r>
            <a:endParaRPr lang="fi-FI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9265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9FC4C70-74D6-4828-BEDD-BCA9121BE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FD1467-BFFA-461D-A7CC-8E03F1ED5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200" dirty="0">
                <a:solidFill>
                  <a:schemeClr val="bg1"/>
                </a:solidFill>
                <a:cs typeface="Calibri"/>
              </a:rPr>
              <a:t>Kokoontumispaikkoja, ammattilaisten ohjaamia "iltoja" nuorisotalojen lisäksi myös yläasteiän ylittäneille nuorille!</a:t>
            </a:r>
            <a:endParaRPr lang="fi-FI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297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2985A95-65A9-4DAF-B86F-79049003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1F089-9FD6-4A02-AB96-BC15AC052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Monialainen yhteistyö!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98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6A019B8-1736-4D24-9A87-E12BC8593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6C3680-9425-4AF1-B706-DE23061AF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Harrastusmahdollisuudet!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778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E4AEE19-9804-4F06-991B-D97D8312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EFA491-4F58-41EF-BBCF-B08105B0F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Vanhempien tukeminen kasvatustyössä!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313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C1D58B6-0E2C-443D-934C-AE56E6496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638183-A67C-4C30-A6B4-06587EA7C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Lasten ja nuorten itsetunnon vahvistaminen!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19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8403A9-B155-4D67-AF2A-40345E6A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0CA65C-0A59-459B-BFB3-A274CEABB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Tuki ja varhainen puuttuminen varhaiskasvatuksessa ja perusopetuksessa!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576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8C342C8-3F68-4B35-A8EF-097D7977F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484CC-DB96-4A16-9477-0CB2F0A29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solidFill>
                  <a:schemeClr val="bg1"/>
                </a:solidFill>
                <a:cs typeface="Calibri"/>
              </a:rPr>
              <a:t>Kiusaamisen ehkäisy!</a:t>
            </a:r>
            <a:endParaRPr lang="fi-FI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47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Syrjäytymisen ehkäisy</vt:lpstr>
      <vt:lpstr>Opiskelijoiden näkemyksiä syrjäytymisen ehkäisystä</vt:lpstr>
      <vt:lpstr>...</vt:lpstr>
      <vt:lpstr>...</vt:lpstr>
      <vt:lpstr>...</vt:lpstr>
      <vt:lpstr>...</vt:lpstr>
      <vt:lpstr>...</vt:lpstr>
      <vt:lpstr>...</vt:lpstr>
      <vt:lpstr>...</vt:lpstr>
      <vt:lpstr>Kunnan päätöksillä voi tukea lapsen hyvää kasvua ja vähentää syrjäytymisen riskejä (THL:)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105</cp:revision>
  <dcterms:created xsi:type="dcterms:W3CDTF">2020-11-26T06:34:10Z</dcterms:created>
  <dcterms:modified xsi:type="dcterms:W3CDTF">2020-11-26T08:57:06Z</dcterms:modified>
</cp:coreProperties>
</file>