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8" r:id="rId14"/>
    <p:sldId id="269" r:id="rId15"/>
    <p:sldId id="270" r:id="rId16"/>
    <p:sldId id="271" r:id="rId17"/>
    <p:sldId id="273" r:id="rId18"/>
    <p:sldId id="274" r:id="rId19"/>
    <p:sldId id="272" r:id="rId20"/>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894834-5667-450B-B896-E1259C823D62}" v="53" dt="2020-03-06T06:13:16.676"/>
    <p1510:client id="{9E724E4A-B5B7-C36D-5A71-6477866D3DBD}" v="990" dt="2020-03-05T11:55:15.705"/>
    <p1510:client id="{BBE367BE-65B9-3776-51F9-745F38347F6E}" v="50" dt="2020-12-04T09:58:41.4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90" y="7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AFF85900-0BFE-4EAA-A014-93C33929894C}"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61AB3D9B-CAA8-46D8-9C89-252207CFE28E}">
      <dgm:prSet/>
      <dgm:spPr/>
      <dgm:t>
        <a:bodyPr/>
        <a:lstStyle/>
        <a:p>
          <a:r>
            <a:rPr lang="fi-FI" dirty="0"/>
            <a:t>Kyseessä on useimmiten laaja-alaisesti ihmisen elämään vaikuttava </a:t>
          </a:r>
          <a:r>
            <a:rPr lang="fi-FI" dirty="0">
              <a:latin typeface="Calibri Light" panose="020F0302020204030204"/>
            </a:rPr>
            <a:t>psykoosisairaus</a:t>
          </a:r>
          <a:r>
            <a:rPr lang="fi-FI" dirty="0"/>
            <a:t>, jossa painottuneina saattavat olla todellisuudentajun horjumiseen liittyvät oireet (positiiviset oireet), tai sitten tunne-elämän ja tahtomisen latistumiseen liittyvät oireet (negatiiviset oireet). </a:t>
          </a:r>
          <a:endParaRPr lang="en-US" dirty="0"/>
        </a:p>
      </dgm:t>
    </dgm:pt>
    <dgm:pt modelId="{DBB35F96-E5DF-4B84-9CE1-FEB9B4B2C67F}" type="parTrans" cxnId="{DF5315A2-74F6-45D3-A12D-EADCFCC03712}">
      <dgm:prSet/>
      <dgm:spPr/>
      <dgm:t>
        <a:bodyPr/>
        <a:lstStyle/>
        <a:p>
          <a:endParaRPr lang="en-US"/>
        </a:p>
      </dgm:t>
    </dgm:pt>
    <dgm:pt modelId="{661386B5-53C6-44BF-911D-F7D6E7942DA3}" type="sibTrans" cxnId="{DF5315A2-74F6-45D3-A12D-EADCFCC03712}">
      <dgm:prSet/>
      <dgm:spPr/>
      <dgm:t>
        <a:bodyPr/>
        <a:lstStyle/>
        <a:p>
          <a:endParaRPr lang="en-US"/>
        </a:p>
      </dgm:t>
    </dgm:pt>
    <dgm:pt modelId="{5A95A75B-313A-433F-BE06-E7AF0B966F6E}">
      <dgm:prSet/>
      <dgm:spPr/>
      <dgm:t>
        <a:bodyPr/>
        <a:lstStyle/>
        <a:p>
          <a:r>
            <a:rPr lang="fi-FI" dirty="0"/>
            <a:t>Skitsofrenia vaikuttaa usein ihmisen kykyyn selvitä arkiaskareistaan ja sosiaalisesta kanssakäymisestä, josta johtuen erilaiset tuki- ja kuntoutustoimet ovat erityisen tärkeitä. Skitsofreniassa on useita erilaisia alatyyppejä riippuen siitä </a:t>
          </a:r>
          <a:r>
            <a:rPr lang="fi-FI" dirty="0" err="1"/>
            <a:t>minkätyyppisiä</a:t>
          </a:r>
          <a:r>
            <a:rPr lang="fi-FI" dirty="0"/>
            <a:t> oireita pääasiassa esiintyy.</a:t>
          </a:r>
          <a:endParaRPr lang="en-US" dirty="0"/>
        </a:p>
      </dgm:t>
    </dgm:pt>
    <dgm:pt modelId="{E7B6A89B-C127-4067-B0F6-26F64EDAA64C}" type="parTrans" cxnId="{7E6405F8-17FF-44F6-BF32-1E13FDB030CF}">
      <dgm:prSet/>
      <dgm:spPr/>
      <dgm:t>
        <a:bodyPr/>
        <a:lstStyle/>
        <a:p>
          <a:endParaRPr lang="en-US"/>
        </a:p>
      </dgm:t>
    </dgm:pt>
    <dgm:pt modelId="{0F97F305-F015-4706-A924-531B0B720C31}" type="sibTrans" cxnId="{7E6405F8-17FF-44F6-BF32-1E13FDB030CF}">
      <dgm:prSet/>
      <dgm:spPr/>
      <dgm:t>
        <a:bodyPr/>
        <a:lstStyle/>
        <a:p>
          <a:endParaRPr lang="en-US"/>
        </a:p>
      </dgm:t>
    </dgm:pt>
    <dgm:pt modelId="{366DD054-C52F-4A1C-BA2B-1648C6B43FD9}" type="pres">
      <dgm:prSet presAssocID="{AFF85900-0BFE-4EAA-A014-93C33929894C}" presName="root" presStyleCnt="0">
        <dgm:presLayoutVars>
          <dgm:dir/>
          <dgm:resizeHandles val="exact"/>
        </dgm:presLayoutVars>
      </dgm:prSet>
      <dgm:spPr/>
    </dgm:pt>
    <dgm:pt modelId="{118480E2-8D33-454C-B819-4660825A6D1C}" type="pres">
      <dgm:prSet presAssocID="{61AB3D9B-CAA8-46D8-9C89-252207CFE28E}" presName="compNode" presStyleCnt="0"/>
      <dgm:spPr/>
    </dgm:pt>
    <dgm:pt modelId="{5959F675-9BD9-4FB0-BCFC-B9F49B3C2946}" type="pres">
      <dgm:prSet presAssocID="{61AB3D9B-CAA8-46D8-9C89-252207CFE28E}" presName="bgRect" presStyleLbl="bgShp" presStyleIdx="0" presStyleCnt="2"/>
      <dgm:spPr/>
    </dgm:pt>
    <dgm:pt modelId="{CA1402D0-9FEF-4B85-B32A-3750FCD80DDD}" type="pres">
      <dgm:prSet presAssocID="{61AB3D9B-CAA8-46D8-9C89-252207CFE28E}"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keleton"/>
        </a:ext>
      </dgm:extLst>
    </dgm:pt>
    <dgm:pt modelId="{D62E7F01-69B9-4965-93A9-0B85B71BD932}" type="pres">
      <dgm:prSet presAssocID="{61AB3D9B-CAA8-46D8-9C89-252207CFE28E}" presName="spaceRect" presStyleCnt="0"/>
      <dgm:spPr/>
    </dgm:pt>
    <dgm:pt modelId="{1397269E-75C1-494E-8CA6-7521C1E648E6}" type="pres">
      <dgm:prSet presAssocID="{61AB3D9B-CAA8-46D8-9C89-252207CFE28E}" presName="parTx" presStyleLbl="revTx" presStyleIdx="0" presStyleCnt="2">
        <dgm:presLayoutVars>
          <dgm:chMax val="0"/>
          <dgm:chPref val="0"/>
        </dgm:presLayoutVars>
      </dgm:prSet>
      <dgm:spPr/>
    </dgm:pt>
    <dgm:pt modelId="{CD7C5C7D-F8C6-446F-A909-6152AD3E3B26}" type="pres">
      <dgm:prSet presAssocID="{661386B5-53C6-44BF-911D-F7D6E7942DA3}" presName="sibTrans" presStyleCnt="0"/>
      <dgm:spPr/>
    </dgm:pt>
    <dgm:pt modelId="{7E6E591F-1736-42D2-BA7F-5C8E7C861EFD}" type="pres">
      <dgm:prSet presAssocID="{5A95A75B-313A-433F-BE06-E7AF0B966F6E}" presName="compNode" presStyleCnt="0"/>
      <dgm:spPr/>
    </dgm:pt>
    <dgm:pt modelId="{F113AAFA-CC80-4915-A4FD-F092FCDC02AD}" type="pres">
      <dgm:prSet presAssocID="{5A95A75B-313A-433F-BE06-E7AF0B966F6E}" presName="bgRect" presStyleLbl="bgShp" presStyleIdx="1" presStyleCnt="2"/>
      <dgm:spPr/>
    </dgm:pt>
    <dgm:pt modelId="{FCA97A86-FF4F-42CE-8C83-8C17762669FE}" type="pres">
      <dgm:prSet presAssocID="{5A95A75B-313A-433F-BE06-E7AF0B966F6E}"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atabase"/>
        </a:ext>
      </dgm:extLst>
    </dgm:pt>
    <dgm:pt modelId="{843E03C3-D2C5-4F0D-9DA6-509088C71F25}" type="pres">
      <dgm:prSet presAssocID="{5A95A75B-313A-433F-BE06-E7AF0B966F6E}" presName="spaceRect" presStyleCnt="0"/>
      <dgm:spPr/>
    </dgm:pt>
    <dgm:pt modelId="{6B1BAEE6-C639-4891-8D16-FCBDCD827E24}" type="pres">
      <dgm:prSet presAssocID="{5A95A75B-313A-433F-BE06-E7AF0B966F6E}" presName="parTx" presStyleLbl="revTx" presStyleIdx="1" presStyleCnt="2">
        <dgm:presLayoutVars>
          <dgm:chMax val="0"/>
          <dgm:chPref val="0"/>
        </dgm:presLayoutVars>
      </dgm:prSet>
      <dgm:spPr/>
    </dgm:pt>
  </dgm:ptLst>
  <dgm:cxnLst>
    <dgm:cxn modelId="{433D1129-8FA1-4217-B7B8-369E028BE8A8}" type="presOf" srcId="{61AB3D9B-CAA8-46D8-9C89-252207CFE28E}" destId="{1397269E-75C1-494E-8CA6-7521C1E648E6}" srcOrd="0" destOrd="0" presId="urn:microsoft.com/office/officeart/2018/2/layout/IconVerticalSolidList"/>
    <dgm:cxn modelId="{C150AD2D-8B4D-4BC6-BD94-84F83035ACB8}" type="presOf" srcId="{5A95A75B-313A-433F-BE06-E7AF0B966F6E}" destId="{6B1BAEE6-C639-4891-8D16-FCBDCD827E24}" srcOrd="0" destOrd="0" presId="urn:microsoft.com/office/officeart/2018/2/layout/IconVerticalSolidList"/>
    <dgm:cxn modelId="{8034B549-5DAF-4A13-BECA-DBCC07BC449F}" type="presOf" srcId="{AFF85900-0BFE-4EAA-A014-93C33929894C}" destId="{366DD054-C52F-4A1C-BA2B-1648C6B43FD9}" srcOrd="0" destOrd="0" presId="urn:microsoft.com/office/officeart/2018/2/layout/IconVerticalSolidList"/>
    <dgm:cxn modelId="{DF5315A2-74F6-45D3-A12D-EADCFCC03712}" srcId="{AFF85900-0BFE-4EAA-A014-93C33929894C}" destId="{61AB3D9B-CAA8-46D8-9C89-252207CFE28E}" srcOrd="0" destOrd="0" parTransId="{DBB35F96-E5DF-4B84-9CE1-FEB9B4B2C67F}" sibTransId="{661386B5-53C6-44BF-911D-F7D6E7942DA3}"/>
    <dgm:cxn modelId="{7E6405F8-17FF-44F6-BF32-1E13FDB030CF}" srcId="{AFF85900-0BFE-4EAA-A014-93C33929894C}" destId="{5A95A75B-313A-433F-BE06-E7AF0B966F6E}" srcOrd="1" destOrd="0" parTransId="{E7B6A89B-C127-4067-B0F6-26F64EDAA64C}" sibTransId="{0F97F305-F015-4706-A924-531B0B720C31}"/>
    <dgm:cxn modelId="{624DC281-31E4-45E3-B86A-1098CA51B7DE}" type="presParOf" srcId="{366DD054-C52F-4A1C-BA2B-1648C6B43FD9}" destId="{118480E2-8D33-454C-B819-4660825A6D1C}" srcOrd="0" destOrd="0" presId="urn:microsoft.com/office/officeart/2018/2/layout/IconVerticalSolidList"/>
    <dgm:cxn modelId="{CD9A0BF1-B3CB-4E4B-AB3D-4A43C63DED08}" type="presParOf" srcId="{118480E2-8D33-454C-B819-4660825A6D1C}" destId="{5959F675-9BD9-4FB0-BCFC-B9F49B3C2946}" srcOrd="0" destOrd="0" presId="urn:microsoft.com/office/officeart/2018/2/layout/IconVerticalSolidList"/>
    <dgm:cxn modelId="{888B1C1A-294E-4D84-BC56-789A3BDD0AB5}" type="presParOf" srcId="{118480E2-8D33-454C-B819-4660825A6D1C}" destId="{CA1402D0-9FEF-4B85-B32A-3750FCD80DDD}" srcOrd="1" destOrd="0" presId="urn:microsoft.com/office/officeart/2018/2/layout/IconVerticalSolidList"/>
    <dgm:cxn modelId="{B1761DE5-4DCA-4513-9C1E-FBF858E8CC06}" type="presParOf" srcId="{118480E2-8D33-454C-B819-4660825A6D1C}" destId="{D62E7F01-69B9-4965-93A9-0B85B71BD932}" srcOrd="2" destOrd="0" presId="urn:microsoft.com/office/officeart/2018/2/layout/IconVerticalSolidList"/>
    <dgm:cxn modelId="{DCE45D13-5266-4595-A09F-05B1FE58D112}" type="presParOf" srcId="{118480E2-8D33-454C-B819-4660825A6D1C}" destId="{1397269E-75C1-494E-8CA6-7521C1E648E6}" srcOrd="3" destOrd="0" presId="urn:microsoft.com/office/officeart/2018/2/layout/IconVerticalSolidList"/>
    <dgm:cxn modelId="{983D5696-DDE4-41C9-8A0E-D3CEFC30BD9D}" type="presParOf" srcId="{366DD054-C52F-4A1C-BA2B-1648C6B43FD9}" destId="{CD7C5C7D-F8C6-446F-A909-6152AD3E3B26}" srcOrd="1" destOrd="0" presId="urn:microsoft.com/office/officeart/2018/2/layout/IconVerticalSolidList"/>
    <dgm:cxn modelId="{B973884C-115E-41C3-97B1-040E1EF2614A}" type="presParOf" srcId="{366DD054-C52F-4A1C-BA2B-1648C6B43FD9}" destId="{7E6E591F-1736-42D2-BA7F-5C8E7C861EFD}" srcOrd="2" destOrd="0" presId="urn:microsoft.com/office/officeart/2018/2/layout/IconVerticalSolidList"/>
    <dgm:cxn modelId="{3D53A60B-FA79-4E5B-9872-B3101AE9201E}" type="presParOf" srcId="{7E6E591F-1736-42D2-BA7F-5C8E7C861EFD}" destId="{F113AAFA-CC80-4915-A4FD-F092FCDC02AD}" srcOrd="0" destOrd="0" presId="urn:microsoft.com/office/officeart/2018/2/layout/IconVerticalSolidList"/>
    <dgm:cxn modelId="{806A18E2-640E-4609-8383-C4F0A8E5DE45}" type="presParOf" srcId="{7E6E591F-1736-42D2-BA7F-5C8E7C861EFD}" destId="{FCA97A86-FF4F-42CE-8C83-8C17762669FE}" srcOrd="1" destOrd="0" presId="urn:microsoft.com/office/officeart/2018/2/layout/IconVerticalSolidList"/>
    <dgm:cxn modelId="{3BE07EE8-D673-4604-9ECA-46B58A9D6212}" type="presParOf" srcId="{7E6E591F-1736-42D2-BA7F-5C8E7C861EFD}" destId="{843E03C3-D2C5-4F0D-9DA6-509088C71F25}" srcOrd="2" destOrd="0" presId="urn:microsoft.com/office/officeart/2018/2/layout/IconVerticalSolidList"/>
    <dgm:cxn modelId="{70004EFA-0D12-46A2-B91B-881076799449}" type="presParOf" srcId="{7E6E591F-1736-42D2-BA7F-5C8E7C861EFD}" destId="{6B1BAEE6-C639-4891-8D16-FCBDCD827E24}"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59F675-9BD9-4FB0-BCFC-B9F49B3C2946}">
      <dsp:nvSpPr>
        <dsp:cNvPr id="0" name=""/>
        <dsp:cNvSpPr/>
      </dsp:nvSpPr>
      <dsp:spPr>
        <a:xfrm>
          <a:off x="0" y="707092"/>
          <a:ext cx="10515600" cy="1305401"/>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A1402D0-9FEF-4B85-B32A-3750FCD80DDD}">
      <dsp:nvSpPr>
        <dsp:cNvPr id="0" name=""/>
        <dsp:cNvSpPr/>
      </dsp:nvSpPr>
      <dsp:spPr>
        <a:xfrm>
          <a:off x="394883" y="1000807"/>
          <a:ext cx="717970" cy="71797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397269E-75C1-494E-8CA6-7521C1E648E6}">
      <dsp:nvSpPr>
        <dsp:cNvPr id="0" name=""/>
        <dsp:cNvSpPr/>
      </dsp:nvSpPr>
      <dsp:spPr>
        <a:xfrm>
          <a:off x="1507738" y="707092"/>
          <a:ext cx="9007861" cy="13054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8155" tIns="138155" rIns="138155" bIns="138155" numCol="1" spcCol="1270" anchor="ctr" anchorCtr="0">
          <a:noAutofit/>
        </a:bodyPr>
        <a:lstStyle/>
        <a:p>
          <a:pPr marL="0" lvl="0" indent="0" algn="l" defTabSz="800100">
            <a:lnSpc>
              <a:spcPct val="90000"/>
            </a:lnSpc>
            <a:spcBef>
              <a:spcPct val="0"/>
            </a:spcBef>
            <a:spcAft>
              <a:spcPct val="35000"/>
            </a:spcAft>
            <a:buNone/>
          </a:pPr>
          <a:r>
            <a:rPr lang="fi-FI" sz="1800" kern="1200" dirty="0"/>
            <a:t>Kyseessä on useimmiten laaja-alaisesti ihmisen elämään vaikuttava </a:t>
          </a:r>
          <a:r>
            <a:rPr lang="fi-FI" sz="1800" kern="1200" dirty="0">
              <a:latin typeface="Calibri Light" panose="020F0302020204030204"/>
            </a:rPr>
            <a:t>psykoosisairaus</a:t>
          </a:r>
          <a:r>
            <a:rPr lang="fi-FI" sz="1800" kern="1200" dirty="0"/>
            <a:t>, jossa painottuneina saattavat olla todellisuudentajun horjumiseen liittyvät oireet (positiiviset oireet), tai sitten tunne-elämän ja tahtomisen latistumiseen liittyvät oireet (negatiiviset oireet). </a:t>
          </a:r>
          <a:endParaRPr lang="en-US" sz="1800" kern="1200" dirty="0"/>
        </a:p>
      </dsp:txBody>
      <dsp:txXfrm>
        <a:off x="1507738" y="707092"/>
        <a:ext cx="9007861" cy="1305401"/>
      </dsp:txXfrm>
    </dsp:sp>
    <dsp:sp modelId="{F113AAFA-CC80-4915-A4FD-F092FCDC02AD}">
      <dsp:nvSpPr>
        <dsp:cNvPr id="0" name=""/>
        <dsp:cNvSpPr/>
      </dsp:nvSpPr>
      <dsp:spPr>
        <a:xfrm>
          <a:off x="0" y="2338844"/>
          <a:ext cx="10515600" cy="1305401"/>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A97A86-FF4F-42CE-8C83-8C17762669FE}">
      <dsp:nvSpPr>
        <dsp:cNvPr id="0" name=""/>
        <dsp:cNvSpPr/>
      </dsp:nvSpPr>
      <dsp:spPr>
        <a:xfrm>
          <a:off x="394883" y="2632559"/>
          <a:ext cx="717970" cy="71797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B1BAEE6-C639-4891-8D16-FCBDCD827E24}">
      <dsp:nvSpPr>
        <dsp:cNvPr id="0" name=""/>
        <dsp:cNvSpPr/>
      </dsp:nvSpPr>
      <dsp:spPr>
        <a:xfrm>
          <a:off x="1507738" y="2338844"/>
          <a:ext cx="9007861" cy="13054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8155" tIns="138155" rIns="138155" bIns="138155" numCol="1" spcCol="1270" anchor="ctr" anchorCtr="0">
          <a:noAutofit/>
        </a:bodyPr>
        <a:lstStyle/>
        <a:p>
          <a:pPr marL="0" lvl="0" indent="0" algn="l" defTabSz="800100">
            <a:lnSpc>
              <a:spcPct val="90000"/>
            </a:lnSpc>
            <a:spcBef>
              <a:spcPct val="0"/>
            </a:spcBef>
            <a:spcAft>
              <a:spcPct val="35000"/>
            </a:spcAft>
            <a:buNone/>
          </a:pPr>
          <a:r>
            <a:rPr lang="fi-FI" sz="1800" kern="1200" dirty="0"/>
            <a:t>Skitsofrenia vaikuttaa usein ihmisen kykyyn selvitä arkiaskareistaan ja sosiaalisesta kanssakäymisestä, josta johtuen erilaiset tuki- ja kuntoutustoimet ovat erityisen tärkeitä. Skitsofreniassa on useita erilaisia alatyyppejä riippuen siitä </a:t>
          </a:r>
          <a:r>
            <a:rPr lang="fi-FI" sz="1800" kern="1200" dirty="0" err="1"/>
            <a:t>minkätyyppisiä</a:t>
          </a:r>
          <a:r>
            <a:rPr lang="fi-FI" sz="1800" kern="1200" dirty="0"/>
            <a:t> oireita pääasiassa esiintyy.</a:t>
          </a:r>
          <a:endParaRPr lang="en-US" sz="1800" kern="1200" dirty="0"/>
        </a:p>
      </dsp:txBody>
      <dsp:txXfrm>
        <a:off x="1507738" y="2338844"/>
        <a:ext cx="9007861" cy="1305401"/>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4.12.2020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822443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4.12.2020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012034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4.12.2020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406455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4.12.2020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91875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4.12.2020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625772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4.12.2020</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368371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a:t>Muokkaa perustyyl. napsautt.</a:t>
            </a:r>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A02ABAE3-D89C-4001-9AEC-5083F82B749C}" type="datetimeFigureOut">
              <a:rPr lang="fi-FI" smtClean="0"/>
              <a:t>4.12.2020</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234365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A02ABAE3-D89C-4001-9AEC-5083F82B749C}" type="datetimeFigureOut">
              <a:rPr lang="fi-FI" smtClean="0"/>
              <a:t>4.12.2020</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23876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A02ABAE3-D89C-4001-9AEC-5083F82B749C}" type="datetimeFigureOut">
              <a:rPr lang="fi-FI" smtClean="0"/>
              <a:t>4.12.2020</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583615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4.12.2020</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827074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4.12.2020</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139981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2ABAE3-D89C-4001-9AEC-5083F82B749C}" type="datetimeFigureOut">
              <a:rPr lang="fi-FI" smtClean="0"/>
              <a:t>4.12.2020</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4AEF5D-7FAC-4949-84D2-DA5A9BB3D225}" type="slidenum">
              <a:rPr lang="fi-FI" smtClean="0"/>
              <a:t>‹#›</a:t>
            </a:fld>
            <a:endParaRPr lang="fi-FI"/>
          </a:p>
        </p:txBody>
      </p:sp>
    </p:spTree>
    <p:extLst>
      <p:ext uri="{BB962C8B-B14F-4D97-AF65-F5344CB8AC3E}">
        <p14:creationId xmlns:p14="http://schemas.microsoft.com/office/powerpoint/2010/main" val="1034520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sv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skitsofreniainfo.fi/" TargetMode="External"/><Relationship Id="rId2" Type="http://schemas.openxmlformats.org/officeDocument/2006/relationships/hyperlink" Target="https://www.kaypahoito.fi/hoi35050#s13" TargetMode="External"/><Relationship Id="rId1" Type="http://schemas.openxmlformats.org/officeDocument/2006/relationships/slideLayout" Target="../slideLayouts/slideLayout2.xml"/><Relationship Id="rId4" Type="http://schemas.openxmlformats.org/officeDocument/2006/relationships/hyperlink" Target="https://www.terveyskirjasto.fi/terveyskirjasto/tk.koti?p_artikkeli=lam00028" TargetMode="Externa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Kuva 4" descr="Kuva, joka sisältää kohteen teksti&#10;&#10;Kuvaus luotu, erittäin korkea luotettavuus">
            <a:extLst>
              <a:ext uri="{FF2B5EF4-FFF2-40B4-BE49-F238E27FC236}">
                <a16:creationId xmlns:a16="http://schemas.microsoft.com/office/drawing/2014/main" id="{47EAB9DE-4366-4459-8D5A-9E363D7F96D2}"/>
              </a:ext>
            </a:extLst>
          </p:cNvPr>
          <p:cNvPicPr>
            <a:picLocks noChangeAspect="1"/>
          </p:cNvPicPr>
          <p:nvPr/>
        </p:nvPicPr>
        <p:blipFill rotWithShape="1">
          <a:blip r:embed="rId2"/>
          <a:srcRect b="13295"/>
          <a:stretch/>
        </p:blipFill>
        <p:spPr>
          <a:xfrm>
            <a:off x="20" y="10"/>
            <a:ext cx="12191980" cy="4571990"/>
          </a:xfrm>
          <a:prstGeom prst="rect">
            <a:avLst/>
          </a:prstGeom>
        </p:spPr>
      </p:pic>
      <p:sp>
        <p:nvSpPr>
          <p:cNvPr id="9" name="Rectangle 8">
            <a:extLst>
              <a:ext uri="{FF2B5EF4-FFF2-40B4-BE49-F238E27FC236}">
                <a16:creationId xmlns:a16="http://schemas.microsoft.com/office/drawing/2014/main" id="{F40CA114-B78B-4E3B-A785-96745276B6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72457"/>
            <a:ext cx="12192000" cy="2285543"/>
          </a:xfrm>
          <a:prstGeom prst="rect">
            <a:avLst/>
          </a:prstGeom>
          <a:solidFill>
            <a:schemeClr val="bg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 name="Otsikko 1"/>
          <p:cNvSpPr>
            <a:spLocks noGrp="1"/>
          </p:cNvSpPr>
          <p:nvPr>
            <p:ph type="ctrTitle"/>
          </p:nvPr>
        </p:nvSpPr>
        <p:spPr>
          <a:xfrm>
            <a:off x="433136" y="5091762"/>
            <a:ext cx="7834193" cy="1264588"/>
          </a:xfrm>
        </p:spPr>
        <p:txBody>
          <a:bodyPr anchor="ctr">
            <a:normAutofit/>
          </a:bodyPr>
          <a:lstStyle/>
          <a:p>
            <a:pPr algn="r"/>
            <a:r>
              <a:rPr lang="fi-FI" dirty="0">
                <a:cs typeface="Calibri Light"/>
              </a:rPr>
              <a:t>Skitsofrenia</a:t>
            </a:r>
            <a:endParaRPr lang="fi-FI"/>
          </a:p>
        </p:txBody>
      </p:sp>
      <p:sp>
        <p:nvSpPr>
          <p:cNvPr id="3" name="Alaotsikko 2"/>
          <p:cNvSpPr>
            <a:spLocks noGrp="1"/>
          </p:cNvSpPr>
          <p:nvPr>
            <p:ph type="subTitle" idx="1"/>
          </p:nvPr>
        </p:nvSpPr>
        <p:spPr>
          <a:xfrm>
            <a:off x="8499107" y="5091763"/>
            <a:ext cx="2974207" cy="1264587"/>
          </a:xfrm>
        </p:spPr>
        <p:txBody>
          <a:bodyPr vert="horz" lIns="91440" tIns="45720" rIns="91440" bIns="45720" rtlCol="0" anchor="ctr">
            <a:normAutofit/>
          </a:bodyPr>
          <a:lstStyle/>
          <a:p>
            <a:pPr algn="l"/>
            <a:r>
              <a:rPr lang="fi-FI" sz="2000">
                <a:cs typeface="Calibri"/>
              </a:rPr>
              <a:t>Heidi Peltola</a:t>
            </a:r>
          </a:p>
          <a:p>
            <a:pPr algn="l"/>
            <a:r>
              <a:rPr lang="fi-FI" sz="2000">
                <a:cs typeface="Calibri"/>
              </a:rPr>
              <a:t>KSAO 2020</a:t>
            </a:r>
          </a:p>
        </p:txBody>
      </p:sp>
      <p:cxnSp>
        <p:nvCxnSpPr>
          <p:cNvPr id="11" name="Straight Connector 10">
            <a:extLst>
              <a:ext uri="{FF2B5EF4-FFF2-40B4-BE49-F238E27FC236}">
                <a16:creationId xmlns:a16="http://schemas.microsoft.com/office/drawing/2014/main" id="{E126E481-B945-4179-BD79-05E96E9B29E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2385677"/>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bg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Otsikko 1">
            <a:extLst>
              <a:ext uri="{FF2B5EF4-FFF2-40B4-BE49-F238E27FC236}">
                <a16:creationId xmlns:a16="http://schemas.microsoft.com/office/drawing/2014/main" id="{3AD604D7-AD52-4F2F-880E-9C2603000BAA}"/>
              </a:ext>
            </a:extLst>
          </p:cNvPr>
          <p:cNvSpPr>
            <a:spLocks noGrp="1"/>
          </p:cNvSpPr>
          <p:nvPr>
            <p:ph type="title"/>
          </p:nvPr>
        </p:nvSpPr>
        <p:spPr>
          <a:xfrm>
            <a:off x="330219" y="697772"/>
            <a:ext cx="3758783" cy="5197001"/>
          </a:xfrm>
        </p:spPr>
        <p:txBody>
          <a:bodyPr>
            <a:normAutofit/>
          </a:bodyPr>
          <a:lstStyle/>
          <a:p>
            <a:r>
              <a:rPr lang="fi-FI" sz="2800">
                <a:cs typeface="Calibri Light"/>
              </a:rPr>
              <a:t>Skitsofreniapotilailla esiintyy</a:t>
            </a:r>
            <a:endParaRPr lang="fi-FI" sz="2800"/>
          </a:p>
        </p:txBody>
      </p:sp>
      <p:sp>
        <p:nvSpPr>
          <p:cNvPr id="3" name="Sisällön paikkamerkki 2">
            <a:extLst>
              <a:ext uri="{FF2B5EF4-FFF2-40B4-BE49-F238E27FC236}">
                <a16:creationId xmlns:a16="http://schemas.microsoft.com/office/drawing/2014/main" id="{4D00C800-0579-434F-8E71-F10A9D712B46}"/>
              </a:ext>
            </a:extLst>
          </p:cNvPr>
          <p:cNvSpPr>
            <a:spLocks noGrp="1"/>
          </p:cNvSpPr>
          <p:nvPr>
            <p:ph idx="1"/>
          </p:nvPr>
        </p:nvSpPr>
        <p:spPr>
          <a:xfrm>
            <a:off x="5546643" y="980922"/>
            <a:ext cx="6028944" cy="5254510"/>
          </a:xfrm>
        </p:spPr>
        <p:txBody>
          <a:bodyPr vert="horz" lIns="91440" tIns="45720" rIns="91440" bIns="45720" rtlCol="0" anchor="ctr">
            <a:normAutofit/>
          </a:bodyPr>
          <a:lstStyle/>
          <a:p>
            <a:pPr marL="0" indent="0">
              <a:buNone/>
            </a:pPr>
            <a:r>
              <a:rPr lang="fi-FI" dirty="0">
                <a:solidFill>
                  <a:schemeClr val="bg1"/>
                </a:solidFill>
                <a:ea typeface="+mn-lt"/>
                <a:cs typeface="+mn-lt"/>
              </a:rPr>
              <a:t>Kognitiivisia puutosoireita</a:t>
            </a:r>
            <a:r>
              <a:rPr lang="fi-FI" sz="2200" dirty="0">
                <a:solidFill>
                  <a:schemeClr val="bg1"/>
                </a:solidFill>
                <a:ea typeface="+mn-lt"/>
                <a:cs typeface="+mn-lt"/>
              </a:rPr>
              <a:t> </a:t>
            </a:r>
            <a:endParaRPr lang="fi-FI" sz="2200" dirty="0">
              <a:solidFill>
                <a:schemeClr val="bg1"/>
              </a:solidFill>
              <a:cs typeface="Calibri" panose="020F0502020204030204"/>
            </a:endParaRPr>
          </a:p>
          <a:p>
            <a:r>
              <a:rPr lang="fi-FI" sz="2400" dirty="0">
                <a:solidFill>
                  <a:schemeClr val="bg1"/>
                </a:solidFill>
                <a:ea typeface="+mn-lt"/>
                <a:cs typeface="+mn-lt"/>
              </a:rPr>
              <a:t>tarkkaavaisuudessa</a:t>
            </a:r>
            <a:endParaRPr lang="fi-FI" sz="2400" dirty="0">
              <a:solidFill>
                <a:schemeClr val="bg1"/>
              </a:solidFill>
              <a:cs typeface="Calibri"/>
            </a:endParaRPr>
          </a:p>
          <a:p>
            <a:r>
              <a:rPr lang="fi-FI" sz="2400" dirty="0">
                <a:solidFill>
                  <a:schemeClr val="bg1"/>
                </a:solidFill>
                <a:ea typeface="+mn-lt"/>
                <a:cs typeface="+mn-lt"/>
              </a:rPr>
              <a:t>toiminnan ohjauksessa</a:t>
            </a:r>
            <a:endParaRPr lang="fi-FI" sz="2400" dirty="0">
              <a:solidFill>
                <a:schemeClr val="bg1"/>
              </a:solidFill>
              <a:cs typeface="Calibri"/>
            </a:endParaRPr>
          </a:p>
          <a:p>
            <a:r>
              <a:rPr lang="fi-FI" sz="2400" dirty="0">
                <a:solidFill>
                  <a:schemeClr val="bg1"/>
                </a:solidFill>
                <a:ea typeface="+mn-lt"/>
                <a:cs typeface="+mn-lt"/>
              </a:rPr>
              <a:t>muistissa (erityisesti työmuisti)</a:t>
            </a:r>
            <a:endParaRPr lang="fi-FI" sz="2400" dirty="0">
              <a:solidFill>
                <a:schemeClr val="bg1"/>
              </a:solidFill>
              <a:cs typeface="Calibri"/>
            </a:endParaRPr>
          </a:p>
          <a:p>
            <a:r>
              <a:rPr lang="fi-FI" sz="2400" dirty="0">
                <a:solidFill>
                  <a:schemeClr val="bg1"/>
                </a:solidFill>
                <a:ea typeface="+mn-lt"/>
                <a:cs typeface="+mn-lt"/>
              </a:rPr>
              <a:t>tiedon prosessoinnissa,</a:t>
            </a:r>
            <a:endParaRPr lang="fi-FI" sz="2400" dirty="0">
              <a:solidFill>
                <a:schemeClr val="bg1"/>
              </a:solidFill>
              <a:cs typeface="Calibri"/>
            </a:endParaRPr>
          </a:p>
          <a:p>
            <a:r>
              <a:rPr lang="fi-FI" sz="2400" dirty="0">
                <a:solidFill>
                  <a:schemeClr val="bg1"/>
                </a:solidFill>
                <a:ea typeface="+mn-lt"/>
                <a:cs typeface="+mn-lt"/>
              </a:rPr>
              <a:t>havainnoinnissa</a:t>
            </a:r>
            <a:endParaRPr lang="fi-FI" sz="2400" dirty="0">
              <a:solidFill>
                <a:schemeClr val="bg1"/>
              </a:solidFill>
              <a:cs typeface="Calibri"/>
            </a:endParaRPr>
          </a:p>
          <a:p>
            <a:r>
              <a:rPr lang="fi-FI" sz="2400" dirty="0">
                <a:solidFill>
                  <a:schemeClr val="bg1"/>
                </a:solidFill>
                <a:ea typeface="+mn-lt"/>
                <a:cs typeface="+mn-lt"/>
              </a:rPr>
              <a:t>yleisessä kognitiivisessa suorituskyvyssä</a:t>
            </a:r>
            <a:endParaRPr lang="fi-FI" sz="2400" dirty="0">
              <a:solidFill>
                <a:schemeClr val="bg1"/>
              </a:solidFill>
              <a:cs typeface="Calibri"/>
            </a:endParaRPr>
          </a:p>
          <a:p>
            <a:r>
              <a:rPr lang="fi-FI" sz="2400" dirty="0">
                <a:solidFill>
                  <a:schemeClr val="bg1"/>
                </a:solidFill>
                <a:ea typeface="+mn-lt"/>
                <a:cs typeface="+mn-lt"/>
              </a:rPr>
              <a:t>ahdistus- ja mielialaoireita sekä itsetuhoisuutta</a:t>
            </a:r>
            <a:endParaRPr lang="fi-FI" sz="2400" dirty="0">
              <a:solidFill>
                <a:schemeClr val="bg1"/>
              </a:solidFill>
            </a:endParaRPr>
          </a:p>
          <a:p>
            <a:endParaRPr lang="fi-FI" sz="2200">
              <a:solidFill>
                <a:schemeClr val="bg1"/>
              </a:solidFill>
              <a:cs typeface="Calibri"/>
            </a:endParaRPr>
          </a:p>
        </p:txBody>
      </p:sp>
    </p:spTree>
    <p:extLst>
      <p:ext uri="{BB962C8B-B14F-4D97-AF65-F5344CB8AC3E}">
        <p14:creationId xmlns:p14="http://schemas.microsoft.com/office/powerpoint/2010/main" val="1020657396"/>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905BA41-EE6E-4F80-8636-447F22DD72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Otsikko 1">
            <a:extLst>
              <a:ext uri="{FF2B5EF4-FFF2-40B4-BE49-F238E27FC236}">
                <a16:creationId xmlns:a16="http://schemas.microsoft.com/office/drawing/2014/main" id="{E8DE4354-DDC8-4912-8461-A1C50510F3E4}"/>
              </a:ext>
            </a:extLst>
          </p:cNvPr>
          <p:cNvSpPr>
            <a:spLocks noGrp="1"/>
          </p:cNvSpPr>
          <p:nvPr>
            <p:ph type="title"/>
          </p:nvPr>
        </p:nvSpPr>
        <p:spPr>
          <a:xfrm>
            <a:off x="1848465" y="3298722"/>
            <a:ext cx="8495070" cy="1784402"/>
          </a:xfrm>
        </p:spPr>
        <p:txBody>
          <a:bodyPr vert="horz" lIns="91440" tIns="45720" rIns="91440" bIns="45720" rtlCol="0" anchor="b">
            <a:normAutofit/>
          </a:bodyPr>
          <a:lstStyle/>
          <a:p>
            <a:pPr algn="ctr"/>
            <a:r>
              <a:rPr lang="en-US" sz="6000" kern="1200">
                <a:solidFill>
                  <a:srgbClr val="FFFFFF"/>
                </a:solidFill>
                <a:latin typeface="+mj-lt"/>
                <a:ea typeface="+mj-ea"/>
                <a:cs typeface="+mj-cs"/>
              </a:rPr>
              <a:t>HOITO JA KUNTOUTUS</a:t>
            </a:r>
          </a:p>
        </p:txBody>
      </p:sp>
      <p:sp>
        <p:nvSpPr>
          <p:cNvPr id="12" name="Oval 11">
            <a:extLst>
              <a:ext uri="{FF2B5EF4-FFF2-40B4-BE49-F238E27FC236}">
                <a16:creationId xmlns:a16="http://schemas.microsoft.com/office/drawing/2014/main" id="{CD7549B2-EE05-4558-8C64-AC46755F2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25914" y="889251"/>
            <a:ext cx="2140172" cy="2140172"/>
          </a:xfrm>
          <a:prstGeom prst="ellipse">
            <a:avLst/>
          </a:prstGeom>
          <a:solidFill>
            <a:srgbClr val="FFFFFF"/>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Graphic 6">
            <a:extLst>
              <a:ext uri="{FF2B5EF4-FFF2-40B4-BE49-F238E27FC236}">
                <a16:creationId xmlns:a16="http://schemas.microsoft.com/office/drawing/2014/main" id="{74078ABC-F3F3-4C84-9BF7-60432464669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08264" y="1371601"/>
            <a:ext cx="1175474" cy="1175474"/>
          </a:xfrm>
          <a:prstGeom prst="rect">
            <a:avLst/>
          </a:prstGeom>
        </p:spPr>
      </p:pic>
    </p:spTree>
    <p:extLst>
      <p:ext uri="{BB962C8B-B14F-4D97-AF65-F5344CB8AC3E}">
        <p14:creationId xmlns:p14="http://schemas.microsoft.com/office/powerpoint/2010/main" val="36339763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FA67CD3-AB4E-4A7A-BEB8-53C445D8C4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26"/>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07CF545F-9C2E-4446-97CD-AD92990C2B6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a:extLst>
              <a:ext uri="{FF2B5EF4-FFF2-40B4-BE49-F238E27FC236}">
                <a16:creationId xmlns:a16="http://schemas.microsoft.com/office/drawing/2014/main" id="{F655A14A-5957-41DF-82DF-6CD63D3D72E0}"/>
              </a:ext>
            </a:extLst>
          </p:cNvPr>
          <p:cNvSpPr>
            <a:spLocks noGrp="1"/>
          </p:cNvSpPr>
          <p:nvPr>
            <p:ph type="title"/>
          </p:nvPr>
        </p:nvSpPr>
        <p:spPr>
          <a:xfrm>
            <a:off x="6094105" y="802955"/>
            <a:ext cx="4977976" cy="1454051"/>
          </a:xfrm>
        </p:spPr>
        <p:txBody>
          <a:bodyPr>
            <a:normAutofit/>
          </a:bodyPr>
          <a:lstStyle/>
          <a:p>
            <a:r>
              <a:rPr lang="fi-FI">
                <a:solidFill>
                  <a:srgbClr val="000000"/>
                </a:solidFill>
                <a:cs typeface="Calibri Light"/>
              </a:rPr>
              <a:t>   </a:t>
            </a:r>
            <a:endParaRPr lang="fi-FI">
              <a:solidFill>
                <a:srgbClr val="000000"/>
              </a:solidFill>
            </a:endParaRPr>
          </a:p>
        </p:txBody>
      </p:sp>
      <p:sp>
        <p:nvSpPr>
          <p:cNvPr id="14" name="Freeform 62">
            <a:extLst>
              <a:ext uri="{FF2B5EF4-FFF2-40B4-BE49-F238E27FC236}">
                <a16:creationId xmlns:a16="http://schemas.microsoft.com/office/drawing/2014/main" id="{339C8D78-A644-462F-B674-F440635E53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a:extLst>
              <a:ext uri="{FF2B5EF4-FFF2-40B4-BE49-F238E27FC236}">
                <a16:creationId xmlns:a16="http://schemas.microsoft.com/office/drawing/2014/main" id="{51AB0EC3-4606-4D99-86F4-0618C108C36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0254" y="1629089"/>
            <a:ext cx="3620021" cy="3620021"/>
          </a:xfrm>
          <a:prstGeom prst="rect">
            <a:avLst/>
          </a:prstGeom>
        </p:spPr>
      </p:pic>
      <p:sp>
        <p:nvSpPr>
          <p:cNvPr id="3" name="Sisällön paikkamerkki 2">
            <a:extLst>
              <a:ext uri="{FF2B5EF4-FFF2-40B4-BE49-F238E27FC236}">
                <a16:creationId xmlns:a16="http://schemas.microsoft.com/office/drawing/2014/main" id="{F97F62CC-F32B-4E70-8E4A-5ED2E2B68DBE}"/>
              </a:ext>
            </a:extLst>
          </p:cNvPr>
          <p:cNvSpPr>
            <a:spLocks noGrp="1"/>
          </p:cNvSpPr>
          <p:nvPr>
            <p:ph idx="1"/>
          </p:nvPr>
        </p:nvSpPr>
        <p:spPr>
          <a:xfrm>
            <a:off x="6296762" y="1901729"/>
            <a:ext cx="4977578" cy="3639289"/>
          </a:xfrm>
        </p:spPr>
        <p:txBody>
          <a:bodyPr vert="horz" lIns="91440" tIns="45720" rIns="91440" bIns="45720" rtlCol="0" anchor="ctr">
            <a:noAutofit/>
          </a:bodyPr>
          <a:lstStyle/>
          <a:p>
            <a:pPr marL="0" indent="0">
              <a:buNone/>
            </a:pPr>
            <a:r>
              <a:rPr lang="fi-FI" sz="3200" b="1" dirty="0">
                <a:solidFill>
                  <a:srgbClr val="000000"/>
                </a:solidFill>
                <a:ea typeface="+mn-lt"/>
                <a:cs typeface="+mn-lt"/>
              </a:rPr>
              <a:t>Hoidon ja kuntoutuksen tavoitteena on </a:t>
            </a:r>
            <a:endParaRPr lang="fi-FI" sz="3200" dirty="0">
              <a:solidFill>
                <a:srgbClr val="000000"/>
              </a:solidFill>
              <a:cs typeface="Calibri" panose="020F0502020204030204"/>
            </a:endParaRPr>
          </a:p>
          <a:p>
            <a:r>
              <a:rPr lang="fi-FI" sz="3200" dirty="0">
                <a:solidFill>
                  <a:srgbClr val="000000"/>
                </a:solidFill>
                <a:ea typeface="+mn-lt"/>
                <a:cs typeface="+mn-lt"/>
              </a:rPr>
              <a:t>poistaa oireet tai lievittää niitä</a:t>
            </a:r>
            <a:endParaRPr lang="fi-FI" sz="3200" dirty="0">
              <a:solidFill>
                <a:srgbClr val="000000"/>
              </a:solidFill>
              <a:cs typeface="Calibri"/>
            </a:endParaRPr>
          </a:p>
          <a:p>
            <a:r>
              <a:rPr lang="fi-FI" sz="3200" dirty="0">
                <a:solidFill>
                  <a:srgbClr val="000000"/>
                </a:solidFill>
                <a:ea typeface="+mn-lt"/>
                <a:cs typeface="+mn-lt"/>
              </a:rPr>
              <a:t>estää uudet psykoosijaksot tai vähentää niiden määrää ja vaikeutta</a:t>
            </a:r>
            <a:endParaRPr lang="fi-FI" sz="3200" dirty="0">
              <a:solidFill>
                <a:srgbClr val="000000"/>
              </a:solidFill>
              <a:cs typeface="Calibri"/>
            </a:endParaRPr>
          </a:p>
          <a:p>
            <a:r>
              <a:rPr lang="fi-FI" sz="3200" dirty="0">
                <a:solidFill>
                  <a:srgbClr val="000000"/>
                </a:solidFill>
                <a:ea typeface="+mn-lt"/>
                <a:cs typeface="+mn-lt"/>
              </a:rPr>
              <a:t>kohentaa potilaan psykososiaalista toimintakykyä ja elämänlaatua.</a:t>
            </a:r>
            <a:endParaRPr lang="fi-FI" sz="3200" dirty="0">
              <a:solidFill>
                <a:srgbClr val="000000"/>
              </a:solidFill>
            </a:endParaRPr>
          </a:p>
          <a:p>
            <a:endParaRPr lang="fi-FI" sz="2000">
              <a:solidFill>
                <a:srgbClr val="000000"/>
              </a:solidFill>
              <a:cs typeface="Calibri"/>
            </a:endParaRPr>
          </a:p>
        </p:txBody>
      </p:sp>
    </p:spTree>
    <p:extLst>
      <p:ext uri="{BB962C8B-B14F-4D97-AF65-F5344CB8AC3E}">
        <p14:creationId xmlns:p14="http://schemas.microsoft.com/office/powerpoint/2010/main" val="28940072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Otsikko 1">
            <a:extLst>
              <a:ext uri="{FF2B5EF4-FFF2-40B4-BE49-F238E27FC236}">
                <a16:creationId xmlns:a16="http://schemas.microsoft.com/office/drawing/2014/main" id="{F9F52B37-98BA-45A6-98F8-3041BD69A100}"/>
              </a:ext>
            </a:extLst>
          </p:cNvPr>
          <p:cNvSpPr>
            <a:spLocks noGrp="1"/>
          </p:cNvSpPr>
          <p:nvPr>
            <p:ph type="title"/>
          </p:nvPr>
        </p:nvSpPr>
        <p:spPr>
          <a:xfrm>
            <a:off x="838200" y="365125"/>
            <a:ext cx="10515600" cy="1325563"/>
          </a:xfrm>
        </p:spPr>
        <p:txBody>
          <a:bodyPr>
            <a:normAutofit/>
          </a:bodyPr>
          <a:lstStyle/>
          <a:p>
            <a:r>
              <a:rPr lang="fi-FI" dirty="0">
                <a:cs typeface="Calibri Light"/>
              </a:rPr>
              <a:t>Hoito</a:t>
            </a:r>
            <a:endParaRPr lang="fi-FI"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798B1030-C037-43AB-9272-6017226B878C}"/>
              </a:ext>
            </a:extLst>
          </p:cNvPr>
          <p:cNvSpPr>
            <a:spLocks noGrp="1"/>
          </p:cNvSpPr>
          <p:nvPr>
            <p:ph idx="1"/>
          </p:nvPr>
        </p:nvSpPr>
        <p:spPr>
          <a:xfrm>
            <a:off x="838200" y="1825625"/>
            <a:ext cx="10515600" cy="4351338"/>
          </a:xfrm>
        </p:spPr>
        <p:txBody>
          <a:bodyPr vert="horz" lIns="91440" tIns="45720" rIns="91440" bIns="45720" rtlCol="0">
            <a:normAutofit/>
          </a:bodyPr>
          <a:lstStyle/>
          <a:p>
            <a:r>
              <a:rPr lang="fi-FI" sz="2600">
                <a:ea typeface="+mn-lt"/>
                <a:cs typeface="+mn-lt"/>
              </a:rPr>
              <a:t>Ymmärtävä, luottamuksellinen ja pitkäkestoinen hoitosuhde on skitsofreniapotilaan hoidon ja kuntoutuksen kulmakivi.</a:t>
            </a:r>
          </a:p>
          <a:p>
            <a:r>
              <a:rPr lang="fi-FI" sz="2600">
                <a:ea typeface="+mn-lt"/>
                <a:cs typeface="+mn-lt"/>
              </a:rPr>
              <a:t>Hoidon perustana on psykiatrin ja moniammatillisen työryhmän tekemään tutkimukseen perustuva kirjallinen yksilöllinen hoitosuunnitelma. </a:t>
            </a:r>
            <a:endParaRPr lang="fi-FI" sz="2600">
              <a:cs typeface="Calibri"/>
            </a:endParaRPr>
          </a:p>
          <a:p>
            <a:r>
              <a:rPr lang="fi-FI" sz="2600">
                <a:ea typeface="+mn-lt"/>
                <a:cs typeface="+mn-lt"/>
              </a:rPr>
              <a:t>Hoitosuunnitelma laaditaan vuorovaikutuksessa potilaan ja hänen perheensä kanssa, jolloin se on myös tärkeä psykososiaalisen intervention muoto. Potilaan lasten tilanne tulee myös selvittää. </a:t>
            </a:r>
            <a:endParaRPr lang="fi-FI" sz="2600"/>
          </a:p>
          <a:p>
            <a:r>
              <a:rPr lang="fi-FI" sz="2600">
                <a:ea typeface="+mn-lt"/>
                <a:cs typeface="+mn-lt"/>
              </a:rPr>
              <a:t>Hoito toteutetaan ensisijaisesti avohoidossa, ja siihen pyritään ottamaan mukaan myös potilaan perhe ja muut läheiset. Perhe- ja verkostokeskeistä työtapaa tulee edistää.</a:t>
            </a:r>
            <a:endParaRPr lang="fi-FI" sz="2600">
              <a:cs typeface="Calibri"/>
            </a:endParaRPr>
          </a:p>
          <a:p>
            <a:endParaRPr lang="fi-FI" sz="2600">
              <a:cs typeface="Calibri"/>
            </a:endParaRPr>
          </a:p>
        </p:txBody>
      </p:sp>
    </p:spTree>
    <p:extLst>
      <p:ext uri="{BB962C8B-B14F-4D97-AF65-F5344CB8AC3E}">
        <p14:creationId xmlns:p14="http://schemas.microsoft.com/office/powerpoint/2010/main" val="19360352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091FF7B0-45C6-4B52-8426-43DCB0000F7B}"/>
              </a:ext>
            </a:extLst>
          </p:cNvPr>
          <p:cNvSpPr>
            <a:spLocks noGrp="1"/>
          </p:cNvSpPr>
          <p:nvPr>
            <p:ph type="title"/>
          </p:nvPr>
        </p:nvSpPr>
        <p:spPr>
          <a:xfrm>
            <a:off x="1171074" y="1396686"/>
            <a:ext cx="3240506" cy="4064628"/>
          </a:xfrm>
        </p:spPr>
        <p:txBody>
          <a:bodyPr>
            <a:normAutofit/>
          </a:bodyPr>
          <a:lstStyle/>
          <a:p>
            <a:r>
              <a:rPr lang="fi-FI">
                <a:solidFill>
                  <a:srgbClr val="FFFFFF"/>
                </a:solidFill>
                <a:cs typeface="Calibri Light"/>
              </a:rPr>
              <a:t>...</a:t>
            </a:r>
            <a:endParaRPr lang="fi-FI">
              <a:solidFill>
                <a:srgbClr val="FFFFFF"/>
              </a:solidFill>
            </a:endParaRP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Sisällön paikkamerkki 2">
            <a:extLst>
              <a:ext uri="{FF2B5EF4-FFF2-40B4-BE49-F238E27FC236}">
                <a16:creationId xmlns:a16="http://schemas.microsoft.com/office/drawing/2014/main" id="{5747F52F-0987-4A04-AE15-AF54554A1782}"/>
              </a:ext>
            </a:extLst>
          </p:cNvPr>
          <p:cNvSpPr>
            <a:spLocks noGrp="1"/>
          </p:cNvSpPr>
          <p:nvPr>
            <p:ph idx="1"/>
          </p:nvPr>
        </p:nvSpPr>
        <p:spPr>
          <a:xfrm>
            <a:off x="5370153" y="1526033"/>
            <a:ext cx="5536397" cy="3935281"/>
          </a:xfrm>
        </p:spPr>
        <p:txBody>
          <a:bodyPr vert="horz" lIns="91440" tIns="45720" rIns="91440" bIns="45720" rtlCol="0">
            <a:normAutofit/>
          </a:bodyPr>
          <a:lstStyle/>
          <a:p>
            <a:pPr marL="0" indent="0">
              <a:buNone/>
            </a:pPr>
            <a:r>
              <a:rPr lang="fi-FI" sz="2400" b="1">
                <a:ea typeface="+mn-lt"/>
                <a:cs typeface="+mn-lt"/>
              </a:rPr>
              <a:t>Akuuttivaiheessa tavoitteena on psykoosioireiden tehokas vähentäminen </a:t>
            </a:r>
            <a:endParaRPr lang="fi-FI" sz="2400">
              <a:cs typeface="Calibri" panose="020F0502020204030204"/>
            </a:endParaRPr>
          </a:p>
          <a:p>
            <a:r>
              <a:rPr lang="fi-FI" sz="2400">
                <a:ea typeface="+mn-lt"/>
                <a:cs typeface="+mn-lt"/>
              </a:rPr>
              <a:t>sopivalla lääkityksellä</a:t>
            </a:r>
            <a:endParaRPr lang="fi-FI" sz="2400"/>
          </a:p>
          <a:p>
            <a:r>
              <a:rPr lang="fi-FI" sz="2400">
                <a:ea typeface="+mn-lt"/>
                <a:cs typeface="+mn-lt"/>
              </a:rPr>
              <a:t>hoidollisella vuorovaikutuksella</a:t>
            </a:r>
            <a:endParaRPr lang="fi-FI" sz="2400"/>
          </a:p>
          <a:p>
            <a:r>
              <a:rPr lang="fi-FI" sz="2400">
                <a:ea typeface="+mn-lt"/>
                <a:cs typeface="+mn-lt"/>
              </a:rPr>
              <a:t>kognitiivis-behavioraalisella yksilöterapialla</a:t>
            </a:r>
            <a:endParaRPr lang="fi-FI" sz="2400"/>
          </a:p>
          <a:p>
            <a:r>
              <a:rPr lang="fi-FI" sz="2400">
                <a:ea typeface="+mn-lt"/>
                <a:cs typeface="+mn-lt"/>
              </a:rPr>
              <a:t>turvallisen hoitoympäristön keinoin</a:t>
            </a:r>
            <a:endParaRPr lang="fi-FI" sz="2400"/>
          </a:p>
          <a:p>
            <a:r>
              <a:rPr lang="fi-FI" sz="2400">
                <a:ea typeface="+mn-lt"/>
                <a:cs typeface="+mn-lt"/>
              </a:rPr>
              <a:t>mahdollisten samanaikaissairauksien hoidon aloittamisella.</a:t>
            </a:r>
            <a:endParaRPr lang="fi-FI" sz="2400"/>
          </a:p>
          <a:p>
            <a:endParaRPr lang="fi-FI" sz="2400">
              <a:cs typeface="Calibri"/>
            </a:endParaRPr>
          </a:p>
        </p:txBody>
      </p:sp>
    </p:spTree>
    <p:extLst>
      <p:ext uri="{BB962C8B-B14F-4D97-AF65-F5344CB8AC3E}">
        <p14:creationId xmlns:p14="http://schemas.microsoft.com/office/powerpoint/2010/main" val="24003777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8B2A60A4-65A4-46BA-8DFD-7A5FFC549AF9}"/>
              </a:ext>
            </a:extLst>
          </p:cNvPr>
          <p:cNvSpPr>
            <a:spLocks noGrp="1"/>
          </p:cNvSpPr>
          <p:nvPr>
            <p:ph type="title"/>
          </p:nvPr>
        </p:nvSpPr>
        <p:spPr>
          <a:xfrm>
            <a:off x="956826" y="1112969"/>
            <a:ext cx="3937298" cy="4166010"/>
          </a:xfrm>
        </p:spPr>
        <p:txBody>
          <a:bodyPr>
            <a:normAutofit/>
          </a:bodyPr>
          <a:lstStyle/>
          <a:p>
            <a:r>
              <a:rPr lang="fi-FI">
                <a:solidFill>
                  <a:srgbClr val="FFFFFF"/>
                </a:solidFill>
                <a:cs typeface="Calibri Light"/>
              </a:rPr>
              <a:t>Akuuttivaiheen lääkehoito</a:t>
            </a:r>
            <a:endParaRPr lang="fi-FI">
              <a:solidFill>
                <a:srgbClr val="FFFFFF"/>
              </a:solidFill>
            </a:endParaRP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isällön paikkamerkki 2">
            <a:extLst>
              <a:ext uri="{FF2B5EF4-FFF2-40B4-BE49-F238E27FC236}">
                <a16:creationId xmlns:a16="http://schemas.microsoft.com/office/drawing/2014/main" id="{CE770F81-AFE1-424F-890D-6A5B80F0745D}"/>
              </a:ext>
            </a:extLst>
          </p:cNvPr>
          <p:cNvSpPr>
            <a:spLocks noGrp="1"/>
          </p:cNvSpPr>
          <p:nvPr>
            <p:ph idx="1"/>
          </p:nvPr>
        </p:nvSpPr>
        <p:spPr>
          <a:xfrm>
            <a:off x="6096000" y="820880"/>
            <a:ext cx="5257799" cy="4889350"/>
          </a:xfrm>
        </p:spPr>
        <p:txBody>
          <a:bodyPr vert="horz" lIns="91440" tIns="45720" rIns="91440" bIns="45720" rtlCol="0" anchor="t">
            <a:normAutofit/>
          </a:bodyPr>
          <a:lstStyle/>
          <a:p>
            <a:r>
              <a:rPr lang="fi-FI" sz="2200">
                <a:ea typeface="+mn-lt"/>
                <a:cs typeface="+mn-lt"/>
              </a:rPr>
              <a:t>Akuuttivaiheessa psykoosilääkettä tarvitaan yleensä suurempia vuorokausiannoksia kuin pitkäaikaishoidossa. </a:t>
            </a:r>
            <a:endParaRPr lang="fi-FI" sz="2200">
              <a:cs typeface="Calibri" panose="020F0502020204030204"/>
            </a:endParaRPr>
          </a:p>
          <a:p>
            <a:r>
              <a:rPr lang="fi-FI" sz="2200">
                <a:ea typeface="+mn-lt"/>
                <a:cs typeface="+mn-lt"/>
              </a:rPr>
              <a:t>Ensipsykoosissa riittävät yleensä pienemmät annokset kuin uusiutuneissa psykoosivaiheissa. Potilaiden herkkyys haittaoireille tulee ottaa huomioon lääkityksen valinnassa. </a:t>
            </a:r>
            <a:endParaRPr lang="fi-FI" sz="2200"/>
          </a:p>
          <a:p>
            <a:r>
              <a:rPr lang="fi-FI" sz="2200">
                <a:ea typeface="+mn-lt"/>
                <a:cs typeface="+mn-lt"/>
              </a:rPr>
              <a:t>Kun psykoosin akuutti vaihe on mennyt ohi ja potilaan tila on vakiintunut, lääkehoidossa tulee pyrkiä pienimpään tehokkaaseen vuorokausilääkeannokseen yhdellä lääkevalmisteella. </a:t>
            </a:r>
            <a:endParaRPr lang="fi-FI" sz="2200">
              <a:cs typeface="Calibri"/>
            </a:endParaRPr>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19744222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0AA11F6-D840-48F6-9495-4EB7768F8516}"/>
              </a:ext>
            </a:extLst>
          </p:cNvPr>
          <p:cNvSpPr>
            <a:spLocks noGrp="1"/>
          </p:cNvSpPr>
          <p:nvPr>
            <p:ph type="title"/>
          </p:nvPr>
        </p:nvSpPr>
        <p:spPr>
          <a:xfrm>
            <a:off x="1653363" y="365760"/>
            <a:ext cx="9367203" cy="1188720"/>
          </a:xfrm>
        </p:spPr>
        <p:txBody>
          <a:bodyPr>
            <a:normAutofit/>
          </a:bodyPr>
          <a:lstStyle/>
          <a:p>
            <a:r>
              <a:rPr lang="fi-FI" dirty="0">
                <a:cs typeface="Calibri Light"/>
              </a:rPr>
              <a:t>NEUROLEPTIT = PSYKOOSILÄÄKKEET</a:t>
            </a:r>
            <a:endParaRPr lang="fi-FI" dirty="0"/>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1">
              <a:lumMod val="100000"/>
              <a:lumOff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isällön paikkamerkki 2">
            <a:extLst>
              <a:ext uri="{FF2B5EF4-FFF2-40B4-BE49-F238E27FC236}">
                <a16:creationId xmlns:a16="http://schemas.microsoft.com/office/drawing/2014/main" id="{3CC8542E-FCA1-4527-B1A5-0470605F160D}"/>
              </a:ext>
            </a:extLst>
          </p:cNvPr>
          <p:cNvSpPr>
            <a:spLocks noGrp="1"/>
          </p:cNvSpPr>
          <p:nvPr>
            <p:ph idx="1"/>
          </p:nvPr>
        </p:nvSpPr>
        <p:spPr>
          <a:xfrm>
            <a:off x="1653363" y="2176272"/>
            <a:ext cx="9367204" cy="4041648"/>
          </a:xfrm>
        </p:spPr>
        <p:txBody>
          <a:bodyPr vert="horz" lIns="91440" tIns="45720" rIns="91440" bIns="45720" rtlCol="0" anchor="t">
            <a:normAutofit/>
          </a:bodyPr>
          <a:lstStyle/>
          <a:p>
            <a:r>
              <a:rPr lang="fi-FI" sz="2400">
                <a:ea typeface="+mn-lt"/>
                <a:cs typeface="+mn-lt"/>
              </a:rPr>
              <a:t>Suomessa on käytössä vajaat kaksikymmentä eri psykoosilääkettä. Tämänhetkisen tavan mukaan nämä lääkkeet jaetaan kahteen ryhmään, ns. </a:t>
            </a:r>
            <a:r>
              <a:rPr lang="fi-FI" sz="2400" b="1">
                <a:ea typeface="+mn-lt"/>
                <a:cs typeface="+mn-lt"/>
              </a:rPr>
              <a:t>perinteisiin ja ns. toisen polven psykoosilääkkeisiin</a:t>
            </a:r>
            <a:r>
              <a:rPr lang="fi-FI" sz="2400">
                <a:ea typeface="+mn-lt"/>
                <a:cs typeface="+mn-lt"/>
              </a:rPr>
              <a:t>.</a:t>
            </a:r>
            <a:endParaRPr lang="fi-FI" sz="2400">
              <a:cs typeface="Calibri" panose="020F0502020204030204"/>
            </a:endParaRPr>
          </a:p>
          <a:p>
            <a:r>
              <a:rPr lang="fi-FI" sz="2400">
                <a:ea typeface="+mn-lt"/>
                <a:cs typeface="+mn-lt"/>
              </a:rPr>
              <a:t>Eri psykoosilääkkeet eivät klotsapiinia lukuun ottamatta eroa keskimääräiseltä teholtaan toisistaan. Tästä huolimatta lääkkeiden tehossa saattaa eri henkilöillä olla suuriakin eroja, jotka eivät ole potilaan oirekuvan perusteella ennustettavissa.</a:t>
            </a:r>
            <a:endParaRPr lang="fi-FI" sz="2400"/>
          </a:p>
          <a:p>
            <a:r>
              <a:rPr lang="fi-FI" sz="2400">
                <a:cs typeface="Calibri"/>
              </a:rPr>
              <a:t>(Lue lääkkeistä lisää Terveyskirjaston linkistä, joka on lähdeluettelossa)</a:t>
            </a:r>
          </a:p>
          <a:p>
            <a:endParaRPr lang="fi-FI" sz="2400">
              <a:cs typeface="Calibri"/>
            </a:endParaRPr>
          </a:p>
          <a:p>
            <a:endParaRPr lang="fi-FI" sz="2400">
              <a:cs typeface="Calibri"/>
            </a:endParaRPr>
          </a:p>
          <a:p>
            <a:endParaRPr lang="fi-FI" sz="2400">
              <a:cs typeface="Calibri"/>
            </a:endParaRPr>
          </a:p>
        </p:txBody>
      </p:sp>
    </p:spTree>
    <p:extLst>
      <p:ext uri="{BB962C8B-B14F-4D97-AF65-F5344CB8AC3E}">
        <p14:creationId xmlns:p14="http://schemas.microsoft.com/office/powerpoint/2010/main" val="40763733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3CDB30C-1F82-41E6-A067-831D6E8918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3" y="0"/>
            <a:ext cx="12191695"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DDA86DD-F997-4F66-A87C-5B58AB6D19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241B827-437E-40A3-A732-669230D6A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2435" y="891540"/>
            <a:ext cx="10989565"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0A6CA8F9-B2C3-4B8E-B888-2C7878CBF186}"/>
              </a:ext>
            </a:extLst>
          </p:cNvPr>
          <p:cNvSpPr>
            <a:spLocks noGrp="1"/>
          </p:cNvSpPr>
          <p:nvPr>
            <p:ph type="title"/>
          </p:nvPr>
        </p:nvSpPr>
        <p:spPr>
          <a:xfrm>
            <a:off x="1523984" y="1054121"/>
            <a:ext cx="9465131" cy="1184111"/>
          </a:xfrm>
        </p:spPr>
        <p:txBody>
          <a:bodyPr>
            <a:normAutofit/>
          </a:bodyPr>
          <a:lstStyle/>
          <a:p>
            <a:r>
              <a:rPr lang="fi-FI" b="1" dirty="0" err="1">
                <a:cs typeface="Calibri Light"/>
              </a:rPr>
              <a:t>Klotsapiini</a:t>
            </a:r>
            <a:r>
              <a:rPr lang="fi-FI" b="1" dirty="0">
                <a:cs typeface="Calibri Light"/>
              </a:rPr>
              <a:t> - LEPONEX</a:t>
            </a:r>
            <a:endParaRPr lang="fi-FI" b="1" dirty="0"/>
          </a:p>
        </p:txBody>
      </p:sp>
      <p:sp>
        <p:nvSpPr>
          <p:cNvPr id="3" name="Sisällön paikkamerkki 2">
            <a:extLst>
              <a:ext uri="{FF2B5EF4-FFF2-40B4-BE49-F238E27FC236}">
                <a16:creationId xmlns:a16="http://schemas.microsoft.com/office/drawing/2014/main" id="{61900E13-D11C-48A3-9C81-1DE59E864C74}"/>
              </a:ext>
            </a:extLst>
          </p:cNvPr>
          <p:cNvSpPr>
            <a:spLocks noGrp="1"/>
          </p:cNvSpPr>
          <p:nvPr>
            <p:ph idx="1"/>
          </p:nvPr>
        </p:nvSpPr>
        <p:spPr>
          <a:xfrm>
            <a:off x="1524000" y="2399099"/>
            <a:ext cx="9465564" cy="3400969"/>
          </a:xfrm>
        </p:spPr>
        <p:txBody>
          <a:bodyPr vert="horz" lIns="91440" tIns="45720" rIns="91440" bIns="45720" rtlCol="0">
            <a:normAutofit/>
          </a:bodyPr>
          <a:lstStyle/>
          <a:p>
            <a:r>
              <a:rPr lang="fi-FI" sz="2200">
                <a:ea typeface="+mn-lt"/>
                <a:cs typeface="+mn-lt"/>
              </a:rPr>
              <a:t>Klotsapiini on ainoa toisen polven psykoosilääke, jonka on osoitettu olevan niin perinteisiä kuin muita toisen polven psykoosilääkkeitä keskimäärin tehokkaampi joidenkin skitsofreniaa sairastavien hoidossa. </a:t>
            </a:r>
          </a:p>
          <a:p>
            <a:r>
              <a:rPr lang="fi-FI" sz="2200">
                <a:ea typeface="+mn-lt"/>
                <a:cs typeface="+mn-lt"/>
              </a:rPr>
              <a:t>Klotsapiini salpaa perinteisiä psykoosilääkkeitä selvästi heikommin aivojen dopamiinin D2-reseptoreita ja voimakkaammin serotoniinin 5-HT-2-reseptoreita. </a:t>
            </a:r>
          </a:p>
          <a:p>
            <a:r>
              <a:rPr lang="fi-FI" sz="2200">
                <a:ea typeface="+mn-lt"/>
                <a:cs typeface="+mn-lt"/>
              </a:rPr>
              <a:t>Klotsapiini on monelle skitsofreniapotilaalle selvästi tehokkain lääke.</a:t>
            </a:r>
          </a:p>
          <a:p>
            <a:r>
              <a:rPr lang="fi-FI" sz="2200">
                <a:ea typeface="+mn-lt"/>
                <a:cs typeface="+mn-lt"/>
              </a:rPr>
              <a:t>Klotsapiinia käytetäänkin niiden potilaiden hoidossa, joilla muut psykoosilääkkeet eivät ole tuottaneet riittävän hyvää tulosta.</a:t>
            </a:r>
            <a:endParaRPr lang="fi-FI" sz="2200">
              <a:cs typeface="Calibri"/>
            </a:endParaRPr>
          </a:p>
        </p:txBody>
      </p:sp>
    </p:spTree>
    <p:extLst>
      <p:ext uri="{BB962C8B-B14F-4D97-AF65-F5344CB8AC3E}">
        <p14:creationId xmlns:p14="http://schemas.microsoft.com/office/powerpoint/2010/main" val="5029137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9">
            <a:extLst>
              <a:ext uri="{FF2B5EF4-FFF2-40B4-BE49-F238E27FC236}">
                <a16:creationId xmlns:a16="http://schemas.microsoft.com/office/drawing/2014/main" id="{D3CDB30C-1F82-41E6-A067-831D6E8918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3" y="0"/>
            <a:ext cx="12191695"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11">
            <a:extLst>
              <a:ext uri="{FF2B5EF4-FFF2-40B4-BE49-F238E27FC236}">
                <a16:creationId xmlns:a16="http://schemas.microsoft.com/office/drawing/2014/main" id="{2DDA86DD-F997-4F66-A87C-5B58AB6D19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241B827-437E-40A3-A732-669230D6A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2435" y="891540"/>
            <a:ext cx="10989565"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6E376FCE-4611-41DD-BDF3-6A7DC6458B26}"/>
              </a:ext>
            </a:extLst>
          </p:cNvPr>
          <p:cNvSpPr>
            <a:spLocks noGrp="1"/>
          </p:cNvSpPr>
          <p:nvPr>
            <p:ph type="title"/>
          </p:nvPr>
        </p:nvSpPr>
        <p:spPr>
          <a:xfrm>
            <a:off x="1523984" y="1054121"/>
            <a:ext cx="9465131" cy="1184111"/>
          </a:xfrm>
        </p:spPr>
        <p:txBody>
          <a:bodyPr>
            <a:normAutofit/>
          </a:bodyPr>
          <a:lstStyle/>
          <a:p>
            <a:r>
              <a:rPr lang="fi-FI" dirty="0">
                <a:cs typeface="Calibri Light"/>
              </a:rPr>
              <a:t>...</a:t>
            </a:r>
            <a:endParaRPr lang="fi-FI" dirty="0"/>
          </a:p>
        </p:txBody>
      </p:sp>
      <p:sp>
        <p:nvSpPr>
          <p:cNvPr id="3" name="Sisällön paikkamerkki 2">
            <a:extLst>
              <a:ext uri="{FF2B5EF4-FFF2-40B4-BE49-F238E27FC236}">
                <a16:creationId xmlns:a16="http://schemas.microsoft.com/office/drawing/2014/main" id="{CEB17F44-F91E-4328-B8CB-82087F9F27CF}"/>
              </a:ext>
            </a:extLst>
          </p:cNvPr>
          <p:cNvSpPr>
            <a:spLocks noGrp="1"/>
          </p:cNvSpPr>
          <p:nvPr>
            <p:ph idx="1"/>
          </p:nvPr>
        </p:nvSpPr>
        <p:spPr>
          <a:xfrm>
            <a:off x="1524000" y="2399099"/>
            <a:ext cx="9465564" cy="3400969"/>
          </a:xfrm>
        </p:spPr>
        <p:txBody>
          <a:bodyPr vert="horz" lIns="91440" tIns="45720" rIns="91440" bIns="45720" rtlCol="0">
            <a:normAutofit/>
          </a:bodyPr>
          <a:lstStyle/>
          <a:p>
            <a:r>
              <a:rPr lang="fi-FI" sz="1900">
                <a:ea typeface="+mn-lt"/>
                <a:cs typeface="+mn-lt"/>
              </a:rPr>
              <a:t>Klotsapiinin käytön erityisongelma on sen käytön alkukuukausiin liittyvä korkea agranulosytoosin kehittymisen riski (&gt; 1 %), jonka vuoksi lääkettä käyttävien potilaiden valkosolut mitataan lääkehoidon ensikuukausien aikana 1–2 viikon välein.</a:t>
            </a:r>
          </a:p>
          <a:p>
            <a:r>
              <a:rPr lang="fi-FI" sz="1900">
                <a:ea typeface="+mn-lt"/>
                <a:cs typeface="+mn-lt"/>
              </a:rPr>
              <a:t>Potilaan / hoitajan on informoitava välittömästi lääkäriä, jos klotsapiinia käytettäessä nousee korkea kuume tai äkillinen kurkkukipu.</a:t>
            </a:r>
            <a:endParaRPr lang="fi-FI" sz="1900">
              <a:cs typeface="Calibri"/>
            </a:endParaRPr>
          </a:p>
          <a:p>
            <a:r>
              <a:rPr lang="fi-FI" sz="1900">
                <a:ea typeface="+mn-lt"/>
                <a:cs typeface="+mn-lt"/>
              </a:rPr>
              <a:t>Etenkin hoidon alussa ilmenee usein pulssin kiihtymistä sekä seisomaan noustessa verenpaineen laskua ja huimausta. Näiden oireiden ollessa voimakkaita ja jatkuvia on syytä kääntyä heti lääkärin puoleen, koska niiden syynä voi joskus harvoin olla jopa hengenvaarallinen sydänlihaksen toiminnan häiriö eli kardiomyopatia.</a:t>
            </a:r>
            <a:endParaRPr lang="fi-FI" sz="1900">
              <a:cs typeface="Calibri"/>
            </a:endParaRPr>
          </a:p>
          <a:p>
            <a:r>
              <a:rPr lang="fi-FI" sz="1900">
                <a:cs typeface="Calibri"/>
              </a:rPr>
              <a:t>Lisää syljeneritystä, saattaa aiheuttaa ummetusta ja painonnousua – somaattisen tilan seuranta tärkeää!</a:t>
            </a:r>
          </a:p>
          <a:p>
            <a:endParaRPr lang="fi-FI" sz="1900">
              <a:cs typeface="Calibri"/>
            </a:endParaRPr>
          </a:p>
          <a:p>
            <a:endParaRPr lang="fi-FI" sz="1900">
              <a:cs typeface="Calibri"/>
            </a:endParaRPr>
          </a:p>
        </p:txBody>
      </p:sp>
    </p:spTree>
    <p:extLst>
      <p:ext uri="{BB962C8B-B14F-4D97-AF65-F5344CB8AC3E}">
        <p14:creationId xmlns:p14="http://schemas.microsoft.com/office/powerpoint/2010/main" val="32486756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601B30A-D75D-423D-97CE-2B0649BCABA0}"/>
              </a:ext>
            </a:extLst>
          </p:cNvPr>
          <p:cNvSpPr>
            <a:spLocks noGrp="1"/>
          </p:cNvSpPr>
          <p:nvPr>
            <p:ph type="title"/>
          </p:nvPr>
        </p:nvSpPr>
        <p:spPr/>
        <p:txBody>
          <a:bodyPr/>
          <a:lstStyle/>
          <a:p>
            <a:r>
              <a:rPr lang="fi-FI" dirty="0">
                <a:cs typeface="Calibri Light"/>
              </a:rPr>
              <a:t>Lähteet</a:t>
            </a:r>
            <a:endParaRPr lang="fi-FI" dirty="0"/>
          </a:p>
        </p:txBody>
      </p:sp>
      <p:sp>
        <p:nvSpPr>
          <p:cNvPr id="3" name="Sisällön paikkamerkki 2">
            <a:extLst>
              <a:ext uri="{FF2B5EF4-FFF2-40B4-BE49-F238E27FC236}">
                <a16:creationId xmlns:a16="http://schemas.microsoft.com/office/drawing/2014/main" id="{9959CD2B-1D52-4206-A713-B6B520BAA2C2}"/>
              </a:ext>
            </a:extLst>
          </p:cNvPr>
          <p:cNvSpPr>
            <a:spLocks noGrp="1"/>
          </p:cNvSpPr>
          <p:nvPr>
            <p:ph idx="1"/>
          </p:nvPr>
        </p:nvSpPr>
        <p:spPr/>
        <p:txBody>
          <a:bodyPr vert="horz" lIns="91440" tIns="45720" rIns="91440" bIns="45720" rtlCol="0" anchor="t">
            <a:normAutofit/>
          </a:bodyPr>
          <a:lstStyle/>
          <a:p>
            <a:r>
              <a:rPr lang="fi-FI" dirty="0">
                <a:cs typeface="Calibri"/>
              </a:rPr>
              <a:t>Käypä hoito-suositus: </a:t>
            </a:r>
            <a:r>
              <a:rPr lang="fi-FI" dirty="0">
                <a:ea typeface="+mn-lt"/>
                <a:cs typeface="+mn-lt"/>
                <a:hlinkClick r:id="rId2"/>
              </a:rPr>
              <a:t>https://www.kaypahoito.fi/hoi35050#s13</a:t>
            </a:r>
            <a:endParaRPr lang="fi-FI" dirty="0">
              <a:cs typeface="Calibri"/>
            </a:endParaRPr>
          </a:p>
          <a:p>
            <a:endParaRPr lang="fi-FI" dirty="0">
              <a:cs typeface="Calibri"/>
            </a:endParaRPr>
          </a:p>
          <a:p>
            <a:r>
              <a:rPr lang="fi-FI">
                <a:cs typeface="Calibri"/>
              </a:rPr>
              <a:t>Skitsofreniainfo: </a:t>
            </a:r>
            <a:r>
              <a:rPr lang="fi-FI" dirty="0">
                <a:ea typeface="+mn-lt"/>
                <a:cs typeface="+mn-lt"/>
                <a:hlinkClick r:id="rId3"/>
              </a:rPr>
              <a:t>http://www.skitsofreniainfo.fi/</a:t>
            </a:r>
            <a:endParaRPr lang="fi-FI" dirty="0">
              <a:cs typeface="Calibri"/>
            </a:endParaRPr>
          </a:p>
          <a:p>
            <a:endParaRPr lang="fi-FI" dirty="0">
              <a:cs typeface="Calibri"/>
            </a:endParaRPr>
          </a:p>
          <a:p>
            <a:r>
              <a:rPr lang="fi-FI" dirty="0">
                <a:cs typeface="Calibri"/>
              </a:rPr>
              <a:t>Terveyskirjasto: </a:t>
            </a:r>
            <a:r>
              <a:rPr lang="fi-FI" dirty="0">
                <a:ea typeface="+mn-lt"/>
                <a:cs typeface="+mn-lt"/>
                <a:hlinkClick r:id="rId4"/>
              </a:rPr>
              <a:t>https://www.terveyskirjasto.fi/terveyskirjasto/tk.koti?p_artikkeli=lam00028</a:t>
            </a:r>
          </a:p>
          <a:p>
            <a:endParaRPr lang="fi-FI" dirty="0">
              <a:cs typeface="Calibri"/>
            </a:endParaRPr>
          </a:p>
        </p:txBody>
      </p:sp>
    </p:spTree>
    <p:extLst>
      <p:ext uri="{BB962C8B-B14F-4D97-AF65-F5344CB8AC3E}">
        <p14:creationId xmlns:p14="http://schemas.microsoft.com/office/powerpoint/2010/main" val="41198848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4D8B220-C991-4836-868C-4EA1278988DF}"/>
              </a:ext>
            </a:extLst>
          </p:cNvPr>
          <p:cNvSpPr>
            <a:spLocks noGrp="1"/>
          </p:cNvSpPr>
          <p:nvPr>
            <p:ph type="title"/>
          </p:nvPr>
        </p:nvSpPr>
        <p:spPr>
          <a:xfrm>
            <a:off x="838200" y="365125"/>
            <a:ext cx="10515600" cy="1325563"/>
          </a:xfrm>
        </p:spPr>
        <p:txBody>
          <a:bodyPr>
            <a:normAutofit/>
          </a:bodyPr>
          <a:lstStyle/>
          <a:p>
            <a:r>
              <a:rPr lang="fi-FI" dirty="0">
                <a:cs typeface="Calibri Light"/>
              </a:rPr>
              <a:t>Yleistä</a:t>
            </a:r>
            <a:endParaRPr lang="fi-FI" dirty="0"/>
          </a:p>
        </p:txBody>
      </p:sp>
      <p:graphicFrame>
        <p:nvGraphicFramePr>
          <p:cNvPr id="5" name="Sisällön paikkamerkki 2">
            <a:extLst>
              <a:ext uri="{FF2B5EF4-FFF2-40B4-BE49-F238E27FC236}">
                <a16:creationId xmlns:a16="http://schemas.microsoft.com/office/drawing/2014/main" id="{CDE93801-C790-425F-A00B-22A034982680}"/>
              </a:ext>
            </a:extLst>
          </p:cNvPr>
          <p:cNvGraphicFramePr>
            <a:graphicFrameLocks noGrp="1"/>
          </p:cNvGraphicFramePr>
          <p:nvPr>
            <p:ph idx="1"/>
            <p:extLst>
              <p:ext uri="{D42A27DB-BD31-4B8C-83A1-F6EECF244321}">
                <p14:modId xmlns:p14="http://schemas.microsoft.com/office/powerpoint/2010/main" val="94153203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58290133"/>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E26863E-FF16-4032-8392-EDDFEDA9FB1D}"/>
              </a:ext>
            </a:extLst>
          </p:cNvPr>
          <p:cNvSpPr>
            <a:spLocks noGrp="1"/>
          </p:cNvSpPr>
          <p:nvPr>
            <p:ph type="title"/>
          </p:nvPr>
        </p:nvSpPr>
        <p:spPr/>
        <p:txBody>
          <a:bodyPr/>
          <a:lstStyle/>
          <a:p>
            <a:r>
              <a:rPr lang="fi-FI" dirty="0">
                <a:cs typeface="Calibri Light"/>
              </a:rPr>
              <a:t>...</a:t>
            </a:r>
            <a:endParaRPr lang="fi-FI" dirty="0"/>
          </a:p>
        </p:txBody>
      </p:sp>
      <p:sp>
        <p:nvSpPr>
          <p:cNvPr id="3" name="Sisällön paikkamerkki 2">
            <a:extLst>
              <a:ext uri="{FF2B5EF4-FFF2-40B4-BE49-F238E27FC236}">
                <a16:creationId xmlns:a16="http://schemas.microsoft.com/office/drawing/2014/main" id="{69F96C0F-E7FA-4C82-89F8-3F73F0298A68}"/>
              </a:ext>
            </a:extLst>
          </p:cNvPr>
          <p:cNvSpPr>
            <a:spLocks noGrp="1"/>
          </p:cNvSpPr>
          <p:nvPr>
            <p:ph idx="1"/>
          </p:nvPr>
        </p:nvSpPr>
        <p:spPr/>
        <p:txBody>
          <a:bodyPr vert="horz" lIns="91440" tIns="45720" rIns="91440" bIns="45720" rtlCol="0" anchor="t">
            <a:normAutofit/>
          </a:bodyPr>
          <a:lstStyle/>
          <a:p>
            <a:r>
              <a:rPr lang="fi-FI" dirty="0">
                <a:ea typeface="+mn-lt"/>
                <a:cs typeface="+mn-lt"/>
              </a:rPr>
              <a:t>Skitsofrenia on vakava, monimuotoinen psyykkinen sairaus, jonka ennustetta voidaan parantaa varhaisella tunnistamisella ja varhain aloitetulla hoidolla.</a:t>
            </a:r>
          </a:p>
          <a:p>
            <a:r>
              <a:rPr lang="fi-FI" dirty="0">
                <a:ea typeface="+mn-lt"/>
                <a:cs typeface="+mn-lt"/>
              </a:rPr>
              <a:t>Koko väestöstä 0,5–1,5 % sairastaa skitsofreniaa. Elämänsä aikana joka sadas ihminen sairastuu skitsofreniaan (= elinaikainen riski).</a:t>
            </a:r>
          </a:p>
          <a:p>
            <a:endParaRPr lang="fi-FI" dirty="0">
              <a:cs typeface="Calibri"/>
            </a:endParaRPr>
          </a:p>
        </p:txBody>
      </p:sp>
    </p:spTree>
    <p:extLst>
      <p:ext uri="{BB962C8B-B14F-4D97-AF65-F5344CB8AC3E}">
        <p14:creationId xmlns:p14="http://schemas.microsoft.com/office/powerpoint/2010/main" val="3772530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296BCCA-3AC8-4111-BCFD-B1D407F80165}"/>
              </a:ext>
            </a:extLst>
          </p:cNvPr>
          <p:cNvSpPr>
            <a:spLocks noGrp="1"/>
          </p:cNvSpPr>
          <p:nvPr>
            <p:ph type="title"/>
          </p:nvPr>
        </p:nvSpPr>
        <p:spPr/>
        <p:txBody>
          <a:bodyPr/>
          <a:lstStyle/>
          <a:p>
            <a:r>
              <a:rPr lang="fi-FI" dirty="0">
                <a:cs typeface="Calibri Light"/>
              </a:rPr>
              <a:t>Skitsofrenian synty</a:t>
            </a:r>
            <a:endParaRPr lang="fi-FI" dirty="0"/>
          </a:p>
        </p:txBody>
      </p:sp>
      <p:sp>
        <p:nvSpPr>
          <p:cNvPr id="3" name="Sisällön paikkamerkki 2">
            <a:extLst>
              <a:ext uri="{FF2B5EF4-FFF2-40B4-BE49-F238E27FC236}">
                <a16:creationId xmlns:a16="http://schemas.microsoft.com/office/drawing/2014/main" id="{60CA1577-A108-49F2-9EF0-C770A46EA222}"/>
              </a:ext>
            </a:extLst>
          </p:cNvPr>
          <p:cNvSpPr>
            <a:spLocks noGrp="1"/>
          </p:cNvSpPr>
          <p:nvPr>
            <p:ph idx="1"/>
          </p:nvPr>
        </p:nvSpPr>
        <p:spPr/>
        <p:txBody>
          <a:bodyPr vert="horz" lIns="91440" tIns="45720" rIns="91440" bIns="45720" rtlCol="0" anchor="t">
            <a:normAutofit fontScale="85000" lnSpcReduction="20000"/>
          </a:bodyPr>
          <a:lstStyle/>
          <a:p>
            <a:r>
              <a:rPr lang="fi-FI" dirty="0">
                <a:ea typeface="+mn-lt"/>
                <a:cs typeface="+mn-lt"/>
              </a:rPr>
              <a:t>Skitsofrenian synty voidaan ymmärtää stressi-alttiusmallin eli stressi-haavoittuvuusmallin pohjalta. </a:t>
            </a:r>
            <a:endParaRPr lang="fi-FI">
              <a:cs typeface="Calibri" panose="020F0502020204030204"/>
            </a:endParaRPr>
          </a:p>
          <a:p>
            <a:r>
              <a:rPr lang="fi-FI" dirty="0">
                <a:ea typeface="+mn-lt"/>
                <a:cs typeface="+mn-lt"/>
              </a:rPr>
              <a:t>Mallin mukaan skitsofrenia puhkeaa siihen alttiilla henkilöillä joko sisäisen tai ulkoisen stressin seurauksena. </a:t>
            </a:r>
            <a:endParaRPr lang="fi-FI"/>
          </a:p>
          <a:p>
            <a:r>
              <a:rPr lang="fi-FI" dirty="0">
                <a:ea typeface="+mn-lt"/>
                <a:cs typeface="+mn-lt"/>
              </a:rPr>
              <a:t>Alttius voi olla perinnöllistä, varhaiskehityksen aikana syntynyttä tai molempia.</a:t>
            </a:r>
            <a:endParaRPr lang="fi-FI" dirty="0"/>
          </a:p>
          <a:p>
            <a:r>
              <a:rPr lang="fi-FI" dirty="0">
                <a:ea typeface="+mn-lt"/>
                <a:cs typeface="+mn-lt"/>
              </a:rPr>
              <a:t>Yleisesti katsotaan, että skitsofreniaan liittyy varhainen keskushermoston kehityksen häiriö, joka altistaa skitsofrenian puhkeamiselle. </a:t>
            </a:r>
            <a:endParaRPr lang="fi-FI" dirty="0"/>
          </a:p>
          <a:p>
            <a:pPr marL="0" indent="0">
              <a:buNone/>
            </a:pPr>
            <a:r>
              <a:rPr lang="fi-FI" b="1" dirty="0">
                <a:ea typeface="+mn-lt"/>
                <a:cs typeface="+mn-lt"/>
              </a:rPr>
              <a:t>Sairastumisen laukaiseva stressi voi olla: </a:t>
            </a:r>
            <a:endParaRPr lang="fi-FI">
              <a:cs typeface="Calibri" panose="020F0502020204030204"/>
            </a:endParaRPr>
          </a:p>
          <a:p>
            <a:r>
              <a:rPr lang="fi-FI" dirty="0">
                <a:ea typeface="+mn-lt"/>
                <a:cs typeface="+mn-lt"/>
              </a:rPr>
              <a:t>normaaliin aikuistumiseen tai parisuhteen syntyyn liittyvä kehitys- tai kuormitustekijä</a:t>
            </a:r>
            <a:endParaRPr lang="fi-FI" dirty="0"/>
          </a:p>
          <a:p>
            <a:r>
              <a:rPr lang="fi-FI" dirty="0">
                <a:ea typeface="+mn-lt"/>
                <a:cs typeface="+mn-lt"/>
              </a:rPr>
              <a:t>toksinen tekijä (esim. huumausaineiden, kuten amfetamiinin tai kannabiksen käyttö).</a:t>
            </a:r>
            <a:endParaRPr lang="fi-FI" dirty="0"/>
          </a:p>
          <a:p>
            <a:endParaRPr lang="fi-FI" dirty="0">
              <a:cs typeface="Calibri"/>
            </a:endParaRPr>
          </a:p>
        </p:txBody>
      </p:sp>
    </p:spTree>
    <p:extLst>
      <p:ext uri="{BB962C8B-B14F-4D97-AF65-F5344CB8AC3E}">
        <p14:creationId xmlns:p14="http://schemas.microsoft.com/office/powerpoint/2010/main" val="483676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79404C6-EB40-4003-BBDC-74BCFAE218DF}"/>
              </a:ext>
            </a:extLst>
          </p:cNvPr>
          <p:cNvSpPr>
            <a:spLocks noGrp="1"/>
          </p:cNvSpPr>
          <p:nvPr>
            <p:ph type="title"/>
          </p:nvPr>
        </p:nvSpPr>
        <p:spPr/>
        <p:txBody>
          <a:bodyPr/>
          <a:lstStyle/>
          <a:p>
            <a:r>
              <a:rPr lang="fi-FI" dirty="0">
                <a:cs typeface="Calibri Light"/>
              </a:rPr>
              <a:t>Riskitekijät</a:t>
            </a:r>
            <a:endParaRPr lang="fi-FI" dirty="0"/>
          </a:p>
        </p:txBody>
      </p:sp>
      <p:sp>
        <p:nvSpPr>
          <p:cNvPr id="3" name="Sisällön paikkamerkki 2">
            <a:extLst>
              <a:ext uri="{FF2B5EF4-FFF2-40B4-BE49-F238E27FC236}">
                <a16:creationId xmlns:a16="http://schemas.microsoft.com/office/drawing/2014/main" id="{8A64529E-9895-4128-B38B-2706228B62FA}"/>
              </a:ext>
            </a:extLst>
          </p:cNvPr>
          <p:cNvSpPr>
            <a:spLocks noGrp="1"/>
          </p:cNvSpPr>
          <p:nvPr>
            <p:ph idx="1"/>
          </p:nvPr>
        </p:nvSpPr>
        <p:spPr/>
        <p:txBody>
          <a:bodyPr vert="horz" lIns="91440" tIns="45720" rIns="91440" bIns="45720" rtlCol="0" anchor="t">
            <a:normAutofit fontScale="77500" lnSpcReduction="20000"/>
          </a:bodyPr>
          <a:lstStyle/>
          <a:p>
            <a:r>
              <a:rPr lang="fi-FI" dirty="0">
                <a:ea typeface="+mn-lt"/>
                <a:cs typeface="+mn-lt"/>
              </a:rPr>
              <a:t>Tärkein skitsofreniaa ennakoiva riskitekijä on ensiasteen sukulaisella esiintyvä skitsofrenia. Tällöin sairastumisriski on noin kymmenkertainen normaaliväestöön verrattuna. Nuoret, joilla on suuri geneettinen riski, ovat herkempiä kasvuperheen ilmapiirin poikkeavuuksille kuin muut nuoret. On kuitenkin muistettava, että valtaosassa tapauksista skitsofreniaan sairastuneen perheessä ei esiinny skitsofreniaa eikä muutakaan psykoosia. </a:t>
            </a:r>
            <a:endParaRPr lang="fi-FI">
              <a:cs typeface="Calibri" panose="020F0502020204030204"/>
            </a:endParaRPr>
          </a:p>
          <a:p>
            <a:r>
              <a:rPr lang="fi-FI" dirty="0">
                <a:ea typeface="+mn-lt"/>
                <a:cs typeface="+mn-lt"/>
              </a:rPr>
              <a:t>Kannabiksen on todettu laukaisevan psykooseja, joten nuoria ja skitsofreniaa sairastavia tulee varoittaa kannabiksen käyttöön liittyvistä riskeistä. </a:t>
            </a:r>
            <a:endParaRPr lang="fi-FI"/>
          </a:p>
          <a:p>
            <a:r>
              <a:rPr lang="fi-FI" dirty="0">
                <a:ea typeface="+mn-lt"/>
                <a:cs typeface="+mn-lt"/>
              </a:rPr>
              <a:t>Skitsofreniaan liittyy myös muita ennakoivia riskitekijöitä, kuten äidin raskaudenaikainen infektio, stressi, aliravitsemus, synnytyskomplikaatiot sekä lapsuus- ja nuoruusiän keskushermostovauriot (infektiot ja vammat). Ne voivat lisätä skitsofreniaan sairastumisen vaaraa, mutta niiden merkitys yksittäisen potilaan psykoosiriskin arvioinnissa on epävarma. Myös lapsuus- ja nuoruusiässä koetut psyykkiset traumat saattavat altistaa aikuisiän psykooseille. </a:t>
            </a:r>
            <a:endParaRPr lang="fi-FI" dirty="0"/>
          </a:p>
          <a:p>
            <a:r>
              <a:rPr lang="fi-FI" dirty="0">
                <a:ea typeface="+mn-lt"/>
                <a:cs typeface="+mn-lt"/>
              </a:rPr>
              <a:t>Psykoosiin sairastuneen lasten tutkiminen ja tarpeellisen tuen ja hoidon järjestäminen yhteistyössä lasten- ja nuorisopsykiatrien kanssa ovat ensiarvoisen tärkeitä. </a:t>
            </a:r>
            <a:endParaRPr lang="fi-FI"/>
          </a:p>
          <a:p>
            <a:endParaRPr lang="fi-FI" dirty="0">
              <a:cs typeface="Calibri"/>
            </a:endParaRPr>
          </a:p>
        </p:txBody>
      </p:sp>
    </p:spTree>
    <p:extLst>
      <p:ext uri="{BB962C8B-B14F-4D97-AF65-F5344CB8AC3E}">
        <p14:creationId xmlns:p14="http://schemas.microsoft.com/office/powerpoint/2010/main" val="2273954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D5F2E2B-E1BF-43C1-96EC-0636077F422C}"/>
              </a:ext>
            </a:extLst>
          </p:cNvPr>
          <p:cNvSpPr>
            <a:spLocks noGrp="1"/>
          </p:cNvSpPr>
          <p:nvPr>
            <p:ph type="title"/>
          </p:nvPr>
        </p:nvSpPr>
        <p:spPr/>
        <p:txBody>
          <a:bodyPr/>
          <a:lstStyle/>
          <a:p>
            <a:r>
              <a:rPr lang="fi-FI" dirty="0">
                <a:cs typeface="Calibri Light"/>
              </a:rPr>
              <a:t>Ennakko-oireet</a:t>
            </a:r>
            <a:endParaRPr lang="fi-FI" dirty="0"/>
          </a:p>
        </p:txBody>
      </p:sp>
      <p:sp>
        <p:nvSpPr>
          <p:cNvPr id="3" name="Sisällön paikkamerkki 2">
            <a:extLst>
              <a:ext uri="{FF2B5EF4-FFF2-40B4-BE49-F238E27FC236}">
                <a16:creationId xmlns:a16="http://schemas.microsoft.com/office/drawing/2014/main" id="{8BD4AA30-A5B9-45BE-8E98-881C6806DCA6}"/>
              </a:ext>
            </a:extLst>
          </p:cNvPr>
          <p:cNvSpPr>
            <a:spLocks noGrp="1"/>
          </p:cNvSpPr>
          <p:nvPr>
            <p:ph idx="1"/>
          </p:nvPr>
        </p:nvSpPr>
        <p:spPr/>
        <p:txBody>
          <a:bodyPr vert="horz" lIns="91440" tIns="45720" rIns="91440" bIns="45720" rtlCol="0" anchor="t">
            <a:normAutofit fontScale="77500" lnSpcReduction="20000"/>
          </a:bodyPr>
          <a:lstStyle/>
          <a:p>
            <a:r>
              <a:rPr lang="fi-FI" dirty="0">
                <a:ea typeface="+mn-lt"/>
                <a:cs typeface="+mn-lt"/>
              </a:rPr>
              <a:t>Psykoosin puhkeamista edeltää yleensä ei-psykoottisten ja lievien psykoottisten oireiden värittämä </a:t>
            </a:r>
            <a:r>
              <a:rPr lang="fi-FI" dirty="0" err="1">
                <a:ea typeface="+mn-lt"/>
                <a:cs typeface="+mn-lt"/>
              </a:rPr>
              <a:t>prodromaalivaihe</a:t>
            </a:r>
            <a:r>
              <a:rPr lang="fi-FI" dirty="0">
                <a:ea typeface="+mn-lt"/>
                <a:cs typeface="+mn-lt"/>
              </a:rPr>
              <a:t>. Pääpaino skitsofrenian ehkäisyssä onkin ennakko-oireiden tunnistamisessa ja oireilevien varhaisessa hoidossa. </a:t>
            </a:r>
            <a:endParaRPr lang="fi-FI" dirty="0">
              <a:cs typeface="Calibri" panose="020F0502020204030204"/>
            </a:endParaRPr>
          </a:p>
          <a:p>
            <a:pPr marL="0" indent="0">
              <a:buNone/>
            </a:pPr>
            <a:r>
              <a:rPr lang="fi-FI" b="1" dirty="0">
                <a:ea typeface="+mn-lt"/>
                <a:cs typeface="+mn-lt"/>
              </a:rPr>
              <a:t>Psykoosin ennakko-oireet, joiden on todettu liittyvän psykoosin puhkeamiseen, voidaan jakaa </a:t>
            </a:r>
            <a:endParaRPr lang="fi-FI" b="1" dirty="0">
              <a:cs typeface="Calibri" panose="020F0502020204030204"/>
            </a:endParaRPr>
          </a:p>
          <a:p>
            <a:r>
              <a:rPr lang="fi-FI" i="1" dirty="0">
                <a:ea typeface="+mn-lt"/>
                <a:cs typeface="+mn-lt"/>
              </a:rPr>
              <a:t>alkuvaiheeseen, jota luonnehtivat oudot subjektiiviset kokemukset ajattelun, motoriikan ja havaintojen alueella (perusoireet) </a:t>
            </a:r>
            <a:endParaRPr lang="fi-FI" i="1">
              <a:cs typeface="Calibri"/>
            </a:endParaRPr>
          </a:p>
          <a:p>
            <a:r>
              <a:rPr lang="fi-FI" i="1" dirty="0">
                <a:ea typeface="+mn-lt"/>
                <a:cs typeface="+mn-lt"/>
              </a:rPr>
              <a:t>välittömään riskivaiheeseen, jolle ovat tyypillisiä lievät positiiviset psykoosioireet tai lyhytaikaiset, ohimenevät psykoositilat</a:t>
            </a:r>
            <a:endParaRPr lang="fi-FI" i="1" u="sng" dirty="0">
              <a:cs typeface="Calibri"/>
            </a:endParaRPr>
          </a:p>
          <a:p>
            <a:endParaRPr lang="fi-FI" i="1" dirty="0">
              <a:ea typeface="+mn-lt"/>
              <a:cs typeface="+mn-lt"/>
            </a:endParaRPr>
          </a:p>
          <a:p>
            <a:r>
              <a:rPr lang="fi-FI" dirty="0">
                <a:ea typeface="+mn-lt"/>
                <a:cs typeface="+mn-lt"/>
              </a:rPr>
              <a:t>Molempien ennakko-oirevaiheiden aikana ja jo niitä ennen ilmenee yleensä myös epäspesifisiä oireita, kuten ahdistuneisuutta ja masentuneisuutta. </a:t>
            </a:r>
            <a:endParaRPr lang="fi-FI"/>
          </a:p>
          <a:p>
            <a:r>
              <a:rPr lang="fi-FI" dirty="0">
                <a:ea typeface="+mn-lt"/>
                <a:cs typeface="+mn-lt"/>
              </a:rPr>
              <a:t>Jo havaittavissa olevia oireita aikaisemmin voi esiintyä itseä tai ympäristöä koskevia outouden ja muuntumisen tuntemuksia.</a:t>
            </a:r>
            <a:endParaRPr lang="fi-FI" dirty="0"/>
          </a:p>
          <a:p>
            <a:endParaRPr lang="fi-FI" dirty="0">
              <a:cs typeface="Calibri"/>
            </a:endParaRPr>
          </a:p>
        </p:txBody>
      </p:sp>
    </p:spTree>
    <p:extLst>
      <p:ext uri="{BB962C8B-B14F-4D97-AF65-F5344CB8AC3E}">
        <p14:creationId xmlns:p14="http://schemas.microsoft.com/office/powerpoint/2010/main" val="29404274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8">
            <a:extLst>
              <a:ext uri="{FF2B5EF4-FFF2-40B4-BE49-F238E27FC236}">
                <a16:creationId xmlns:a16="http://schemas.microsoft.com/office/drawing/2014/main" id="{16C5FA50-8D52-4617-AF91-5C7B1C835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564E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FF8FD7B3-066C-4237-9B12-04B2BE195078}"/>
              </a:ext>
            </a:extLst>
          </p:cNvPr>
          <p:cNvSpPr>
            <a:spLocks noGrp="1"/>
          </p:cNvSpPr>
          <p:nvPr>
            <p:ph type="title"/>
          </p:nvPr>
        </p:nvSpPr>
        <p:spPr>
          <a:xfrm>
            <a:off x="9093496" y="618681"/>
            <a:ext cx="2613872" cy="4794567"/>
          </a:xfrm>
        </p:spPr>
        <p:txBody>
          <a:bodyPr vert="horz" lIns="91440" tIns="45720" rIns="91440" bIns="45720" rtlCol="0" anchor="ctr">
            <a:normAutofit/>
          </a:bodyPr>
          <a:lstStyle/>
          <a:p>
            <a:r>
              <a:rPr lang="en-US" sz="2800" b="1" dirty="0" err="1">
                <a:solidFill>
                  <a:schemeClr val="bg1"/>
                </a:solidFill>
                <a:ea typeface="+mj-lt"/>
                <a:cs typeface="+mj-lt"/>
              </a:rPr>
              <a:t>Skitsofreenisen</a:t>
            </a:r>
            <a:r>
              <a:rPr lang="en-US" sz="2800" b="1" dirty="0">
                <a:solidFill>
                  <a:schemeClr val="bg1"/>
                </a:solidFill>
                <a:ea typeface="+mj-lt"/>
                <a:cs typeface="+mj-lt"/>
              </a:rPr>
              <a:t> </a:t>
            </a:r>
            <a:r>
              <a:rPr lang="en-US" sz="2800" b="1" dirty="0" err="1">
                <a:solidFill>
                  <a:schemeClr val="bg1"/>
                </a:solidFill>
                <a:ea typeface="+mj-lt"/>
                <a:cs typeface="+mj-lt"/>
              </a:rPr>
              <a:t>psykoosin</a:t>
            </a:r>
            <a:r>
              <a:rPr lang="en-US" sz="2800" b="1" dirty="0">
                <a:solidFill>
                  <a:schemeClr val="bg1"/>
                </a:solidFill>
                <a:ea typeface="+mj-lt"/>
                <a:cs typeface="+mj-lt"/>
              </a:rPr>
              <a:t> </a:t>
            </a:r>
            <a:r>
              <a:rPr lang="en-US" sz="2800" b="1" dirty="0" err="1">
                <a:solidFill>
                  <a:schemeClr val="bg1"/>
                </a:solidFill>
                <a:ea typeface="+mj-lt"/>
                <a:cs typeface="+mj-lt"/>
              </a:rPr>
              <a:t>puhkeaminen</a:t>
            </a:r>
            <a:r>
              <a:rPr lang="en-US" sz="2800" b="1" dirty="0">
                <a:solidFill>
                  <a:schemeClr val="bg1"/>
                </a:solidFill>
                <a:ea typeface="+mj-lt"/>
                <a:cs typeface="+mj-lt"/>
              </a:rPr>
              <a:t> ja </a:t>
            </a:r>
            <a:r>
              <a:rPr lang="en-US" sz="2800" b="1" dirty="0" err="1">
                <a:solidFill>
                  <a:schemeClr val="bg1"/>
                </a:solidFill>
                <a:ea typeface="+mj-lt"/>
                <a:cs typeface="+mj-lt"/>
              </a:rPr>
              <a:t>kulku</a:t>
            </a:r>
            <a:endParaRPr lang="fi-FI" sz="2800" b="1" dirty="0" err="1">
              <a:solidFill>
                <a:schemeClr val="bg1"/>
              </a:solidFill>
            </a:endParaRPr>
          </a:p>
        </p:txBody>
      </p:sp>
      <p:sp>
        <p:nvSpPr>
          <p:cNvPr id="12" name="Rounded Rectangle 9">
            <a:extLst>
              <a:ext uri="{FF2B5EF4-FFF2-40B4-BE49-F238E27FC236}">
                <a16:creationId xmlns:a16="http://schemas.microsoft.com/office/drawing/2014/main" id="{E223798C-12AD-4B0C-A50C-D676347D67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3354" y="484632"/>
            <a:ext cx="8129016" cy="5724144"/>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uva 4">
            <a:extLst>
              <a:ext uri="{FF2B5EF4-FFF2-40B4-BE49-F238E27FC236}">
                <a16:creationId xmlns:a16="http://schemas.microsoft.com/office/drawing/2014/main" id="{82999965-B190-425B-9FD6-FB0165FF25FC}"/>
              </a:ext>
            </a:extLst>
          </p:cNvPr>
          <p:cNvPicPr>
            <a:picLocks noGrp="1" noChangeAspect="1"/>
          </p:cNvPicPr>
          <p:nvPr>
            <p:ph idx="1"/>
          </p:nvPr>
        </p:nvPicPr>
        <p:blipFill rotWithShape="1">
          <a:blip r:embed="rId2"/>
          <a:srcRect r="2" b="803"/>
          <a:stretch/>
        </p:blipFill>
        <p:spPr>
          <a:xfrm>
            <a:off x="976251" y="942538"/>
            <a:ext cx="7163222" cy="4808332"/>
          </a:xfrm>
          <a:prstGeom prst="rect">
            <a:avLst/>
          </a:prstGeom>
          <a:effectLst/>
        </p:spPr>
      </p:pic>
    </p:spTree>
    <p:extLst>
      <p:ext uri="{BB962C8B-B14F-4D97-AF65-F5344CB8AC3E}">
        <p14:creationId xmlns:p14="http://schemas.microsoft.com/office/powerpoint/2010/main" val="2732964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8F80D4F-25C0-4E30-8DA7-198C0BE76BC9}"/>
              </a:ext>
            </a:extLst>
          </p:cNvPr>
          <p:cNvSpPr>
            <a:spLocks noGrp="1"/>
          </p:cNvSpPr>
          <p:nvPr>
            <p:ph type="title"/>
          </p:nvPr>
        </p:nvSpPr>
        <p:spPr>
          <a:xfrm>
            <a:off x="972671" y="651996"/>
            <a:ext cx="10515600" cy="1325563"/>
          </a:xfrm>
        </p:spPr>
        <p:txBody>
          <a:bodyPr/>
          <a:lstStyle/>
          <a:p>
            <a:r>
              <a:rPr lang="fi-FI" dirty="0">
                <a:cs typeface="Calibri Light"/>
              </a:rPr>
              <a:t>Ensioireisiin puuttuminen – ensipsykoosin tunnistaminen ja hoito</a:t>
            </a:r>
            <a:endParaRPr lang="fi-FI" dirty="0"/>
          </a:p>
        </p:txBody>
      </p:sp>
      <p:sp>
        <p:nvSpPr>
          <p:cNvPr id="3" name="Sisällön paikkamerkki 2">
            <a:extLst>
              <a:ext uri="{FF2B5EF4-FFF2-40B4-BE49-F238E27FC236}">
                <a16:creationId xmlns:a16="http://schemas.microsoft.com/office/drawing/2014/main" id="{303228AB-FAD5-4910-97E4-74BCD7906F2A}"/>
              </a:ext>
            </a:extLst>
          </p:cNvPr>
          <p:cNvSpPr>
            <a:spLocks noGrp="1"/>
          </p:cNvSpPr>
          <p:nvPr>
            <p:ph idx="1"/>
          </p:nvPr>
        </p:nvSpPr>
        <p:spPr>
          <a:xfrm>
            <a:off x="936812" y="2614519"/>
            <a:ext cx="10515600" cy="4351338"/>
          </a:xfrm>
        </p:spPr>
        <p:txBody>
          <a:bodyPr vert="horz" lIns="91440" tIns="45720" rIns="91440" bIns="45720" rtlCol="0" anchor="t">
            <a:normAutofit/>
          </a:bodyPr>
          <a:lstStyle/>
          <a:p>
            <a:r>
              <a:rPr lang="fi-FI" sz="3200" b="1" dirty="0">
                <a:ea typeface="+mn-lt"/>
                <a:cs typeface="+mn-lt"/>
              </a:rPr>
              <a:t>Hoito aloitetaan heti psykoosioireiden ilmaannuttua, koska hoitamattoman psykoosin kesto ja hoidon aloittamisen viivästyminen heikentävät ennustetta.</a:t>
            </a:r>
          </a:p>
          <a:p>
            <a:r>
              <a:rPr lang="fi-FI" sz="3200" b="1" dirty="0">
                <a:ea typeface="+mn-lt"/>
                <a:cs typeface="+mn-lt"/>
              </a:rPr>
              <a:t>Psykoosin varhainen tunnistaminen tapahtuu useimmiten perusterveydenhuollossa. </a:t>
            </a:r>
            <a:endParaRPr lang="fi-FI" sz="3200" b="1">
              <a:cs typeface="Calibri" panose="020F0502020204030204"/>
            </a:endParaRPr>
          </a:p>
          <a:p>
            <a:r>
              <a:rPr lang="fi-FI" sz="3200" b="1" dirty="0">
                <a:ea typeface="+mn-lt"/>
                <a:cs typeface="+mn-lt"/>
              </a:rPr>
              <a:t>Ensipsykoosiin sairastuneen tarkempi diagnostiikka ja hoidon käynnistäminen kuuluvat erikoissairaanhoitoon. </a:t>
            </a:r>
            <a:endParaRPr lang="fi-FI" b="1"/>
          </a:p>
          <a:p>
            <a:endParaRPr lang="fi-FI" dirty="0">
              <a:cs typeface="Calibri"/>
            </a:endParaRPr>
          </a:p>
        </p:txBody>
      </p:sp>
    </p:spTree>
    <p:extLst>
      <p:ext uri="{BB962C8B-B14F-4D97-AF65-F5344CB8AC3E}">
        <p14:creationId xmlns:p14="http://schemas.microsoft.com/office/powerpoint/2010/main" val="3717987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E214AA7-F028-4A0D-8698-61AEC754D1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1598340"/>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Otsikko 1">
            <a:extLst>
              <a:ext uri="{FF2B5EF4-FFF2-40B4-BE49-F238E27FC236}">
                <a16:creationId xmlns:a16="http://schemas.microsoft.com/office/drawing/2014/main" id="{EDABA48D-EDB3-41BE-83E7-D834EF8B9466}"/>
              </a:ext>
            </a:extLst>
          </p:cNvPr>
          <p:cNvSpPr>
            <a:spLocks noGrp="1"/>
          </p:cNvSpPr>
          <p:nvPr>
            <p:ph type="title"/>
          </p:nvPr>
        </p:nvSpPr>
        <p:spPr>
          <a:xfrm>
            <a:off x="1159933" y="995318"/>
            <a:ext cx="9872134" cy="1193968"/>
          </a:xfrm>
          <a:solidFill>
            <a:srgbClr val="FFFFFF"/>
          </a:solidFill>
          <a:ln w="38100">
            <a:solidFill>
              <a:srgbClr val="7F7F7F"/>
            </a:solidFill>
            <a:miter lim="800000"/>
          </a:ln>
        </p:spPr>
        <p:txBody>
          <a:bodyPr>
            <a:normAutofit/>
          </a:bodyPr>
          <a:lstStyle/>
          <a:p>
            <a:pPr algn="ctr"/>
            <a:r>
              <a:rPr lang="fi-FI" sz="3600">
                <a:solidFill>
                  <a:srgbClr val="3F3F3F"/>
                </a:solidFill>
                <a:ea typeface="+mj-lt"/>
                <a:cs typeface="+mj-lt"/>
              </a:rPr>
              <a:t>Tautiluokituksen mukaiset skitsofrenian oireet</a:t>
            </a:r>
            <a:endParaRPr lang="fi-FI" sz="3600">
              <a:solidFill>
                <a:srgbClr val="3F3F3F"/>
              </a:solidFill>
            </a:endParaRPr>
          </a:p>
        </p:txBody>
      </p:sp>
      <p:sp>
        <p:nvSpPr>
          <p:cNvPr id="3" name="Sisällön paikkamerkki 2">
            <a:extLst>
              <a:ext uri="{FF2B5EF4-FFF2-40B4-BE49-F238E27FC236}">
                <a16:creationId xmlns:a16="http://schemas.microsoft.com/office/drawing/2014/main" id="{D59291FF-C22F-41F0-BB71-2207B7C0D55C}"/>
              </a:ext>
            </a:extLst>
          </p:cNvPr>
          <p:cNvSpPr>
            <a:spLocks noGrp="1"/>
          </p:cNvSpPr>
          <p:nvPr>
            <p:ph sz="half" idx="1"/>
          </p:nvPr>
        </p:nvSpPr>
        <p:spPr>
          <a:xfrm>
            <a:off x="1476915" y="2888250"/>
            <a:ext cx="4297351" cy="2959777"/>
          </a:xfrm>
        </p:spPr>
        <p:txBody>
          <a:bodyPr vert="horz" lIns="91440" tIns="45720" rIns="91440" bIns="45720" rtlCol="0" anchor="t">
            <a:normAutofit/>
          </a:bodyPr>
          <a:lstStyle/>
          <a:p>
            <a:r>
              <a:rPr lang="fi-FI" sz="2000" dirty="0">
                <a:cs typeface="Calibri"/>
              </a:rPr>
              <a:t>POSITIIVISET OIREET (psykoottiset oireet):</a:t>
            </a:r>
          </a:p>
          <a:p>
            <a:r>
              <a:rPr lang="fi-FI" sz="2000" dirty="0">
                <a:ea typeface="+mn-lt"/>
                <a:cs typeface="+mn-lt"/>
              </a:rPr>
              <a:t>aistiharhat (hallusinaatiot, erityisesti kuuloharhat, mutta myös näkö-, tunto- ym.)</a:t>
            </a:r>
            <a:endParaRPr lang="fi-FI" sz="2000" dirty="0">
              <a:cs typeface="Calibri" panose="020F0502020204030204"/>
            </a:endParaRPr>
          </a:p>
          <a:p>
            <a:r>
              <a:rPr lang="fi-FI" sz="2000" dirty="0">
                <a:ea typeface="+mn-lt"/>
                <a:cs typeface="+mn-lt"/>
              </a:rPr>
              <a:t>harhaluulot (</a:t>
            </a:r>
            <a:r>
              <a:rPr lang="fi-FI" sz="2000" dirty="0" err="1">
                <a:ea typeface="+mn-lt"/>
                <a:cs typeface="+mn-lt"/>
              </a:rPr>
              <a:t>deluusiot</a:t>
            </a:r>
            <a:r>
              <a:rPr lang="fi-FI" sz="2000" dirty="0">
                <a:ea typeface="+mn-lt"/>
                <a:cs typeface="+mn-lt"/>
              </a:rPr>
              <a:t>: varsinkin eriskummalliset)</a:t>
            </a:r>
            <a:endParaRPr lang="fi-FI" sz="2000" dirty="0"/>
          </a:p>
          <a:p>
            <a:r>
              <a:rPr lang="fi-FI" sz="2000" dirty="0">
                <a:ea typeface="+mn-lt"/>
                <a:cs typeface="+mn-lt"/>
              </a:rPr>
              <a:t>puheen ja käyttäytymisen hajanaisuus</a:t>
            </a:r>
            <a:endParaRPr lang="fi-FI" sz="2000" dirty="0"/>
          </a:p>
          <a:p>
            <a:endParaRPr lang="fi-FI" sz="2000">
              <a:cs typeface="Calibri" panose="020F0502020204030204"/>
            </a:endParaRPr>
          </a:p>
        </p:txBody>
      </p:sp>
      <p:cxnSp>
        <p:nvCxnSpPr>
          <p:cNvPr id="11" name="Straight Connector 10">
            <a:extLst>
              <a:ext uri="{FF2B5EF4-FFF2-40B4-BE49-F238E27FC236}">
                <a16:creationId xmlns:a16="http://schemas.microsoft.com/office/drawing/2014/main" id="{D6206FDC-2777-4D7F-AF9C-73413DA664C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096000" y="2888250"/>
            <a:ext cx="0" cy="2769135"/>
          </a:xfrm>
          <a:prstGeom prst="line">
            <a:avLst/>
          </a:prstGeom>
          <a:ln w="19050">
            <a:solidFill>
              <a:srgbClr val="7F7F7F"/>
            </a:solidFill>
          </a:ln>
        </p:spPr>
        <p:style>
          <a:lnRef idx="1">
            <a:schemeClr val="accent1"/>
          </a:lnRef>
          <a:fillRef idx="0">
            <a:schemeClr val="accent1"/>
          </a:fillRef>
          <a:effectRef idx="0">
            <a:schemeClr val="accent1"/>
          </a:effectRef>
          <a:fontRef idx="minor">
            <a:schemeClr val="tx1"/>
          </a:fontRef>
        </p:style>
      </p:cxnSp>
      <p:sp>
        <p:nvSpPr>
          <p:cNvPr id="4" name="Sisällön paikkamerkki 3">
            <a:extLst>
              <a:ext uri="{FF2B5EF4-FFF2-40B4-BE49-F238E27FC236}">
                <a16:creationId xmlns:a16="http://schemas.microsoft.com/office/drawing/2014/main" id="{DC568068-7C8B-464C-A31B-A5F86CC54675}"/>
              </a:ext>
            </a:extLst>
          </p:cNvPr>
          <p:cNvSpPr>
            <a:spLocks noGrp="1"/>
          </p:cNvSpPr>
          <p:nvPr>
            <p:ph sz="half" idx="2"/>
          </p:nvPr>
        </p:nvSpPr>
        <p:spPr>
          <a:xfrm>
            <a:off x="6417731" y="2888250"/>
            <a:ext cx="4292594" cy="2959778"/>
          </a:xfrm>
        </p:spPr>
        <p:txBody>
          <a:bodyPr vert="horz" lIns="91440" tIns="45720" rIns="91440" bIns="45720" rtlCol="0" anchor="t">
            <a:normAutofit/>
          </a:bodyPr>
          <a:lstStyle/>
          <a:p>
            <a:r>
              <a:rPr lang="fi-FI" sz="2000">
                <a:cs typeface="Calibri"/>
              </a:rPr>
              <a:t>NEGATIIVISET OIREET</a:t>
            </a:r>
          </a:p>
          <a:p>
            <a:r>
              <a:rPr lang="fi-FI" sz="2000">
                <a:ea typeface="+mn-lt"/>
                <a:cs typeface="+mn-lt"/>
              </a:rPr>
              <a:t>tunteiden latistuminen</a:t>
            </a:r>
          </a:p>
          <a:p>
            <a:r>
              <a:rPr lang="fi-FI" sz="2000">
                <a:ea typeface="+mn-lt"/>
                <a:cs typeface="+mn-lt"/>
              </a:rPr>
              <a:t>puheen köyhtyminen</a:t>
            </a:r>
          </a:p>
          <a:p>
            <a:r>
              <a:rPr lang="fi-FI" sz="2000">
                <a:ea typeface="+mn-lt"/>
                <a:cs typeface="+mn-lt"/>
              </a:rPr>
              <a:t>tahdottomuus</a:t>
            </a:r>
          </a:p>
          <a:p>
            <a:r>
              <a:rPr lang="fi-FI" sz="2000">
                <a:ea typeface="+mn-lt"/>
                <a:cs typeface="+mn-lt"/>
              </a:rPr>
              <a:t>kyvyttömyys tuntea mielihyvää</a:t>
            </a:r>
          </a:p>
          <a:p>
            <a:r>
              <a:rPr lang="fi-FI" sz="2000">
                <a:ea typeface="+mn-lt"/>
                <a:cs typeface="+mn-lt"/>
              </a:rPr>
              <a:t>vetäytyminen ihmissuhteista ja sosiaalisten kontaktien puute.</a:t>
            </a:r>
          </a:p>
          <a:p>
            <a:endParaRPr lang="fi-FI" sz="2000">
              <a:cs typeface="Calibri"/>
            </a:endParaRPr>
          </a:p>
        </p:txBody>
      </p:sp>
    </p:spTree>
    <p:extLst>
      <p:ext uri="{BB962C8B-B14F-4D97-AF65-F5344CB8AC3E}">
        <p14:creationId xmlns:p14="http://schemas.microsoft.com/office/powerpoint/2010/main" val="3568704700"/>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Laajakuva</PresentationFormat>
  <Paragraphs>0</Paragraphs>
  <Slides>19</Slides>
  <Notes>0</Notes>
  <HiddenSlides>0</HiddenSlides>
  <MMClips>0</MMClips>
  <ScaleCrop>false</ScaleCrop>
  <HeadingPairs>
    <vt:vector size="4" baseType="variant">
      <vt:variant>
        <vt:lpstr>Teema</vt:lpstr>
      </vt:variant>
      <vt:variant>
        <vt:i4>1</vt:i4>
      </vt:variant>
      <vt:variant>
        <vt:lpstr>Dian otsikot</vt:lpstr>
      </vt:variant>
      <vt:variant>
        <vt:i4>19</vt:i4>
      </vt:variant>
    </vt:vector>
  </HeadingPairs>
  <TitlesOfParts>
    <vt:vector size="20" baseType="lpstr">
      <vt:lpstr>Office-teema</vt:lpstr>
      <vt:lpstr>Skitsofrenia</vt:lpstr>
      <vt:lpstr>Yleistä</vt:lpstr>
      <vt:lpstr>...</vt:lpstr>
      <vt:lpstr>Skitsofrenian synty</vt:lpstr>
      <vt:lpstr>Riskitekijät</vt:lpstr>
      <vt:lpstr>Ennakko-oireet</vt:lpstr>
      <vt:lpstr>Skitsofreenisen psykoosin puhkeaminen ja kulku</vt:lpstr>
      <vt:lpstr>Ensioireisiin puuttuminen – ensipsykoosin tunnistaminen ja hoito</vt:lpstr>
      <vt:lpstr>Tautiluokituksen mukaiset skitsofrenian oireet</vt:lpstr>
      <vt:lpstr>Skitsofreniapotilailla esiintyy</vt:lpstr>
      <vt:lpstr>HOITO JA KUNTOUTUS</vt:lpstr>
      <vt:lpstr>   </vt:lpstr>
      <vt:lpstr>Hoito</vt:lpstr>
      <vt:lpstr>...</vt:lpstr>
      <vt:lpstr>Akuuttivaiheen lääkehoito</vt:lpstr>
      <vt:lpstr>NEUROLEPTIT = PSYKOOSILÄÄKKEET</vt:lpstr>
      <vt:lpstr>Klotsapiini - LEPONEX</vt:lpstr>
      <vt:lpstr>...</vt:lpstr>
      <vt:lpstr>Lähteet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
  <cp:lastModifiedBy/>
  <cp:revision>224</cp:revision>
  <dcterms:created xsi:type="dcterms:W3CDTF">2020-03-05T11:01:09Z</dcterms:created>
  <dcterms:modified xsi:type="dcterms:W3CDTF">2020-12-04T10:19:19Z</dcterms:modified>
</cp:coreProperties>
</file>