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2A30E-B903-401C-A578-55CE0BE8E6F4}" type="datetimeFigureOut">
              <a:rPr lang="fi-FI" smtClean="0"/>
              <a:t>7.5.2020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18E5C-1809-429B-B863-A18F6BFC6B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20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8E5C-1809-429B-B863-A18F6BFC6BF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0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Suorakulmi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uorakulmi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uorakulmi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asakylkinen kolmio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asakylkinen kolmio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 yhdysviiv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asakylkinen kolmio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850C5F-6D3B-4ADA-AFB8-896107F6E072}" type="datetimeFigureOut">
              <a:rPr lang="fi-FI" smtClean="0"/>
              <a:pPr/>
              <a:t>7.5.2020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B12BB-7CFA-4AC7-8A6E-388EE87B323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8" name="Suora yhdysviiv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uora yhdysviiv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asakylkinen kolmio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lastenpresidentti.f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i.wikipedia.org/wiki/Tiedosto:Flag_of_Europ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VAALIT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KUNTAVAALIT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- </a:t>
            </a:r>
            <a:r>
              <a:rPr lang="fi-FI" b="1" smtClean="0"/>
              <a:t>Seuraavat keväällä 2021</a:t>
            </a:r>
            <a:endParaRPr lang="fi-FI" dirty="0" smtClean="0"/>
          </a:p>
          <a:p>
            <a:r>
              <a:rPr lang="fi-FI" b="1" dirty="0" smtClean="0"/>
              <a:t>- ÄO: täysi-ikäiset + EU:n, Norjan, Islannin 		kansalaiset, jotka asuvat kunnassa</a:t>
            </a:r>
            <a:endParaRPr lang="fi-FI" dirty="0" smtClean="0"/>
          </a:p>
          <a:p>
            <a:r>
              <a:rPr lang="fi-FI" b="1" dirty="0" smtClean="0"/>
              <a:t>- muut ulkomaalaiset saavat äänestää , kun ovat 	asuneet Suomessa 2 v.</a:t>
            </a:r>
            <a:endParaRPr lang="fi-FI" dirty="0" smtClean="0"/>
          </a:p>
          <a:p>
            <a:r>
              <a:rPr lang="fi-FI" b="1" dirty="0" smtClean="0"/>
              <a:t>- Vaalikelvottomia: valtion virkamiehet, jotka 	hoitavat kunnan valvontatehtäviä + kunnan 	johtavassa tehtävässä olevat</a:t>
            </a:r>
            <a:endParaRPr lang="fi-FI" dirty="0" smtClean="0"/>
          </a:p>
          <a:p>
            <a:r>
              <a:rPr lang="fi-FI" b="1" dirty="0" smtClean="0"/>
              <a:t>- Valitsijayhdistys: </a:t>
            </a:r>
            <a:r>
              <a:rPr lang="fi-FI" b="1" dirty="0" err="1" smtClean="0"/>
              <a:t>väh</a:t>
            </a:r>
            <a:r>
              <a:rPr lang="fi-FI" b="1" dirty="0" smtClean="0"/>
              <a:t>. 10 äo kuntalaista </a:t>
            </a:r>
            <a:r>
              <a:rPr lang="fi-FI" b="1" dirty="0" smtClean="0">
                <a:sym typeface="Wingdings" pitchFamily="2" charset="2"/>
              </a:rPr>
              <a:t></a:t>
            </a:r>
            <a:r>
              <a:rPr lang="fi-FI" b="1" dirty="0" smtClean="0"/>
              <a:t> 	yhteislista</a:t>
            </a:r>
            <a:endParaRPr lang="fi-FI" dirty="0" smtClean="0"/>
          </a:p>
          <a:p>
            <a:r>
              <a:rPr lang="fi-FI" b="1" dirty="0" smtClean="0"/>
              <a:t>- sopuvaalit pienissä kunnissa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098" name="Picture 2" descr="http://www.rauma.fi/info/kuvia/vaakuna_netti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-285776"/>
            <a:ext cx="1905000" cy="2162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PRESIDENTINVAALIT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b="1" dirty="0" smtClean="0"/>
              <a:t>- joka 6.v. </a:t>
            </a:r>
            <a:endParaRPr lang="fi-FI" dirty="0" smtClean="0"/>
          </a:p>
          <a:p>
            <a:r>
              <a:rPr lang="fi-FI" b="1" dirty="0" smtClean="0"/>
              <a:t>- enemmistövaali: koko maa vaalipiirinä</a:t>
            </a:r>
            <a:endParaRPr lang="fi-FI" dirty="0" smtClean="0"/>
          </a:p>
          <a:p>
            <a:pPr>
              <a:buNone/>
            </a:pPr>
            <a:r>
              <a:rPr lang="fi-FI" b="1" dirty="0" smtClean="0"/>
              <a:t>	 jos ehdokas saa 1. kierroksella yli 1/2 äänistä, hänet on valittu</a:t>
            </a:r>
            <a:endParaRPr lang="fi-FI" dirty="0" smtClean="0"/>
          </a:p>
          <a:p>
            <a:r>
              <a:rPr lang="fi-FI" b="1" dirty="0" smtClean="0"/>
              <a:t>muuten 2.  kierroksella 2 eniten ääniä 			saanutta </a:t>
            </a:r>
            <a:r>
              <a:rPr lang="fi-FI" b="1" dirty="0" smtClean="0">
                <a:sym typeface="Wingdings" pitchFamily="2" charset="2"/>
              </a:rPr>
              <a:t></a:t>
            </a:r>
            <a:r>
              <a:rPr lang="fi-FI" b="1" dirty="0" smtClean="0"/>
              <a:t> voittajasta presidentti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3074" name="Picture 2" descr="http://www.presidentti.fi/images/banner_presidentti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642918"/>
            <a:ext cx="2172336" cy="10048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EUROPARLAMENTTIVAALIT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72518" cy="5214974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smtClean="0"/>
              <a:t>- </a:t>
            </a:r>
            <a:r>
              <a:rPr lang="fi-FI" b="1" smtClean="0"/>
              <a:t>Suomesta 14  </a:t>
            </a:r>
            <a:r>
              <a:rPr lang="fi-FI" b="1" dirty="0" smtClean="0"/>
              <a:t>edustajaa,  toimikausi 5 v.</a:t>
            </a:r>
            <a:endParaRPr lang="fi-FI" dirty="0" smtClean="0"/>
          </a:p>
          <a:p>
            <a:r>
              <a:rPr lang="fi-FI" b="1" dirty="0" smtClean="0"/>
              <a:t>- Suomi = 1 ”vaalipiiri”---&gt; voi äänestää ketä tahansa 	ehdokasta Suomessa;  20 ehdokasta/puolue</a:t>
            </a:r>
            <a:endParaRPr lang="fi-FI" dirty="0" smtClean="0"/>
          </a:p>
          <a:p>
            <a:r>
              <a:rPr lang="fi-FI" b="1" dirty="0" smtClean="0"/>
              <a:t>- ÄO: 18 v. täyttäneellä Suomen kansalaisella sekä 	EU:n kansalaisilla, joilla on kotikunta Suomessa</a:t>
            </a:r>
            <a:endParaRPr lang="fi-FI" dirty="0" smtClean="0"/>
          </a:p>
          <a:p>
            <a:r>
              <a:rPr lang="fi-FI" b="1" dirty="0" smtClean="0"/>
              <a:t>-  Vaalikelvottomia ovat valtioneuvoston jäsenet ja tietyt EU:n virkamiehet sekä holhouksen alaiset</a:t>
            </a:r>
            <a:endParaRPr lang="fi-FI" dirty="0" smtClean="0"/>
          </a:p>
          <a:p>
            <a:endParaRPr lang="fi-FI" b="1" u="sng" dirty="0" smtClean="0"/>
          </a:p>
          <a:p>
            <a:endParaRPr lang="fi-FI" b="1" u="sng" dirty="0" smtClean="0"/>
          </a:p>
          <a:p>
            <a:endParaRPr lang="fi-FI" b="1" u="sng" dirty="0" smtClean="0"/>
          </a:p>
          <a:p>
            <a:r>
              <a:rPr lang="fi-FI" b="1" u="sng" dirty="0" smtClean="0"/>
              <a:t>KANSANÄÄNESTYS</a:t>
            </a:r>
            <a:endParaRPr lang="fi-FI" u="sng" dirty="0" smtClean="0"/>
          </a:p>
          <a:p>
            <a:r>
              <a:rPr lang="fi-FI" b="1" dirty="0" smtClean="0"/>
              <a:t>- neuvoa-antava (kieltolain purku 1931, Suomen 		liittyminen EU:n jäseneksi 1994)</a:t>
            </a:r>
            <a:endParaRPr lang="fi-FI" dirty="0" smtClean="0"/>
          </a:p>
          <a:p>
            <a:r>
              <a:rPr lang="fi-FI" b="1" dirty="0" smtClean="0"/>
              <a:t>-  Kunta voi järjestää oman äänestyksen</a:t>
            </a:r>
            <a:endParaRPr lang="fi-FI" dirty="0" smtClean="0"/>
          </a:p>
          <a:p>
            <a:r>
              <a:rPr lang="fi-FI" b="1" dirty="0" smtClean="0"/>
              <a:t> 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2050" name="Picture 2" descr="http://upload.wikimedia.org/wikipedia/commons/thumb/b/b7/Flag_of_Europe.svg/180px-Flag_of_Europe.svg.png">
            <a:hlinkClick r:id="rId2" tooltip="Flag of Europe.sv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7166"/>
            <a:ext cx="1714500" cy="1143001"/>
          </a:xfrm>
          <a:prstGeom prst="rect">
            <a:avLst/>
          </a:prstGeom>
          <a:noFill/>
        </p:spPr>
      </p:pic>
      <p:pic>
        <p:nvPicPr>
          <p:cNvPr id="2052" name="Picture 4" descr="http://ec.europa.eu/publications/booklets/eu_documentation/04/images/p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071810"/>
            <a:ext cx="2357454" cy="1673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Vaalit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19200"/>
            <a:ext cx="3238045" cy="55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tavat:1) Enemmistövaalit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0552" cy="4937760"/>
          </a:xfrm>
        </p:spPr>
        <p:txBody>
          <a:bodyPr>
            <a:normAutofit/>
          </a:bodyPr>
          <a:lstStyle/>
          <a:p>
            <a:r>
              <a:rPr lang="fi-FI" b="1" dirty="0" smtClean="0"/>
              <a:t>- pienet </a:t>
            </a:r>
            <a:r>
              <a:rPr lang="fi-FI" b="1" dirty="0" err="1" smtClean="0"/>
              <a:t>vaalipiirit</a:t>
            </a:r>
            <a:r>
              <a:rPr lang="fi-FI" b="1" dirty="0" err="1" smtClean="0">
                <a:sym typeface="Wingdings" pitchFamily="2" charset="2"/>
              </a:rPr>
              <a:t>vain</a:t>
            </a:r>
            <a:r>
              <a:rPr lang="fi-FI" b="1" dirty="0" smtClean="0">
                <a:sym typeface="Wingdings" pitchFamily="2" charset="2"/>
              </a:rPr>
              <a:t> paras valitaan</a:t>
            </a:r>
            <a:r>
              <a:rPr lang="fi-FI" b="1" dirty="0" smtClean="0"/>
              <a:t>, vähemmistö vaille edustajaa</a:t>
            </a:r>
            <a:endParaRPr lang="fi-FI" dirty="0" smtClean="0"/>
          </a:p>
          <a:p>
            <a:r>
              <a:rPr lang="fi-FI" b="1" dirty="0" smtClean="0"/>
              <a:t>- kaksipuoluemaissa (</a:t>
            </a:r>
            <a:r>
              <a:rPr lang="fi-FI" b="1" dirty="0" err="1" smtClean="0"/>
              <a:t>Iso-B</a:t>
            </a:r>
            <a:r>
              <a:rPr lang="fi-FI" b="1" dirty="0" smtClean="0"/>
              <a:t>, USA)</a:t>
            </a:r>
            <a:endParaRPr lang="fi-FI" dirty="0" smtClean="0"/>
          </a:p>
          <a:p>
            <a:r>
              <a:rPr lang="fi-FI" b="1" dirty="0" smtClean="0"/>
              <a:t>- myös kaksivaiheiset: jollei kukaan saa ehdotonta enemmistöä </a:t>
            </a:r>
            <a:r>
              <a:rPr lang="fi-FI" b="1" dirty="0" smtClean="0">
                <a:sym typeface="Wingdings" pitchFamily="2" charset="2"/>
              </a:rPr>
              <a:t></a:t>
            </a:r>
            <a:r>
              <a:rPr lang="fi-FI" b="1" dirty="0" smtClean="0"/>
              <a:t> uusi äänestys 	(Ranska)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27021"/>
            <a:ext cx="3643338" cy="46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07" y="225116"/>
            <a:ext cx="6470529" cy="55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2) Suhteellinen vaalitapa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42844" y="1219200"/>
            <a:ext cx="5072098" cy="5281634"/>
          </a:xfrm>
        </p:spPr>
        <p:txBody>
          <a:bodyPr>
            <a:normAutofit/>
          </a:bodyPr>
          <a:lstStyle/>
          <a:p>
            <a:r>
              <a:rPr lang="fi-FI" b="1" dirty="0" smtClean="0"/>
              <a:t>- listavaalit: kärjessä olevat ensin läpi =puolue määrää järjestyksen (Ruotsi)</a:t>
            </a:r>
            <a:endParaRPr lang="fi-FI" dirty="0" smtClean="0"/>
          </a:p>
          <a:p>
            <a:r>
              <a:rPr lang="fi-FI" b="1" dirty="0" smtClean="0"/>
              <a:t>- Suomessa listavaalin muunnelma: valitaan 	  sekä </a:t>
            </a:r>
            <a:r>
              <a:rPr lang="fi-FI" b="1" u="sng" dirty="0" err="1" smtClean="0"/>
              <a:t>puolue</a:t>
            </a:r>
            <a:r>
              <a:rPr lang="fi-FI" b="1" dirty="0" err="1" smtClean="0"/>
              <a:t>&amp;ehdokas</a:t>
            </a:r>
            <a:r>
              <a:rPr lang="fi-FI" b="1" dirty="0" smtClean="0"/>
              <a:t> </a:t>
            </a:r>
            <a:r>
              <a:rPr lang="fi-FI" b="1" dirty="0" smtClean="0">
                <a:sym typeface="Wingdings" pitchFamily="2" charset="2"/>
              </a:rPr>
              <a:t></a:t>
            </a:r>
            <a:r>
              <a:rPr lang="fi-FI" b="1" dirty="0" smtClean="0"/>
              <a:t> ei voi olla varma, että oma ehdokas valitaan puolueesta</a:t>
            </a:r>
            <a:endParaRPr lang="fi-FI" dirty="0" smtClean="0"/>
          </a:p>
          <a:p>
            <a:r>
              <a:rPr lang="fi-FI" b="1" dirty="0" smtClean="0">
                <a:sym typeface="Wingdings" pitchFamily="2" charset="2"/>
              </a:rPr>
              <a:t></a:t>
            </a:r>
            <a:r>
              <a:rPr lang="fi-FI" b="1" dirty="0" smtClean="0"/>
              <a:t> suosii suuria</a:t>
            </a:r>
            <a:endParaRPr lang="fi-FI" dirty="0" smtClean="0"/>
          </a:p>
          <a:p>
            <a:r>
              <a:rPr lang="fi-FI" b="1" dirty="0" smtClean="0">
                <a:sym typeface="Wingdings" pitchFamily="2" charset="2"/>
              </a:rPr>
              <a:t></a:t>
            </a:r>
            <a:r>
              <a:rPr lang="fi-FI" b="1" dirty="0" smtClean="0"/>
              <a:t> takaa vähemmistöillekin edustuksen </a:t>
            </a:r>
            <a:endParaRPr lang="fi-F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623" y="1214422"/>
            <a:ext cx="332658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b="1" dirty="0" smtClean="0"/>
              <a:t>-  äänestyspakko Australiassa, Belgiassa, Italiassa ja Kreikassa</a:t>
            </a:r>
            <a:endParaRPr lang="fi-FI" dirty="0" smtClean="0"/>
          </a:p>
          <a:p>
            <a:r>
              <a:rPr lang="fi-FI" b="1" dirty="0" smtClean="0"/>
              <a:t>- äänikynnys =  puolueen saatava esim. 4% tai enemmän kaikista äänistä, jotta pääsee valtiopäiville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EDUSKUNTAVAALIT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i-FI" dirty="0" smtClean="0"/>
          </a:p>
          <a:p>
            <a:r>
              <a:rPr lang="fi-FI" b="1" u="sng" dirty="0" smtClean="0"/>
              <a:t>ÄO</a:t>
            </a:r>
            <a:r>
              <a:rPr lang="fi-FI" b="1" dirty="0" smtClean="0"/>
              <a:t>	 </a:t>
            </a:r>
            <a:r>
              <a:rPr lang="fi-FI" b="1" dirty="0" err="1" smtClean="0"/>
              <a:t>yl.+yhtäl</a:t>
            </a:r>
            <a:r>
              <a:rPr lang="fi-FI" b="1" dirty="0" smtClean="0"/>
              <a:t>., viimeistään vaalipäivänä 18v.</a:t>
            </a:r>
            <a:endParaRPr lang="fi-FI" dirty="0" smtClean="0"/>
          </a:p>
          <a:p>
            <a:r>
              <a:rPr lang="fi-FI" b="1" u="sng" dirty="0" smtClean="0"/>
              <a:t>Ehdokkaaksi ei voi </a:t>
            </a:r>
            <a:r>
              <a:rPr lang="fi-FI" b="1" u="sng" dirty="0" err="1" smtClean="0"/>
              <a:t>asettua(Vaalikelpoisuus</a:t>
            </a:r>
            <a:r>
              <a:rPr lang="fi-FI" b="1" dirty="0" smtClean="0"/>
              <a:t> </a:t>
            </a:r>
          </a:p>
          <a:p>
            <a:r>
              <a:rPr lang="fi-FI" b="1" dirty="0" smtClean="0"/>
              <a:t>1) armeijan </a:t>
            </a:r>
            <a:r>
              <a:rPr lang="fi-FI" b="1" smtClean="0"/>
              <a:t>upseerit-</a:t>
            </a:r>
            <a:r>
              <a:rPr lang="fi-FI" b="1" dirty="0" err="1" smtClean="0"/>
              <a:t>-</a:t>
            </a:r>
            <a:r>
              <a:rPr lang="fi-FI" b="1" dirty="0" smtClean="0"/>
              <a:t>&gt; ei politisoidu</a:t>
            </a:r>
            <a:endParaRPr lang="fi-FI" dirty="0" smtClean="0"/>
          </a:p>
          <a:p>
            <a:r>
              <a:rPr lang="fi-FI" b="1" dirty="0" smtClean="0"/>
              <a:t>2) holhouksen alaiset</a:t>
            </a:r>
            <a:endParaRPr lang="fi-FI" dirty="0" smtClean="0"/>
          </a:p>
          <a:p>
            <a:r>
              <a:rPr lang="fi-FI" b="1" dirty="0" smtClean="0"/>
              <a:t>3) korkeat virkamiehet: oikeuskansleri, 		</a:t>
            </a:r>
            <a:r>
              <a:rPr lang="fi-FI" b="1" dirty="0" err="1" smtClean="0"/>
              <a:t>KKO:n</a:t>
            </a:r>
            <a:r>
              <a:rPr lang="fi-FI" b="1" dirty="0" smtClean="0"/>
              <a:t> &amp; KHO:n tuomarit, eduskunnan 			oikeusasiamies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7170" name="Picture 2" descr="Eduskuntata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84" y="0"/>
            <a:ext cx="2286016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b="1" u="sng" dirty="0" smtClean="0"/>
              <a:t>Vaalien luonne</a:t>
            </a:r>
            <a:r>
              <a:rPr lang="fi-FI" b="1" dirty="0" smtClean="0"/>
              <a:t> 	salaiset, </a:t>
            </a:r>
            <a:r>
              <a:rPr lang="fi-FI" b="1" dirty="0" err="1" smtClean="0"/>
              <a:t>henk.koht</a:t>
            </a:r>
            <a:r>
              <a:rPr lang="fi-FI" b="1" dirty="0" smtClean="0"/>
              <a:t>., suhteelliset 			(</a:t>
            </a:r>
            <a:r>
              <a:rPr lang="fi-FI" b="1" dirty="0" err="1" smtClean="0"/>
              <a:t>d’Hondt</a:t>
            </a:r>
            <a:r>
              <a:rPr lang="fi-FI" b="1" dirty="0" smtClean="0"/>
              <a:t>)</a:t>
            </a:r>
            <a:endParaRPr lang="fi-FI" dirty="0" smtClean="0"/>
          </a:p>
          <a:p>
            <a:r>
              <a:rPr lang="fi-FI" b="1" u="sng" dirty="0" smtClean="0"/>
              <a:t>Äänestys</a:t>
            </a:r>
            <a:r>
              <a:rPr lang="fi-FI" b="1" dirty="0" smtClean="0"/>
              <a:t> 	äänestyspaikalla sunnuntaina tai 				ennakkoäänestys</a:t>
            </a:r>
            <a:endParaRPr lang="fi-FI" dirty="0" smtClean="0"/>
          </a:p>
          <a:p>
            <a:r>
              <a:rPr lang="fi-FI" b="1" u="sng" dirty="0" smtClean="0"/>
              <a:t>Vaalit	</a:t>
            </a:r>
            <a:r>
              <a:rPr lang="fi-FI" b="1" dirty="0" smtClean="0"/>
              <a:t>	välittömät, joka 4. v. , </a:t>
            </a:r>
          </a:p>
          <a:p>
            <a:pPr>
              <a:buNone/>
            </a:pPr>
            <a:r>
              <a:rPr lang="fi-FI" b="1" dirty="0" smtClean="0"/>
              <a:t>				maaliskuun 3. sunnuntai </a:t>
            </a:r>
            <a:r>
              <a:rPr lang="fi-FI" b="1" dirty="0" smtClean="0">
                <a:sym typeface="Wingdings" pitchFamily="2" charset="2"/>
              </a:rPr>
              <a:t></a:t>
            </a:r>
            <a:r>
              <a:rPr lang="fi-FI" b="1" dirty="0" smtClean="0"/>
              <a:t> 200 			</a:t>
            </a:r>
            <a:r>
              <a:rPr lang="fi-FI" b="1" dirty="0" err="1" smtClean="0"/>
              <a:t>kans.ed</a:t>
            </a:r>
            <a:r>
              <a:rPr lang="fi-FI" b="1" dirty="0" smtClean="0"/>
              <a:t>.</a:t>
            </a:r>
            <a:endParaRPr lang="fi-FI" dirty="0" smtClean="0"/>
          </a:p>
          <a:p>
            <a:r>
              <a:rPr lang="fi-FI" b="1" u="sng" dirty="0" smtClean="0"/>
              <a:t>Maa jaettu</a:t>
            </a:r>
            <a:r>
              <a:rPr lang="fi-FI" b="1" dirty="0" smtClean="0"/>
              <a:t>	vaalipiirit (13)  (Satakunnasta 8 						edustajaa)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Ehdokkaat asettavat: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		a) Rekisteröidyt puolueet</a:t>
            </a:r>
            <a:endParaRPr lang="fi-FI" dirty="0" smtClean="0"/>
          </a:p>
          <a:p>
            <a:pPr>
              <a:buNone/>
            </a:pPr>
            <a:r>
              <a:rPr lang="fi-FI" b="1" dirty="0" smtClean="0"/>
              <a:t>		b) valitsijayhdistykset (100 </a:t>
            </a:r>
            <a:r>
              <a:rPr lang="fi-FI" b="1" dirty="0" err="1" smtClean="0"/>
              <a:t>jäs</a:t>
            </a:r>
            <a:r>
              <a:rPr lang="fi-FI" b="1" dirty="0" smtClean="0"/>
              <a:t>.)	</a:t>
            </a:r>
            <a:endParaRPr lang="fi-FI" dirty="0" smtClean="0"/>
          </a:p>
          <a:p>
            <a:r>
              <a:rPr lang="fi-FI" b="1" dirty="0" smtClean="0"/>
              <a:t>- Ehdokkaiden määrä= 14 tai vaalipiiristä valittavien määrä </a:t>
            </a:r>
            <a:endParaRPr lang="fi-FI" dirty="0" smtClean="0"/>
          </a:p>
          <a:p>
            <a:r>
              <a:rPr lang="fi-FI" b="1" dirty="0" smtClean="0"/>
              <a:t>- Vaaliliitto (puolueet muodostavat) tai yhteislista 		</a:t>
            </a:r>
            <a:r>
              <a:rPr lang="fi-FI" b="1" dirty="0" smtClean="0">
                <a:sym typeface="Wingdings" pitchFamily="2" charset="2"/>
              </a:rPr>
              <a:t> </a:t>
            </a:r>
            <a:r>
              <a:rPr lang="fi-FI" b="1" dirty="0" smtClean="0"/>
              <a:t>toimii kuin yksi puolue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kuperäinen">
  <a:themeElements>
    <a:clrScheme name="Alkuperäin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lkuperäin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538</TotalTime>
  <Words>140</Words>
  <Application>Microsoft Office PowerPoint</Application>
  <PresentationFormat>Näytössä katseltava diaesitys (4:3)</PresentationFormat>
  <Paragraphs>55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Bookman Old Style</vt:lpstr>
      <vt:lpstr>Calibri</vt:lpstr>
      <vt:lpstr>Gill Sans MT</vt:lpstr>
      <vt:lpstr>Wingdings</vt:lpstr>
      <vt:lpstr>Wingdings 3</vt:lpstr>
      <vt:lpstr>Alkuperäinen</vt:lpstr>
      <vt:lpstr>VAALIT</vt:lpstr>
      <vt:lpstr>Vaalit</vt:lpstr>
      <vt:lpstr>tavat:1) Enemmistövaalit</vt:lpstr>
      <vt:lpstr>PowerPoint-esitys</vt:lpstr>
      <vt:lpstr>2) Suhteellinen vaalitapa</vt:lpstr>
      <vt:lpstr>PowerPoint-esitys</vt:lpstr>
      <vt:lpstr>EDUSKUNTAVAALIT</vt:lpstr>
      <vt:lpstr>PowerPoint-esitys</vt:lpstr>
      <vt:lpstr>Ehdokkaat asettavat: </vt:lpstr>
      <vt:lpstr>KUNTAVAALIT</vt:lpstr>
      <vt:lpstr>PRESIDENTINVAALIT</vt:lpstr>
      <vt:lpstr>EUROPARLAMENTTIVAALIT</vt:lpstr>
    </vt:vector>
  </TitlesOfParts>
  <Company>Rauman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VAALIT</dc:title>
  <dc:creator>Opetustoimi</dc:creator>
  <cp:lastModifiedBy>Koivusalo Ilkka</cp:lastModifiedBy>
  <cp:revision>25</cp:revision>
  <dcterms:created xsi:type="dcterms:W3CDTF">2008-10-17T05:52:30Z</dcterms:created>
  <dcterms:modified xsi:type="dcterms:W3CDTF">2020-05-07T05:00:18Z</dcterms:modified>
</cp:coreProperties>
</file>