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73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ADFF5-25F6-40EB-86D2-1E3B3520EF48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64C58-82E0-410A-9443-F11DFE88C22D}" type="slidenum">
              <a:rPr lang="sv-FI" smtClean="0"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9AF8E-85D9-4B57-BAAE-629DFE7CF4FA}" type="slidenum">
              <a:rPr lang="sv-SE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1BAB75-F389-4031-A494-7F4C25C1F3E1}" type="datetimeFigureOut">
              <a:rPr lang="sv-FI" smtClean="0"/>
              <a:t>28.10.2014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F89FF3-4348-4232-94FC-0DBE76B6240A}" type="slidenum">
              <a:rPr lang="sv-FI" smtClean="0"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8/85/Nurembergracechart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 smtClean="0"/>
              <a:t>Förintelsen – </a:t>
            </a:r>
            <a:r>
              <a:rPr lang="sv-FI" i="1" dirty="0" smtClean="0"/>
              <a:t>holocaust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 descr="forintel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535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Förintelsen eskalerar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Några </a:t>
            </a:r>
            <a:r>
              <a:rPr lang="sv-FI" i="1" u="sng" dirty="0" smtClean="0"/>
              <a:t>koncentrationsläger</a:t>
            </a:r>
            <a:r>
              <a:rPr lang="sv-FI" dirty="0" smtClean="0"/>
              <a:t> fick i uppgift att verkställa beslutet från </a:t>
            </a:r>
            <a:r>
              <a:rPr lang="sv-FI" dirty="0" err="1" smtClean="0"/>
              <a:t>Wannseekonferansen</a:t>
            </a:r>
            <a:r>
              <a:rPr lang="sv-FI" dirty="0" smtClean="0"/>
              <a:t>.</a:t>
            </a:r>
          </a:p>
          <a:p>
            <a:endParaRPr lang="sv-FI" dirty="0" smtClean="0"/>
          </a:p>
          <a:p>
            <a:r>
              <a:rPr lang="sv-FI" dirty="0" smtClean="0"/>
              <a:t>De blev så kallade </a:t>
            </a:r>
            <a:r>
              <a:rPr lang="sv-FI" i="1" u="sng" dirty="0" smtClean="0"/>
              <a:t>dödsläger</a:t>
            </a:r>
            <a:r>
              <a:rPr lang="sv-FI" i="1" dirty="0" smtClean="0"/>
              <a:t> </a:t>
            </a:r>
            <a:r>
              <a:rPr lang="sv-FI" dirty="0" smtClean="0"/>
              <a:t>eller </a:t>
            </a:r>
            <a:r>
              <a:rPr lang="sv-FI" i="1" u="sng" dirty="0" smtClean="0"/>
              <a:t>förintelseläger</a:t>
            </a:r>
            <a:endParaRPr lang="sv-FI" u="sng" dirty="0" smtClean="0"/>
          </a:p>
          <a:p>
            <a:endParaRPr lang="sv-FI" dirty="0" smtClean="0"/>
          </a:p>
          <a:p>
            <a:r>
              <a:rPr lang="sv-FI" dirty="0" smtClean="0"/>
              <a:t>Kända förintelseläger var t.ex. </a:t>
            </a:r>
            <a:r>
              <a:rPr lang="sv-FI" u="sng" dirty="0" smtClean="0"/>
              <a:t>Treblinka</a:t>
            </a:r>
            <a:r>
              <a:rPr lang="sv-FI" dirty="0" smtClean="0"/>
              <a:t>, </a:t>
            </a:r>
            <a:r>
              <a:rPr lang="sv-FI" u="sng" dirty="0" err="1" smtClean="0"/>
              <a:t>Auschwitz-Birkenau</a:t>
            </a:r>
            <a:r>
              <a:rPr lang="sv-FI" dirty="0" smtClean="0"/>
              <a:t> och </a:t>
            </a:r>
            <a:r>
              <a:rPr lang="sv-FI" u="sng" dirty="0" err="1" smtClean="0"/>
              <a:t>Majdanek</a:t>
            </a:r>
            <a:r>
              <a:rPr lang="sv-FI" dirty="0" smtClean="0"/>
              <a:t> i Polen</a:t>
            </a:r>
          </a:p>
          <a:p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Koncentrationsl%C3%A4ger_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EDU1\SWEOpettajat$\christian.nylund\Desktop\Arbeit_macht_frei_sign,_main_gate_of_the_Auschwitz_I_concentration_camp,_Poland_-_20051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Auschwitz-Birkenau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290560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il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09038" cy="572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ian\Desktop\3036993595_176a0c8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048672" cy="5649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tian\Desktop\Gaskamm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77200" cy="605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357313"/>
            <a:ext cx="26384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785813" y="1071563"/>
            <a:ext cx="36433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i="1" dirty="0" smtClean="0"/>
              <a:t>Holocaust</a:t>
            </a:r>
            <a:r>
              <a:rPr lang="sv-SE" dirty="0" smtClean="0"/>
              <a:t> = Förintelsen</a:t>
            </a:r>
            <a:endParaRPr lang="sv-SE" dirty="0"/>
          </a:p>
          <a:p>
            <a:endParaRPr lang="sv-SE" dirty="0"/>
          </a:p>
          <a:p>
            <a:r>
              <a:rPr lang="sv-SE" dirty="0"/>
              <a:t>12 miljoner människor mördades</a:t>
            </a:r>
          </a:p>
          <a:p>
            <a:endParaRPr lang="sv-SE" dirty="0"/>
          </a:p>
          <a:p>
            <a:r>
              <a:rPr lang="sv-SE" dirty="0"/>
              <a:t>Av dessa var:</a:t>
            </a:r>
          </a:p>
          <a:p>
            <a:r>
              <a:rPr lang="sv-SE" dirty="0"/>
              <a:t> 6 miljoner judar</a:t>
            </a:r>
            <a:br>
              <a:rPr lang="sv-SE" dirty="0"/>
            </a:br>
            <a:r>
              <a:rPr lang="sv-SE" dirty="0"/>
              <a:t>3 miljoner polacker</a:t>
            </a:r>
          </a:p>
          <a:p>
            <a:r>
              <a:rPr lang="sv-SE" dirty="0"/>
              <a:t>2 miljoner ryska krigsfångar</a:t>
            </a:r>
          </a:p>
          <a:p>
            <a:r>
              <a:rPr lang="sv-SE" dirty="0"/>
              <a:t>½ miljon </a:t>
            </a:r>
            <a:r>
              <a:rPr lang="sv-SE" dirty="0" smtClean="0"/>
              <a:t>romer</a:t>
            </a:r>
            <a:endParaRPr lang="sv-SE" dirty="0"/>
          </a:p>
          <a:p>
            <a:r>
              <a:rPr lang="sv-SE" dirty="0"/>
              <a:t>Ca 200 000 handikappade</a:t>
            </a:r>
          </a:p>
          <a:p>
            <a:r>
              <a:rPr lang="sv-SE" dirty="0"/>
              <a:t>Jehovas vittnen</a:t>
            </a:r>
          </a:p>
          <a:p>
            <a:r>
              <a:rPr lang="sv-SE" dirty="0"/>
              <a:t>Homosexuella</a:t>
            </a:r>
          </a:p>
          <a:p>
            <a:r>
              <a:rPr lang="sv-SE" dirty="0"/>
              <a:t>Politiska motståndare</a:t>
            </a:r>
            <a:endParaRPr lang="en-US" dirty="0"/>
          </a:p>
        </p:txBody>
      </p:sp>
      <p:pic>
        <p:nvPicPr>
          <p:cNvPr id="4" name="Picture 4" descr="Bil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71875"/>
            <a:ext cx="3289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3744A4-7DE7-4C06-A494-FB01A52EC748}" type="slidenum">
              <a:rPr lang="sv-SE"/>
              <a:pPr/>
              <a:t>17</a:t>
            </a:fld>
            <a:endParaRPr lang="sv-SE"/>
          </a:p>
        </p:txBody>
      </p:sp>
      <p:sp>
        <p:nvSpPr>
          <p:cNvPr id="41990" name="Platshållare för sidfot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/>
              <a:t>Karin Ljungberg Björnekullaskolan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u="sng" dirty="0" err="1" smtClean="0"/>
              <a:t>Nurnberglagarna</a:t>
            </a:r>
            <a:r>
              <a:rPr lang="sv-FI" u="sng" dirty="0" smtClean="0"/>
              <a:t> 1935</a:t>
            </a:r>
            <a:r>
              <a:rPr lang="sv-FI" dirty="0" smtClean="0"/>
              <a:t> = judarna miste sina </a:t>
            </a:r>
            <a:r>
              <a:rPr lang="sv-FI" u="sng" dirty="0" smtClean="0"/>
              <a:t>medborgerliga rättigheter</a:t>
            </a:r>
          </a:p>
          <a:p>
            <a:endParaRPr lang="sv-FI" dirty="0" smtClean="0"/>
          </a:p>
          <a:p>
            <a:r>
              <a:rPr lang="sv-FI" u="sng" dirty="0" smtClean="0"/>
              <a:t>Kristallnatten 1938</a:t>
            </a:r>
            <a:r>
              <a:rPr lang="sv-FI" dirty="0" smtClean="0"/>
              <a:t> = förföljelser av judar i hela Tyskland</a:t>
            </a:r>
          </a:p>
          <a:p>
            <a:endParaRPr lang="sv-FI" dirty="0" smtClean="0"/>
          </a:p>
          <a:p>
            <a:r>
              <a:rPr lang="sv-FI" dirty="0" smtClean="0"/>
              <a:t>Efter detta inleddes ett </a:t>
            </a:r>
            <a:r>
              <a:rPr lang="sv-FI" u="sng" dirty="0" smtClean="0"/>
              <a:t>systematiskt folkmord</a:t>
            </a:r>
            <a:r>
              <a:rPr lang="sv-FI" dirty="0" smtClean="0"/>
              <a:t> på judarna som varade till krigets slut</a:t>
            </a:r>
            <a:endParaRPr lang="sv-FI" dirty="0"/>
          </a:p>
        </p:txBody>
      </p:sp>
      <p:sp>
        <p:nvSpPr>
          <p:cNvPr id="4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Bakgrund till Förintelsen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l:Nurembergracech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ian\Desktop\broke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91276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Getton</a:t>
            </a:r>
            <a:endParaRPr lang="sv-FI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v-FI" dirty="0" err="1" smtClean="0"/>
              <a:t>Warzawagettot</a:t>
            </a:r>
            <a:endParaRPr lang="sv-FI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v-FI" dirty="0" smtClean="0"/>
              <a:t>Judar började samlas in i avskilda områden, </a:t>
            </a:r>
            <a:r>
              <a:rPr lang="sv-FI" i="1" u="sng" dirty="0" smtClean="0"/>
              <a:t>getton</a:t>
            </a:r>
            <a:r>
              <a:rPr lang="sv-FI" dirty="0" smtClean="0"/>
              <a:t>, </a:t>
            </a:r>
            <a:r>
              <a:rPr lang="sv-FI" dirty="0" smtClean="0"/>
              <a:t>framförallt i </a:t>
            </a:r>
            <a:r>
              <a:rPr lang="sv-FI" dirty="0" smtClean="0"/>
              <a:t>Polen </a:t>
            </a:r>
            <a:r>
              <a:rPr lang="sv-FI" dirty="0" smtClean="0"/>
              <a:t>och i </a:t>
            </a:r>
            <a:r>
              <a:rPr lang="sv-FI" dirty="0" smtClean="0"/>
              <a:t>östra Europa</a:t>
            </a:r>
            <a:endParaRPr lang="sv-FI" dirty="0"/>
          </a:p>
        </p:txBody>
      </p:sp>
      <p:pic>
        <p:nvPicPr>
          <p:cNvPr id="4098" name="Picture 2" descr="C:\Users\Christian\Desktop\Bundesarchiv_Bild_101I-134-0780-39,_Polen,_Ghetto_Warschau,_Marktszen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404177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Ögonvittne</a:t>
            </a:r>
            <a:br>
              <a:rPr lang="sv-SE" sz="3200" dirty="0" smtClean="0"/>
            </a:br>
            <a:endParaRPr lang="sv-FI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”Hörde hur rabbinen från </a:t>
            </a:r>
            <a:r>
              <a:rPr lang="sv-SE" dirty="0" err="1" smtClean="0"/>
              <a:t>Wengrow</a:t>
            </a:r>
            <a:r>
              <a:rPr lang="sv-SE" dirty="0" smtClean="0"/>
              <a:t> dödades på </a:t>
            </a:r>
            <a:r>
              <a:rPr lang="sv-SE" dirty="0" err="1" smtClean="0"/>
              <a:t>Yom</a:t>
            </a:r>
            <a:r>
              <a:rPr lang="sv-SE" dirty="0" smtClean="0"/>
              <a:t> </a:t>
            </a:r>
            <a:r>
              <a:rPr lang="sv-SE" dirty="0" err="1" smtClean="0"/>
              <a:t>Kippur</a:t>
            </a:r>
            <a:r>
              <a:rPr lang="sv-SE" dirty="0" smtClean="0"/>
              <a:t>. Han befalldes att sopa gatan. Sedan befalldes han att sopa upp avskrädet och stoppa det i sin pälshatt; medan han böjde sig framåt blev han penetrerad tre gånger med en bajonett. Han fortsatte att arbeta och dog arbetande.”</a:t>
            </a:r>
            <a:br>
              <a:rPr lang="sv-SE" dirty="0" smtClean="0"/>
            </a:br>
            <a:endParaRPr lang="sv-SE" dirty="0" smtClean="0"/>
          </a:p>
          <a:p>
            <a:r>
              <a:rPr lang="sv-SE" dirty="0" smtClean="0"/>
              <a:t>Emanuel </a:t>
            </a:r>
            <a:r>
              <a:rPr lang="sv-SE" dirty="0" smtClean="0"/>
              <a:t>Ringblom ”Anteckningar från Warszawagettot”</a:t>
            </a:r>
          </a:p>
          <a:p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ristian\Desktop\800px-Kiev_Jew_Killings_in_Ivangorod_(1942)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59046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928688"/>
            <a:ext cx="454818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357188" y="642938"/>
            <a:ext cx="49291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>
                <a:latin typeface="Antique Olive Compact" pitchFamily="34" charset="0"/>
              </a:rPr>
              <a:t>Förintelsen börjar</a:t>
            </a:r>
            <a:br>
              <a:rPr lang="sv-SE" b="1" dirty="0">
                <a:latin typeface="Antique Olive Compact" pitchFamily="34" charset="0"/>
              </a:rPr>
            </a:br>
            <a:endParaRPr lang="sv-SE" b="1" dirty="0">
              <a:latin typeface="Antique Olive Compact" pitchFamily="34" charset="0"/>
            </a:endParaRPr>
          </a:p>
          <a:p>
            <a:r>
              <a:rPr lang="sv-SE" b="1" dirty="0">
                <a:latin typeface="Antique Olive Compact" pitchFamily="34" charset="0"/>
              </a:rPr>
              <a:t>Operation </a:t>
            </a:r>
            <a:r>
              <a:rPr lang="sv-SE" b="1" dirty="0" err="1">
                <a:latin typeface="Antique Olive Compact" pitchFamily="34" charset="0"/>
              </a:rPr>
              <a:t>Barbarossa</a:t>
            </a:r>
            <a:r>
              <a:rPr lang="sv-SE" b="1" dirty="0">
                <a:latin typeface="Antique Olive Compact" pitchFamily="34" charset="0"/>
              </a:rPr>
              <a:t/>
            </a:r>
            <a:br>
              <a:rPr lang="sv-SE" b="1" dirty="0">
                <a:latin typeface="Antique Olive Compact" pitchFamily="34" charset="0"/>
              </a:rPr>
            </a:br>
            <a:r>
              <a:rPr lang="sv-SE" b="1" dirty="0">
                <a:latin typeface="Antique Olive Compact" pitchFamily="34" charset="0"/>
              </a:rPr>
              <a:t/>
            </a:r>
            <a:br>
              <a:rPr lang="sv-SE" b="1" dirty="0">
                <a:latin typeface="Antique Olive Compact" pitchFamily="34" charset="0"/>
              </a:rPr>
            </a:br>
            <a:r>
              <a:rPr lang="sv-SE" b="1" dirty="0" err="1">
                <a:latin typeface="Antique Olive Compact" pitchFamily="34" charset="0"/>
              </a:rPr>
              <a:t>Einsatzgrupper</a:t>
            </a:r>
            <a:endParaRPr lang="sv-SE" b="1" dirty="0">
              <a:latin typeface="Antique Olive Compact" pitchFamily="34" charset="0"/>
            </a:endParaRPr>
          </a:p>
          <a:p>
            <a:endParaRPr lang="sv-SE" b="1" dirty="0">
              <a:latin typeface="Antique Olive Compact" pitchFamily="34" charset="0"/>
            </a:endParaRPr>
          </a:p>
          <a:p>
            <a:r>
              <a:rPr lang="sv-SE" b="1" dirty="0">
                <a:latin typeface="Antique Olive Compact" pitchFamily="34" charset="0"/>
              </a:rPr>
              <a:t>Traditionella folkmordmetoder</a:t>
            </a:r>
            <a:br>
              <a:rPr lang="sv-SE" b="1" dirty="0">
                <a:latin typeface="Antique Olive Compact" pitchFamily="34" charset="0"/>
              </a:rPr>
            </a:br>
            <a:endParaRPr lang="sv-SE" b="1" dirty="0">
              <a:latin typeface="Antique Olive Compact" pitchFamily="34" charset="0"/>
            </a:endParaRPr>
          </a:p>
          <a:p>
            <a:r>
              <a:rPr lang="sv-SE" b="1" dirty="0">
                <a:latin typeface="Antique Olive Compact" pitchFamily="34" charset="0"/>
              </a:rPr>
              <a:t>Massmord med hjälp av industriella metoder</a:t>
            </a:r>
            <a:endParaRPr lang="en-US" b="1" dirty="0">
              <a:latin typeface="Antique Olive Compact" pitchFamily="34" charset="0"/>
            </a:endParaRPr>
          </a:p>
        </p:txBody>
      </p:sp>
      <p:sp>
        <p:nvSpPr>
          <p:cNvPr id="29700" name="Platshållare för bild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9E9020-B4F9-45C7-85F8-CBA4ED442BF6}" type="slidenum">
              <a:rPr lang="sv-SE"/>
              <a:pPr/>
              <a:t>8</a:t>
            </a:fld>
            <a:endParaRPr lang="sv-SE"/>
          </a:p>
        </p:txBody>
      </p:sp>
      <p:sp>
        <p:nvSpPr>
          <p:cNvPr id="29701" name="Platshållare för sidfot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/>
              <a:t>Karin Ljungberg Björnekullaskolan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”den slutgiltiga lösningen på judefrågan”</a:t>
            </a:r>
            <a:endParaRPr lang="sv-FI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 smtClean="0"/>
              <a:t>Wannseekonferansen</a:t>
            </a:r>
            <a:r>
              <a:rPr lang="sv-FI" dirty="0" smtClean="0"/>
              <a:t> 1942</a:t>
            </a:r>
            <a:endParaRPr lang="sv-FI" dirty="0"/>
          </a:p>
        </p:txBody>
      </p:sp>
      <p:pic>
        <p:nvPicPr>
          <p:cNvPr id="5" name="Bildobjekt 4" descr="Villa_Wanns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564904"/>
            <a:ext cx="4974336" cy="373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</TotalTime>
  <Words>176</Words>
  <Application>Microsoft Office PowerPoint</Application>
  <PresentationFormat>Bildspel på skärmen (4:3)</PresentationFormat>
  <Paragraphs>43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Burspråk</vt:lpstr>
      <vt:lpstr>Förintelsen – holocaust</vt:lpstr>
      <vt:lpstr>Bakgrund till Förintelsen</vt:lpstr>
      <vt:lpstr>Bild 3</vt:lpstr>
      <vt:lpstr>Bild 4</vt:lpstr>
      <vt:lpstr>Bild 5</vt:lpstr>
      <vt:lpstr>Ögonvittne </vt:lpstr>
      <vt:lpstr>Bild 7</vt:lpstr>
      <vt:lpstr>Bild 8</vt:lpstr>
      <vt:lpstr>Wannseekonferansen 1942</vt:lpstr>
      <vt:lpstr>Förintelsen eskalerar</vt:lpstr>
      <vt:lpstr>Bild 11</vt:lpstr>
      <vt:lpstr>Bild 12</vt:lpstr>
      <vt:lpstr>Bild 13</vt:lpstr>
      <vt:lpstr>Bild 14</vt:lpstr>
      <vt:lpstr>Bild 15</vt:lpstr>
      <vt:lpstr>Bild 16</vt:lpstr>
      <vt:lpstr>Bild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Förintelsen – holocaust</dc:title>
  <dc:creator>Christian</dc:creator>
  <cp:lastModifiedBy>Christian</cp:lastModifiedBy>
  <cp:revision>2</cp:revision>
  <dcterms:created xsi:type="dcterms:W3CDTF">2014-10-28T19:26:58Z</dcterms:created>
  <dcterms:modified xsi:type="dcterms:W3CDTF">2014-10-28T19:45:20Z</dcterms:modified>
</cp:coreProperties>
</file>