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4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E9CFF4-5A5C-A3CE-3310-A5C674A02D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565D78-1705-954F-26A6-347147246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CA43C2E-5C3E-61BC-AB7A-3B161FE87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441-2A12-46A7-B07D-D6E20FC1FAF5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119DD6-A428-34E0-006D-7B5696796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CEF3F63-E44F-86F3-167A-5BAF5B60B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C030-9CBC-42E7-BB9C-D578164503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7291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097143-1BF3-7AAA-9303-26E1BA84A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8796271-ADAB-604A-4EEE-8C2ABC4AA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884013-1AA7-282D-3F2D-C5AD3203C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441-2A12-46A7-B07D-D6E20FC1FAF5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20029AB-83CE-23C3-DE3D-866EEA643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1B4843-0F91-6D7E-07BD-337A55D41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C030-9CBC-42E7-BB9C-D578164503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442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8E799A4-8A6C-0408-D60C-15E176E0C7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40D009E-B757-76C7-A56A-83E6EAE0C9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F2845D1-F4EB-4BCB-F2B1-785A79118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441-2A12-46A7-B07D-D6E20FC1FAF5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00A3800-48C1-2EAE-6637-EC2C42C21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7F7AFCC-F38C-9079-BD0E-7A2E109DE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C030-9CBC-42E7-BB9C-D578164503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7140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9014E9-B2D8-C2A4-68BE-56033646C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7CCDE9-F06A-1A78-6A92-BE4477AE3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7587D6-C0FC-FD49-54FD-F4FC27FC9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441-2A12-46A7-B07D-D6E20FC1FAF5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3B7BA8-9733-97D8-0D5B-BECDAE60F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420DEFB-32AC-161B-5D9C-1E587EE46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C030-9CBC-42E7-BB9C-D578164503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0481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540FEB-6457-6CE3-2F38-FF2C93549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4281A80-EC8E-A86C-316E-7531EE18A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736579-EC7C-26D1-7584-791D70FD5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441-2A12-46A7-B07D-D6E20FC1FAF5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E0FC1C-ED7E-4F5C-4895-2B8041ABB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7A82E1-84AD-AD22-A5AD-8AD78692D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C030-9CBC-42E7-BB9C-D578164503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2893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63B9C2-901B-6506-DD7A-AC54A175D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FE56BD-FFFA-21E0-8869-AE3193FD0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841B2B5-0181-D4DD-F251-033BFF882B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D1DBD6D-643C-CEC1-9E1B-9B554FF1C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441-2A12-46A7-B07D-D6E20FC1FAF5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A7250F6-942F-E4F0-021E-D626A1D71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3701F76-EDE5-1832-1538-63741EFFA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C030-9CBC-42E7-BB9C-D578164503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4789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EBCA2C-2765-2C9D-9BAA-0BD27970B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94CAB8A-60D0-D799-C6F7-DDB2F615B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DBD8D9F-E837-530C-D045-3DD1BA347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077476E-4957-FA44-B3A8-D0AB6B2DCD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3930B05-D5AB-F616-7751-0D37A44528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E03D51B-2C2A-1F89-2AE9-A1E863033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441-2A12-46A7-B07D-D6E20FC1FAF5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45CC6D9-96D1-01EE-A2E0-2D96447CA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13A6AF6-3AB2-7523-1C81-401D5E743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C030-9CBC-42E7-BB9C-D578164503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726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83F39D-940B-CEAA-33F4-13884810B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E7A9931-055E-3BC7-EB65-06557718B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441-2A12-46A7-B07D-D6E20FC1FAF5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453B236-7684-8ABA-E127-1CA0A8293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426575E-C350-D2A0-697F-148BF3F3E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C030-9CBC-42E7-BB9C-D578164503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2226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DD6E031-182C-FE49-E4FD-AFDF6E6F4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441-2A12-46A7-B07D-D6E20FC1FAF5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4EE597B-0EA2-E250-949D-AFF78485D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770307F-E513-5645-71B5-DC49A0597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C030-9CBC-42E7-BB9C-D578164503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40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C35BC4-9CB1-DF71-96CF-4BD7C9BAC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13F6BC-584C-E8E3-00FA-85B18A001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40A8A2F-9516-D552-3951-23966873C5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7CDB35B-5A05-A908-776C-636F8CDA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441-2A12-46A7-B07D-D6E20FC1FAF5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288CAE9-735E-AB06-2DEC-853EB90CD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0D13BAD-38A8-52C3-270F-5AE33D20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C030-9CBC-42E7-BB9C-D578164503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0744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1D5B9B-98B1-B0B6-2B2C-5F462BC85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3A02615-650F-3B36-1DA2-4C3ABD6802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F2A449F-7239-608E-748E-5205A2A01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C9251CF-5C13-1EC3-F29A-5811C24B1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441-2A12-46A7-B07D-D6E20FC1FAF5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57A9155-8FD8-F8EF-1716-4E0CAA5CB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FAB913B-819B-4909-75DF-33E8A53CE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C030-9CBC-42E7-BB9C-D578164503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258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9150BBE-38E2-CD29-6496-D20A89C9A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882FA82-D376-E344-75AC-71E867923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D772823-F12A-AB63-B52F-C2172FA663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980441-2A12-46A7-B07D-D6E20FC1FAF5}" type="datetimeFigureOut">
              <a:rPr lang="fi-FI" smtClean="0"/>
              <a:t>28.11.2024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37E87F-D028-859D-326C-D77F02A7BE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9EF30B0-C8A8-975D-463B-695628E348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4FC030-9CBC-42E7-BB9C-D578164503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2117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sisalto.sanomapro.fi/tiedostot/ilmio7_9/liikesimulaatiot/?moodi=muuttuva_liik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479108-50A8-86FC-2676-AB1F2B01FC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Oppitunnit 9-10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A07CA15-7056-3423-97C4-D644F6F60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Mittaaminen ja graafinen malli</a:t>
            </a:r>
          </a:p>
        </p:txBody>
      </p:sp>
    </p:spTree>
    <p:extLst>
      <p:ext uri="{BB962C8B-B14F-4D97-AF65-F5344CB8AC3E}">
        <p14:creationId xmlns:p14="http://schemas.microsoft.com/office/powerpoint/2010/main" val="4074767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E5683B-3B76-4AD0-81F5-6F3042226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Simulaatio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6DBA0B-0061-4C39-8B33-21B958EAD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https://sisalto.sanomapro.fi/tiedostot/ilmio7_9/liikesimulaatiot/?moodi=muuttuva_liike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7148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C5060AED-549A-49CA-B9EE-4122FA9DD0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776" y="461239"/>
            <a:ext cx="5119387" cy="5935521"/>
          </a:xfrm>
        </p:spPr>
      </p:pic>
    </p:spTree>
    <p:extLst>
      <p:ext uri="{BB962C8B-B14F-4D97-AF65-F5344CB8AC3E}">
        <p14:creationId xmlns:p14="http://schemas.microsoft.com/office/powerpoint/2010/main" val="381352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D1D13C-3112-4CAA-A4F3-82EBB449D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Kokeellinen 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70FC50-17B0-48E1-87CA-98C4CDFF5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1800" dirty="0"/>
              <a:t>Tutkitaan kappaleen kiihtyvyyteen.</a:t>
            </a:r>
          </a:p>
          <a:p>
            <a:r>
              <a:rPr lang="fi-FI" sz="1800" dirty="0"/>
              <a:t>Vieritetään palloa kaltevaa tasoa pitkin.</a:t>
            </a:r>
          </a:p>
          <a:p>
            <a:r>
              <a:rPr lang="fi-FI" sz="1800" dirty="0"/>
              <a:t>Mitataan 20 cm välimatkoin matkaan kulunut aika.</a:t>
            </a:r>
          </a:p>
          <a:p>
            <a:endParaRPr lang="fi-FI" sz="1800" dirty="0"/>
          </a:p>
          <a:p>
            <a:r>
              <a:rPr lang="fi-FI" sz="1800" dirty="0"/>
              <a:t>Tutkimusvälineet:</a:t>
            </a:r>
          </a:p>
          <a:p>
            <a:pPr lvl="1"/>
            <a:r>
              <a:rPr lang="fi-FI" sz="1400" dirty="0"/>
              <a:t>Rullamitta, sekuntikello, liitu, pallo.</a:t>
            </a:r>
          </a:p>
          <a:p>
            <a:r>
              <a:rPr lang="fi-FI" sz="1800" dirty="0"/>
              <a:t>Kuva koejärjestelystä</a:t>
            </a:r>
          </a:p>
          <a:p>
            <a:endParaRPr lang="fi-FI" sz="18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90B2CC8-72E8-4A51-8069-837E6B9A45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049" y="4409356"/>
            <a:ext cx="4136994" cy="1902544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8DB2B2A7-1F11-4272-AA1F-27CAB93356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7636" y="2563743"/>
            <a:ext cx="2292571" cy="3508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898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84D6F7-9532-7D62-D633-F9E92B6B5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Fysiikan tieto perustuu mittauksiin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AB5424-C5C9-2CA3-B2E4-7FFDA08D4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4679"/>
            <a:ext cx="10515600" cy="4351338"/>
          </a:xfrm>
        </p:spPr>
        <p:txBody>
          <a:bodyPr/>
          <a:lstStyle/>
          <a:p>
            <a:r>
              <a:rPr lang="fi-FI" dirty="0"/>
              <a:t>Tutkittavasta ilmiöstä pitää saada vertailukelpoista tietoa mittaamalla, jotta sen perusteella voidaan tehdä johtopäätöksiä.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75F2FD10-6C22-EB6E-6593-F892AB1950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172" y="2627404"/>
            <a:ext cx="6798782" cy="3757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946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9A573B-1093-6598-819C-B17DA348C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Mittauksiin liittyvät virheet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B402CF-553E-ED2D-DD67-926A99961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667"/>
            <a:ext cx="10515600" cy="4627296"/>
          </a:xfrm>
        </p:spPr>
        <p:txBody>
          <a:bodyPr>
            <a:normAutofit/>
          </a:bodyPr>
          <a:lstStyle/>
          <a:p>
            <a:r>
              <a:rPr lang="fi-FI" sz="2000" b="1" dirty="0"/>
              <a:t>Karkea virhe </a:t>
            </a:r>
            <a:r>
              <a:rPr lang="fi-FI" sz="2000" dirty="0"/>
              <a:t>johtuu mittausvälineen virheellisestä käsittelystä.</a:t>
            </a:r>
          </a:p>
          <a:p>
            <a:pPr lvl="1"/>
            <a:r>
              <a:rPr lang="fi-FI" sz="1800" dirty="0"/>
              <a:t>Käytetään mittalaitetta väärin tai luetaan mittaustulos väärin.</a:t>
            </a:r>
          </a:p>
          <a:p>
            <a:pPr lvl="1"/>
            <a:endParaRPr lang="fi-FI" sz="2000" dirty="0"/>
          </a:p>
          <a:p>
            <a:r>
              <a:rPr lang="fi-FI" sz="2000" b="1" dirty="0"/>
              <a:t>Systemaattinen virhe </a:t>
            </a:r>
            <a:r>
              <a:rPr lang="fi-FI" sz="2000" dirty="0"/>
              <a:t>toistuu samanlaisena eri mittauskerroilla.</a:t>
            </a:r>
          </a:p>
          <a:p>
            <a:pPr lvl="1"/>
            <a:r>
              <a:rPr lang="fi-FI" sz="1800" dirty="0"/>
              <a:t>Voi johtua siitä, että mittarin asteikkoa ei ole kalibroitu tai sitä luetaan joka kerta samalla tavalla väärin. </a:t>
            </a:r>
          </a:p>
          <a:p>
            <a:pPr lvl="1"/>
            <a:r>
              <a:rPr lang="fi-FI" sz="1800" dirty="0"/>
              <a:t>Mittausolosuhteita ei ole pystytty rajaamaan tarpeeksi. (lämpötila, ilmanpaine, ilman kosteus)</a:t>
            </a:r>
          </a:p>
          <a:p>
            <a:pPr lvl="1"/>
            <a:endParaRPr lang="fi-FI" sz="1800" dirty="0"/>
          </a:p>
          <a:p>
            <a:r>
              <a:rPr lang="fi-FI" sz="2000" b="1" dirty="0"/>
              <a:t>Satunnainen virhe </a:t>
            </a:r>
            <a:r>
              <a:rPr lang="fi-FI" sz="2000" dirty="0"/>
              <a:t>esiintyy aine kun tehdään mittauksia.</a:t>
            </a:r>
          </a:p>
          <a:p>
            <a:pPr lvl="1"/>
            <a:r>
              <a:rPr lang="fi-FI" sz="1800" dirty="0"/>
              <a:t>Johtuu mittalaitteiden sisäisestä epätarkkuudesta tai mittaajan aistien epätarkkuudesta.</a:t>
            </a:r>
          </a:p>
          <a:p>
            <a:pPr lvl="1"/>
            <a:r>
              <a:rPr lang="fi-FI" sz="1800" dirty="0"/>
              <a:t>Huolimattomuus mittauksissa tai koejärjestelyssä.</a:t>
            </a:r>
          </a:p>
          <a:p>
            <a:pPr lvl="1"/>
            <a:endParaRPr lang="fi-FI" sz="1800" dirty="0"/>
          </a:p>
          <a:p>
            <a:r>
              <a:rPr lang="fi-FI" sz="2400" dirty="0"/>
              <a:t>Mittaustulokset on lähes aina </a:t>
            </a:r>
            <a:r>
              <a:rPr lang="fi-FI" sz="2400" b="1" dirty="0"/>
              <a:t>likiarvoja </a:t>
            </a:r>
            <a:r>
              <a:rPr lang="fi-FI" sz="2400" dirty="0"/>
              <a:t>ellei kyse ole esim. läsnäolijoiden määrästä.</a:t>
            </a:r>
          </a:p>
          <a:p>
            <a:pPr lvl="1"/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33162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C66CD1-8C5E-C194-75E8-97F25B6C9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Absoluuttinen ja suhteellinen virhe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435B024-0E72-18C6-3BC8-48C07EDE77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6900358" cy="4351338"/>
              </a:xfrm>
            </p:spPr>
            <p:txBody>
              <a:bodyPr>
                <a:normAutofit/>
              </a:bodyPr>
              <a:lstStyle/>
              <a:p>
                <a:r>
                  <a:rPr lang="fi-FI" sz="2400" b="1" dirty="0"/>
                  <a:t>Absoluuttinen virhe </a:t>
                </a:r>
                <a:r>
                  <a:rPr lang="fi-FI" sz="2400" dirty="0"/>
                  <a:t>kertoo, kuinka paljon mittaustulos enintään poikkeaa suureen mitatusta arvosta.</a:t>
                </a:r>
              </a:p>
              <a:p>
                <a:pPr lvl="1"/>
                <a:r>
                  <a:rPr lang="fi-FI" sz="2000" dirty="0"/>
                  <a:t>Kertoo mittauksen tarkkuuden.</a:t>
                </a:r>
              </a:p>
              <a:p>
                <a:pPr lvl="1"/>
                <a:r>
                  <a:rPr lang="fi-FI" sz="2000" dirty="0"/>
                  <a:t>Esimerkiksi viivaimen tarkkuus on </a:t>
                </a:r>
                <a14:m>
                  <m:oMath xmlns:m="http://schemas.openxmlformats.org/officeDocument/2006/math">
                    <m:r>
                      <a:rPr lang="fi-FI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</m:oMath>
                </a14:m>
                <a:r>
                  <a:rPr lang="fi-FI" sz="2000" dirty="0"/>
                  <a:t> 1 mm.</a:t>
                </a:r>
              </a:p>
              <a:p>
                <a:r>
                  <a:rPr lang="fi-FI" sz="2400" b="1" dirty="0"/>
                  <a:t>Suhteellinen virhe</a:t>
                </a:r>
                <a:r>
                  <a:rPr lang="fi-FI" sz="2400" dirty="0"/>
                  <a:t> ilmaisee, kuinka suuri virhe on suhteessa mittaustulokseen.</a:t>
                </a:r>
              </a:p>
              <a:p>
                <a:pPr lvl="1"/>
                <a:r>
                  <a:rPr lang="fi-FI" sz="2000" dirty="0"/>
                  <a:t>Suhteellinen virhe ilmoitetaan prosentteina.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435B024-0E72-18C6-3BC8-48C07EDE77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6900358" cy="4351338"/>
              </a:xfrm>
              <a:blipFill>
                <a:blip r:embed="rId2"/>
                <a:stretch>
                  <a:fillRect l="-1238" t="-196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kstiruutu 5">
                <a:extLst>
                  <a:ext uri="{FF2B5EF4-FFF2-40B4-BE49-F238E27FC236}">
                    <a16:creationId xmlns:a16="http://schemas.microsoft.com/office/drawing/2014/main" id="{2B572740-C058-43B0-B63C-8D0014944C75}"/>
                  </a:ext>
                </a:extLst>
              </p:cNvPr>
              <p:cNvSpPr txBox="1"/>
              <p:nvPr/>
            </p:nvSpPr>
            <p:spPr>
              <a:xfrm>
                <a:off x="7856738" y="3589256"/>
                <a:ext cx="4128116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2400" b="1" dirty="0"/>
                  <a:t>Esimerkki: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i-FI" sz="2400" dirty="0"/>
                  <a:t>Viivaimella mitataan tulitikun pituudeksi 44 mm.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i-FI" sz="2400" dirty="0"/>
                  <a:t>Tulitikun pituus on siis 44 mm </a:t>
                </a:r>
                <a14:m>
                  <m:oMath xmlns:m="http://schemas.openxmlformats.org/officeDocument/2006/math">
                    <m:r>
                      <a:rPr lang="fi-FI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</m:oMath>
                </a14:m>
                <a:r>
                  <a:rPr lang="fi-FI" sz="2400" dirty="0"/>
                  <a:t> 1 mm</a:t>
                </a:r>
              </a:p>
              <a:p>
                <a:endParaRPr lang="fi-FI" sz="2400" b="1" dirty="0"/>
              </a:p>
            </p:txBody>
          </p:sp>
        </mc:Choice>
        <mc:Fallback>
          <p:sp>
            <p:nvSpPr>
              <p:cNvPr id="6" name="Tekstiruutu 5">
                <a:extLst>
                  <a:ext uri="{FF2B5EF4-FFF2-40B4-BE49-F238E27FC236}">
                    <a16:creationId xmlns:a16="http://schemas.microsoft.com/office/drawing/2014/main" id="{2B572740-C058-43B0-B63C-8D0014944C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6738" y="3589256"/>
                <a:ext cx="4128116" cy="2308324"/>
              </a:xfrm>
              <a:prstGeom prst="rect">
                <a:avLst/>
              </a:prstGeom>
              <a:blipFill>
                <a:blip r:embed="rId3"/>
                <a:stretch>
                  <a:fillRect l="-2363" t="-211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Kuva 7">
            <a:extLst>
              <a:ext uri="{FF2B5EF4-FFF2-40B4-BE49-F238E27FC236}">
                <a16:creationId xmlns:a16="http://schemas.microsoft.com/office/drawing/2014/main" id="{447DEC20-4301-424E-AEEF-7A8D04ED4B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208" y="1474151"/>
            <a:ext cx="3253592" cy="2115105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FF86E1FA-1CE8-47E0-986C-3FDD7751C5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8827" y="4765442"/>
            <a:ext cx="3208034" cy="1319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892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54E1F6-A635-BEBE-F671-FF1615B9F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Mittaustulos ja virhe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3DDB1E37-1C6E-4A59-AF47-6BF43C86C7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5415"/>
          <a:stretch/>
        </p:blipFill>
        <p:spPr>
          <a:xfrm>
            <a:off x="654903" y="1828984"/>
            <a:ext cx="10882194" cy="3897112"/>
          </a:xfrm>
        </p:spPr>
      </p:pic>
    </p:spTree>
    <p:extLst>
      <p:ext uri="{BB962C8B-B14F-4D97-AF65-F5344CB8AC3E}">
        <p14:creationId xmlns:p14="http://schemas.microsoft.com/office/powerpoint/2010/main" val="3669298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E43CD9-66F2-4110-9B6B-965C4F711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Mittaustarkkuus kertoo luotettavuudesta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196DB2-F8EF-4403-96DE-402461D1F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61"/>
            <a:ext cx="10515600" cy="4809802"/>
          </a:xfrm>
        </p:spPr>
        <p:txBody>
          <a:bodyPr>
            <a:normAutofit/>
          </a:bodyPr>
          <a:lstStyle/>
          <a:p>
            <a:r>
              <a:rPr lang="fi-FI" sz="2400" dirty="0"/>
              <a:t>Mittaustulos on luotettavampi, kun</a:t>
            </a:r>
          </a:p>
          <a:p>
            <a:pPr lvl="1"/>
            <a:r>
              <a:rPr lang="fi-FI" sz="2000" dirty="0"/>
              <a:t>Mittaus suoritetaan useita kertoja</a:t>
            </a:r>
          </a:p>
          <a:p>
            <a:pPr lvl="1"/>
            <a:r>
              <a:rPr lang="fi-FI" sz="2000" dirty="0"/>
              <a:t>Eri henkilöt mittaavat samaa tapahtumaa</a:t>
            </a:r>
          </a:p>
          <a:p>
            <a:r>
              <a:rPr lang="fi-FI" sz="2400" dirty="0"/>
              <a:t>Jos samasta tapahtumasta on tehty useita mittauksia, niin virhettä voidaan arvioida vaihteluvälin puolikkaalla.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26AEB5C9-9B81-4503-9484-50020B93E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887" y="3518520"/>
            <a:ext cx="8584536" cy="2518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130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6D8A28-7319-41C0-B3D8-88BC5C621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Esimerkki vaihteluvälin puolikkaan määrittämisestä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3F161A9D-A8B7-4140-80AD-638283D8F7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61705" y="1690687"/>
            <a:ext cx="7723027" cy="1123534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DBA75FF5-5EB9-49C5-80E2-A9ACC190F0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8" y="1690687"/>
            <a:ext cx="1523261" cy="4420445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6590D58F-E5D8-44A4-AA9F-3FC6060DAD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1705" y="3005410"/>
            <a:ext cx="4791744" cy="1038370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E553DA62-E7C8-4DD8-9D42-0BCFF6479086}"/>
              </a:ext>
            </a:extLst>
          </p:cNvPr>
          <p:cNvSpPr txBox="1"/>
          <p:nvPr/>
        </p:nvSpPr>
        <p:spPr>
          <a:xfrm>
            <a:off x="2565646" y="4063523"/>
            <a:ext cx="5841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Lasketaan mittaustulosten keskiarvo:</a:t>
            </a:r>
          </a:p>
          <a:p>
            <a:endParaRPr lang="fi-FI" dirty="0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ED9A0E45-75DF-4E22-A339-BB2535461E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0944" y="4463686"/>
            <a:ext cx="1887689" cy="479228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D66BBE72-4244-4700-8D09-5EB7B9EF555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65646" y="4942914"/>
            <a:ext cx="5243816" cy="1466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988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5F24B2-4535-4B5A-8E68-641ED9D11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Mallit fysiikassa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1909B4D8-16E1-4B83-B6FF-61A45985E9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207"/>
          <a:stretch/>
        </p:blipFill>
        <p:spPr>
          <a:xfrm>
            <a:off x="1065914" y="3497802"/>
            <a:ext cx="7940004" cy="2995073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5A2B5655-2DF5-47B6-A242-48B24E1DB5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914" y="1752832"/>
            <a:ext cx="6560203" cy="1807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243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9A1EBD-4248-4F50-B955-618516412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Graafinen 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61557D-FBDC-4599-AC43-75FA9CFD1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Koordinaatistosta puhuttaessa käytetään seuraavia ilmaisuja, joista kaikki tarkoittaa samaa asiaa.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BD705718-3098-4AC7-ABF9-AD42872C9D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239" y="2795468"/>
            <a:ext cx="7254453" cy="1654962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73BD6A29-F097-47DE-AE09-A7B82B9312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2731" y="2675820"/>
            <a:ext cx="3457549" cy="363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142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293</Words>
  <Application>Microsoft Office PowerPoint</Application>
  <PresentationFormat>Laajakuva</PresentationFormat>
  <Paragraphs>47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Cambria Math</vt:lpstr>
      <vt:lpstr>Office-teema</vt:lpstr>
      <vt:lpstr>Oppitunnit 9-10</vt:lpstr>
      <vt:lpstr>Fysiikan tieto perustuu mittauksiin</vt:lpstr>
      <vt:lpstr>Mittauksiin liittyvät virheet</vt:lpstr>
      <vt:lpstr>Absoluuttinen ja suhteellinen virhe</vt:lpstr>
      <vt:lpstr>Mittaustulos ja virhe</vt:lpstr>
      <vt:lpstr>Mittaustarkkuus kertoo luotettavuudesta</vt:lpstr>
      <vt:lpstr>Esimerkki vaihteluvälin puolikkaan määrittämisestä</vt:lpstr>
      <vt:lpstr>Mallit fysiikassa</vt:lpstr>
      <vt:lpstr>Graafinen malli</vt:lpstr>
      <vt:lpstr>Simulaatio</vt:lpstr>
      <vt:lpstr>PowerPoint-esitys</vt:lpstr>
      <vt:lpstr>Kokeellinen työ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Oppitunnit 9-10</dc:title>
  <dc:creator>Brenda Simenson</dc:creator>
  <cp:lastModifiedBy>Aleksi Mäkelä</cp:lastModifiedBy>
  <cp:revision>10</cp:revision>
  <dcterms:created xsi:type="dcterms:W3CDTF">2024-11-28T10:50:19Z</dcterms:created>
  <dcterms:modified xsi:type="dcterms:W3CDTF">2024-11-28T14:40:04Z</dcterms:modified>
</cp:coreProperties>
</file>