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5143500" cx="9144000"/>
  <p:notesSz cx="6858000" cy="9144000"/>
  <p:embeddedFontLst>
    <p:embeddedFont>
      <p:font typeface="Roboto"/>
      <p:regular r:id="rId8"/>
      <p:bold r:id="rId9"/>
      <p:italic r:id="rId10"/>
      <p:boldItalic r:id="rId11"/>
    </p:embeddedFont>
    <p:embeddedFont>
      <p:font typeface="Merriweather"/>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boldItalic.fntdata"/><Relationship Id="rId10" Type="http://schemas.openxmlformats.org/officeDocument/2006/relationships/font" Target="fonts/Roboto-italic.fntdata"/><Relationship Id="rId13" Type="http://schemas.openxmlformats.org/officeDocument/2006/relationships/font" Target="fonts/Merriweather-bold.fntdata"/><Relationship Id="rId12" Type="http://schemas.openxmlformats.org/officeDocument/2006/relationships/font" Target="fonts/Merriweather-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oboto-bold.fntdata"/><Relationship Id="rId15" Type="http://schemas.openxmlformats.org/officeDocument/2006/relationships/font" Target="fonts/Merriweather-boldItalic.fntdata"/><Relationship Id="rId14" Type="http://schemas.openxmlformats.org/officeDocument/2006/relationships/font" Target="fonts/Merriweather-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c8b0dee71e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2c8b0dee71e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a:t>Miksi uutiset ovat usein negatiivisia?</a:t>
            </a:r>
            <a:endParaRPr/>
          </a:p>
          <a:p>
            <a:pPr indent="0" lvl="0" marL="0" rtl="0" algn="l">
              <a:spcBef>
                <a:spcPts val="0"/>
              </a:spcBef>
              <a:spcAft>
                <a:spcPts val="0"/>
              </a:spcAft>
              <a:buNone/>
            </a:pPr>
            <a:r>
              <a:t/>
            </a:r>
            <a:endParaRPr/>
          </a:p>
          <a:p>
            <a:pPr indent="0" lvl="0" marL="0" rtl="0" algn="l">
              <a:spcBef>
                <a:spcPts val="0"/>
              </a:spcBef>
              <a:spcAft>
                <a:spcPts val="0"/>
              </a:spcAft>
              <a:buNone/>
            </a:pPr>
            <a:r>
              <a:rPr lang="fi"/>
              <a:t>Uutinen tehdään, kun tapahtuu jotain arjesta (normaalista kehityskulusta) poikkeavaa. Lisäksi on huomattu, että ihminen kiinnittää usein huomiota juuri kielteisiin uutisiin. Se on ihmiselle luontaista, koska on </a:t>
            </a:r>
            <a:r>
              <a:rPr lang="fi"/>
              <a:t>selviämisen</a:t>
            </a:r>
            <a:r>
              <a:rPr lang="fi"/>
              <a:t> kannalta tärkeää huomioida kaikki kielteinen. Jotta maailmassa selviytyy, on oltava aina valppaana. Havaitsemme siis herkemmin negatiivisia asioita, koska se on </a:t>
            </a:r>
            <a:r>
              <a:rPr lang="fi"/>
              <a:t>selviämisen</a:t>
            </a:r>
            <a:r>
              <a:rPr lang="fi"/>
              <a:t> kannalta oleellisempaa. </a:t>
            </a:r>
            <a:endParaRPr/>
          </a:p>
          <a:p>
            <a:pPr indent="0" lvl="0" marL="0" rtl="0" algn="l">
              <a:spcBef>
                <a:spcPts val="0"/>
              </a:spcBef>
              <a:spcAft>
                <a:spcPts val="0"/>
              </a:spcAft>
              <a:buNone/>
            </a:pPr>
            <a:r>
              <a:t/>
            </a:r>
            <a:endParaRPr/>
          </a:p>
          <a:p>
            <a:pPr indent="0" lvl="0" marL="0" rtl="0" algn="l">
              <a:spcBef>
                <a:spcPts val="0"/>
              </a:spcBef>
              <a:spcAft>
                <a:spcPts val="0"/>
              </a:spcAft>
              <a:buNone/>
            </a:pPr>
            <a:r>
              <a:rPr lang="fi"/>
              <a:t>Mitä seurauksia kielteiseen uutisointiin liittyy? </a:t>
            </a:r>
            <a:endParaRPr/>
          </a:p>
          <a:p>
            <a:pPr indent="0" lvl="0" marL="0" rtl="0" algn="l">
              <a:spcBef>
                <a:spcPts val="0"/>
              </a:spcBef>
              <a:spcAft>
                <a:spcPts val="0"/>
              </a:spcAft>
              <a:buNone/>
            </a:pPr>
            <a:r>
              <a:t/>
            </a:r>
            <a:endParaRPr/>
          </a:p>
          <a:p>
            <a:pPr indent="-298450" lvl="0" marL="457200" rtl="0" algn="l">
              <a:spcBef>
                <a:spcPts val="0"/>
              </a:spcBef>
              <a:spcAft>
                <a:spcPts val="0"/>
              </a:spcAft>
              <a:buSzPts val="1100"/>
              <a:buChar char="●"/>
            </a:pPr>
            <a:r>
              <a:rPr lang="fi"/>
              <a:t>Voi lisätä ahdistusta, pelkoa ja uutisten välttelyä. </a:t>
            </a:r>
            <a:endParaRPr/>
          </a:p>
          <a:p>
            <a:pPr indent="-298450" lvl="0" marL="457200" rtl="0" algn="l">
              <a:spcBef>
                <a:spcPts val="0"/>
              </a:spcBef>
              <a:spcAft>
                <a:spcPts val="0"/>
              </a:spcAft>
              <a:buSzPts val="1100"/>
              <a:buChar char="●"/>
            </a:pPr>
            <a:r>
              <a:rPr lang="fi"/>
              <a:t>Lamaantuminen mahdollinen seuraus (omalla toiminnalla ei ole merkitystä). </a:t>
            </a:r>
            <a:endParaRPr/>
          </a:p>
          <a:p>
            <a:pPr indent="-298450" lvl="0" marL="457200" rtl="0" algn="l">
              <a:spcBef>
                <a:spcPts val="0"/>
              </a:spcBef>
              <a:spcAft>
                <a:spcPts val="0"/>
              </a:spcAft>
              <a:buSzPts val="1100"/>
              <a:buChar char="●"/>
            </a:pPr>
            <a:r>
              <a:rPr lang="fi"/>
              <a:t>Vääristynyt maailmankuva? MInkälaisia ovat kehittyvät maat? </a:t>
            </a:r>
            <a:endParaRPr/>
          </a:p>
          <a:p>
            <a:pPr indent="-298450" lvl="0" marL="457200" rtl="0" algn="l">
              <a:spcBef>
                <a:spcPts val="0"/>
              </a:spcBef>
              <a:spcAft>
                <a:spcPts val="0"/>
              </a:spcAft>
              <a:buSzPts val="1100"/>
              <a:buChar char="●"/>
            </a:pPr>
            <a:r>
              <a:rPr lang="fi"/>
              <a:t>Toisaalta lisää myös auttamisen halua. </a:t>
            </a:r>
            <a:endParaRPr/>
          </a:p>
          <a:p>
            <a:pPr indent="0" lvl="0" marL="0" rtl="0" algn="l">
              <a:spcBef>
                <a:spcPts val="0"/>
              </a:spcBef>
              <a:spcAft>
                <a:spcPts val="0"/>
              </a:spcAft>
              <a:buNone/>
            </a:pPr>
            <a:r>
              <a:t/>
            </a:r>
            <a:endParaRPr/>
          </a:p>
          <a:p>
            <a:pPr indent="0" lvl="0" marL="0" rtl="0" algn="l">
              <a:spcBef>
                <a:spcPts val="0"/>
              </a:spcBef>
              <a:spcAft>
                <a:spcPts val="0"/>
              </a:spcAft>
              <a:buNone/>
            </a:pPr>
            <a:r>
              <a:rPr lang="fi"/>
              <a:t>Viime aikoina alettu myös lisätä positiivista uutisointia. Esim. The Guardianilla myönteisten </a:t>
            </a:r>
            <a:r>
              <a:rPr lang="fi"/>
              <a:t>uutisten</a:t>
            </a:r>
            <a:r>
              <a:rPr lang="fi"/>
              <a:t> osio. Tässä työpajassa </a:t>
            </a:r>
            <a:r>
              <a:rPr lang="fi"/>
              <a:t>tarkoituksena</a:t>
            </a:r>
            <a:r>
              <a:rPr lang="fi"/>
              <a:t> on miettiä minkälaisia uutisia me haluaisimme nähdä tulevaisuudessa? Keskeisiä teemoja voi olla vaikka ruoka, energia, liikenne, yhteistyö, mielenterveys, ilmasto, luontokato. Uutiset seinälle kartongilla. Lopuksi pohditaan miten me pääsisimme siihen? Ketkä ovat keskeisiä tekijöitä ja mitä pitää tapahtua, että uutiset toteutuu? Nämä voi käydä läpi keskustellen tai tuoda ajatuksia esim. padletiin yms.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1f7f60c02f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1f7f60c02f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54" name="Shape 54"/>
        <p:cNvGrpSpPr/>
        <p:nvPr/>
      </p:nvGrpSpPr>
      <p:grpSpPr>
        <a:xfrm>
          <a:off x="0" y="0"/>
          <a:ext cx="0" cy="0"/>
          <a:chOff x="0" y="0"/>
          <a:chExt cx="0" cy="0"/>
        </a:xfrm>
      </p:grpSpPr>
      <p:sp>
        <p:nvSpPr>
          <p:cNvPr id="55" name="Google Shape;55;p11"/>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p:nvPr>
            <p:ph idx="1" type="body"/>
          </p:nvPr>
        </p:nvSpPr>
        <p:spPr>
          <a:xfrm>
            <a:off x="311700" y="2121425"/>
            <a:ext cx="5334900" cy="942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57" name="Google Shape;5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14" name="Shape 14"/>
        <p:cNvGrpSpPr/>
        <p:nvPr/>
      </p:nvGrpSpPr>
      <p:grpSpPr>
        <a:xfrm>
          <a:off x="0" y="0"/>
          <a:ext cx="0" cy="0"/>
          <a:chOff x="0" y="0"/>
          <a:chExt cx="0" cy="0"/>
        </a:xfrm>
      </p:grpSpPr>
      <p:sp>
        <p:nvSpPr>
          <p:cNvPr id="15" name="Google Shape;15;p3"/>
          <p:cNvSpPr/>
          <p:nvPr/>
        </p:nvSpPr>
        <p:spPr>
          <a:xfrm>
            <a:off x="0" y="48099"/>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44125"/>
            <a:ext cx="4313625" cy="4399375"/>
          </a:xfrm>
          <a:custGeom>
            <a:rect b="b" l="l" r="r" t="t"/>
            <a:pathLst>
              <a:path extrusionOk="0" h="175975" w="172545">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3" name="Google Shape;23;p4"/>
          <p:cNvSpPr txBox="1"/>
          <p:nvPr>
            <p:ph type="title"/>
          </p:nvPr>
        </p:nvSpPr>
        <p:spPr>
          <a:xfrm>
            <a:off x="311725" y="500925"/>
            <a:ext cx="3706500" cy="25089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4" name="Google Shape;24;p4"/>
          <p:cNvSpPr txBox="1"/>
          <p:nvPr>
            <p:ph idx="1" type="body"/>
          </p:nvPr>
        </p:nvSpPr>
        <p:spPr>
          <a:xfrm>
            <a:off x="4644675" y="500925"/>
            <a:ext cx="4166400" cy="4098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25" name="Google Shape;25;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9" name="Google Shape;29;p5"/>
          <p:cNvSpPr txBox="1"/>
          <p:nvPr>
            <p:ph idx="1" type="body"/>
          </p:nvPr>
        </p:nvSpPr>
        <p:spPr>
          <a:xfrm>
            <a:off x="3117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5"/>
          <p:cNvSpPr txBox="1"/>
          <p:nvPr>
            <p:ph idx="2" type="body"/>
          </p:nvPr>
        </p:nvSpPr>
        <p:spPr>
          <a:xfrm>
            <a:off x="48324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1" name="Google Shape;31;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txBox="1"/>
          <p:nvPr>
            <p:ph type="title"/>
          </p:nvPr>
        </p:nvSpPr>
        <p:spPr>
          <a:xfrm>
            <a:off x="311725" y="500925"/>
            <a:ext cx="3127500" cy="18291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9" name="Google Shape;39;p7"/>
          <p:cNvSpPr txBox="1"/>
          <p:nvPr>
            <p:ph idx="1" type="body"/>
          </p:nvPr>
        </p:nvSpPr>
        <p:spPr>
          <a:xfrm>
            <a:off x="311700" y="2390650"/>
            <a:ext cx="3127500" cy="229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40" name="Google Shape;40;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41" name="Shape 41"/>
        <p:cNvGrpSpPr/>
        <p:nvPr/>
      </p:nvGrpSpPr>
      <p:grpSpPr>
        <a:xfrm>
          <a:off x="0" y="0"/>
          <a:ext cx="0" cy="0"/>
          <a:chOff x="0" y="0"/>
          <a:chExt cx="0" cy="0"/>
        </a:xfrm>
      </p:grpSpPr>
      <p:sp>
        <p:nvSpPr>
          <p:cNvPr id="42" name="Google Shape;42;p8"/>
          <p:cNvSpPr txBox="1"/>
          <p:nvPr>
            <p:ph type="title"/>
          </p:nvPr>
        </p:nvSpPr>
        <p:spPr>
          <a:xfrm>
            <a:off x="311675" y="798600"/>
            <a:ext cx="6247800" cy="3546300"/>
          </a:xfrm>
          <a:prstGeom prst="rect">
            <a:avLst/>
          </a:prstGeom>
        </p:spPr>
        <p:txBody>
          <a:bodyPr anchorCtr="0" anchor="ctr"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43" name="Google Shape;43;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4"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9"/>
          <p:cNvSpPr txBox="1"/>
          <p:nvPr>
            <p:ph type="title"/>
          </p:nvPr>
        </p:nvSpPr>
        <p:spPr>
          <a:xfrm>
            <a:off x="311300" y="500925"/>
            <a:ext cx="3704400" cy="2049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47" name="Google Shape;47;p9"/>
          <p:cNvSpPr txBox="1"/>
          <p:nvPr>
            <p:ph idx="1" type="subTitle"/>
          </p:nvPr>
        </p:nvSpPr>
        <p:spPr>
          <a:xfrm>
            <a:off x="304800" y="2626725"/>
            <a:ext cx="3704400" cy="9267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48" name="Google Shape;48;p9"/>
          <p:cNvSpPr txBox="1"/>
          <p:nvPr>
            <p:ph idx="2" type="body"/>
          </p:nvPr>
        </p:nvSpPr>
        <p:spPr>
          <a:xfrm>
            <a:off x="4879025" y="500925"/>
            <a:ext cx="3954000" cy="4111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9" name="Google Shape;49;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0"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0"/>
          <p:cNvSpPr txBox="1"/>
          <p:nvPr>
            <p:ph idx="1" type="body"/>
          </p:nvPr>
        </p:nvSpPr>
        <p:spPr>
          <a:xfrm>
            <a:off x="311700" y="4521400"/>
            <a:ext cx="7979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53" name="Google Shape;5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type="title"/>
          </p:nvPr>
        </p:nvSpPr>
        <p:spPr>
          <a:xfrm>
            <a:off x="311725" y="500925"/>
            <a:ext cx="3706500" cy="2277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i"/>
              <a:t>Tulevaisuustyöpaja </a:t>
            </a:r>
            <a:r>
              <a:rPr i="1" lang="fi"/>
              <a:t>- tulevaisuuden uutisotsikot</a:t>
            </a:r>
            <a:endParaRPr i="1"/>
          </a:p>
        </p:txBody>
      </p:sp>
      <p:sp>
        <p:nvSpPr>
          <p:cNvPr id="65" name="Google Shape;65;p13"/>
          <p:cNvSpPr txBox="1"/>
          <p:nvPr>
            <p:ph idx="1" type="body"/>
          </p:nvPr>
        </p:nvSpPr>
        <p:spPr>
          <a:xfrm>
            <a:off x="4644675" y="110375"/>
            <a:ext cx="4282500" cy="47913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fi"/>
              <a:t>Katsotaan yhdessä päivän ja/tai viikon uutisotsikoita. Pohditaan myös viime vuosien suuria uutisia. </a:t>
            </a:r>
            <a:r>
              <a:rPr lang="fi"/>
              <a:t>Nimetään  negatiivisia uutisotsikoita</a:t>
            </a:r>
            <a:endParaRPr/>
          </a:p>
          <a:p>
            <a:pPr indent="0" lvl="0" marL="0" rtl="0" algn="l">
              <a:spcBef>
                <a:spcPts val="1200"/>
              </a:spcBef>
              <a:spcAft>
                <a:spcPts val="0"/>
              </a:spcAft>
              <a:buNone/>
            </a:pPr>
            <a:r>
              <a:rPr lang="fi"/>
              <a:t>Miksi uutiset ovat usein negatiivisia? </a:t>
            </a:r>
            <a:endParaRPr/>
          </a:p>
          <a:p>
            <a:pPr indent="0" lvl="0" marL="0" rtl="0" algn="l">
              <a:spcBef>
                <a:spcPts val="1200"/>
              </a:spcBef>
              <a:spcAft>
                <a:spcPts val="0"/>
              </a:spcAft>
              <a:buNone/>
            </a:pPr>
            <a:r>
              <a:rPr lang="fi"/>
              <a:t>Maailmassa tapahtuu paljon muutakin, jota ei tule uutisoitua. </a:t>
            </a:r>
            <a:endParaRPr/>
          </a:p>
          <a:p>
            <a:pPr indent="0" lvl="0" marL="0" rtl="0" algn="l">
              <a:spcBef>
                <a:spcPts val="1200"/>
              </a:spcBef>
              <a:spcAft>
                <a:spcPts val="0"/>
              </a:spcAft>
              <a:buNone/>
            </a:pPr>
            <a:r>
              <a:t/>
            </a:r>
            <a:endParaRPr/>
          </a:p>
          <a:p>
            <a:pPr indent="0" lvl="0" marL="0" rtl="0" algn="l">
              <a:spcBef>
                <a:spcPts val="1200"/>
              </a:spcBef>
              <a:spcAft>
                <a:spcPts val="0"/>
              </a:spcAft>
              <a:buNone/>
            </a:pPr>
            <a:r>
              <a:rPr b="1" lang="fi"/>
              <a:t>Tehtävä 1: </a:t>
            </a:r>
            <a:endParaRPr/>
          </a:p>
          <a:p>
            <a:pPr indent="0" lvl="0" marL="0" rtl="0" algn="l">
              <a:spcBef>
                <a:spcPts val="1200"/>
              </a:spcBef>
              <a:spcAft>
                <a:spcPts val="0"/>
              </a:spcAft>
              <a:buNone/>
            </a:pPr>
            <a:r>
              <a:rPr lang="fi"/>
              <a:t>Mieti, minkälaisia otsikoita haluaisit nähdä 20 vuoden päästä? </a:t>
            </a:r>
            <a:endParaRPr/>
          </a:p>
          <a:p>
            <a:pPr indent="0" lvl="0" marL="0" rtl="0" algn="l">
              <a:spcBef>
                <a:spcPts val="1200"/>
              </a:spcBef>
              <a:spcAft>
                <a:spcPts val="0"/>
              </a:spcAft>
              <a:buNone/>
            </a:pPr>
            <a:r>
              <a:rPr lang="fi"/>
              <a:t>Tehkää ryhmässä (4 hlö) kartongille tulevaisuuden uutisotsikoita. </a:t>
            </a:r>
            <a:endParaRPr/>
          </a:p>
          <a:p>
            <a:pPr indent="0" lvl="0" marL="0" rtl="0" algn="l">
              <a:spcBef>
                <a:spcPts val="1200"/>
              </a:spcBef>
              <a:spcAft>
                <a:spcPts val="0"/>
              </a:spcAft>
              <a:buNone/>
            </a:pPr>
            <a:r>
              <a:t/>
            </a:r>
            <a:endParaRPr/>
          </a:p>
          <a:p>
            <a:pPr indent="0" lvl="0" marL="0" rtl="0" algn="l">
              <a:spcBef>
                <a:spcPts val="1200"/>
              </a:spcBef>
              <a:spcAft>
                <a:spcPts val="0"/>
              </a:spcAft>
              <a:buNone/>
            </a:pPr>
            <a:r>
              <a:rPr b="1" lang="fi"/>
              <a:t>Tehtävä 2: </a:t>
            </a:r>
            <a:endParaRPr b="1"/>
          </a:p>
          <a:p>
            <a:pPr indent="0" lvl="0" marL="0" rtl="0" algn="l">
              <a:spcBef>
                <a:spcPts val="1200"/>
              </a:spcBef>
              <a:spcAft>
                <a:spcPts val="1200"/>
              </a:spcAft>
              <a:buNone/>
            </a:pPr>
            <a:r>
              <a:rPr lang="fi"/>
              <a:t>Pohtikaa, mitä pitäisi tapahtua, että uutisten otsikot toteutuisivat? Ketkä ovat keskeisiä toimijoita, jotta tähän päästään?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pic>
        <p:nvPicPr>
          <p:cNvPr id="70" name="Google Shape;70;p14"/>
          <p:cNvPicPr preferRelativeResize="0"/>
          <p:nvPr/>
        </p:nvPicPr>
        <p:blipFill>
          <a:blip r:embed="rId3">
            <a:alphaModFix/>
          </a:blip>
          <a:stretch>
            <a:fillRect/>
          </a:stretch>
        </p:blipFill>
        <p:spPr>
          <a:xfrm>
            <a:off x="152400" y="1433313"/>
            <a:ext cx="8839198" cy="227687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