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8"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9" r:id="rId21"/>
    <p:sldId id="280" r:id="rId22"/>
    <p:sldId id="282" r:id="rId23"/>
    <p:sldId id="283" r:id="rId24"/>
    <p:sldId id="284" r:id="rId25"/>
    <p:sldId id="285" r:id="rId26"/>
    <p:sldId id="286"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zX1FsBWmiV2Rt6LQpTE4KRIFD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Hongisto-Mäenpää"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BA0A"/>
    <a:srgbClr val="85892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09" autoAdjust="0"/>
  </p:normalViewPr>
  <p:slideViewPr>
    <p:cSldViewPr snapToGrid="0">
      <p:cViewPr varScale="1">
        <p:scale>
          <a:sx n="53" d="100"/>
          <a:sy n="53"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0EqD1Y92Mu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pnwWP3fOS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ilta.org/mita_vapaamuurarius_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fd932be59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fd932be5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sz="1100" b="0" i="0" u="none" strike="noStrike" cap="none" dirty="0">
                <a:solidFill>
                  <a:srgbClr val="000000"/>
                </a:solidFill>
                <a:latin typeface="Arial"/>
                <a:ea typeface="Arial"/>
                <a:cs typeface="Arial"/>
                <a:sym typeface="Arial"/>
              </a:rPr>
              <a:t>Kuvan lähde: https://www.finna.fi/Record/hkm.HKMS000005:km0000m53z</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fd932be59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fd932be5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fd932be59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fd932be5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fd932be59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fd932be5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Linkitys: </a:t>
            </a:r>
            <a:r>
              <a:rPr lang="fi-FI" sz="1100" u="sng" dirty="0">
                <a:solidFill>
                  <a:schemeClr val="hlink"/>
                </a:solidFill>
                <a:latin typeface="Arial"/>
                <a:ea typeface="Arial"/>
                <a:cs typeface="Arial"/>
                <a:sym typeface="Arial"/>
                <a:hlinkClick r:id="rId3"/>
              </a:rPr>
              <a:t>https://www.youtube.com/watch?v=0EqD1Y92MuE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fd932be59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fd932be5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d932be59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d932be5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fd932be59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fd932be5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fd932be59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fd932be5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fd932be59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fd932be5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fd932be59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fd932be5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fd932be59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fd932be5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fd932be59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fd932be5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fd932be59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fd932be5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fd932be59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fd932be5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fd932be59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fd932be59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d932be59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d932be5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fd932be5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fd932be5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Linkitys: </a:t>
            </a:r>
            <a:r>
              <a:rPr lang="fi-FI" sz="1100" u="sng" dirty="0">
                <a:solidFill>
                  <a:srgbClr val="1A73E8"/>
                </a:solidFill>
                <a:highlight>
                  <a:srgbClr val="FFFFFF"/>
                </a:highlight>
                <a:latin typeface="Roboto"/>
                <a:ea typeface="Roboto"/>
                <a:cs typeface="Roboto"/>
                <a:sym typeface="Roboto"/>
                <a:hlinkClick r:id="rId3"/>
              </a:rPr>
              <a:t>https://www.youtube.com/watch?v=UpnwWP3fOSA</a:t>
            </a:r>
            <a:endParaRPr dirty="0"/>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d932be5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d932be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dirty="0"/>
              <a:t>Linkki: </a:t>
            </a:r>
            <a:r>
              <a:rPr lang="fi-FI" sz="1100" u="sng" dirty="0">
                <a:solidFill>
                  <a:schemeClr val="hlink"/>
                </a:solidFill>
                <a:hlinkClick r:id="rId3"/>
              </a:rPr>
              <a:t>https://www.kilta.org/mita_vapaamuurarius_on/</a:t>
            </a:r>
            <a:endParaRPr lang="fi-FI"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fd932be59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fd932be5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fd932be59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fd932be5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b="0" i="0" u="none" strike="noStrike" cap="none" dirty="0">
                <a:solidFill>
                  <a:srgbClr val="000000"/>
                </a:solidFill>
                <a:latin typeface="Arial"/>
                <a:ea typeface="Arial"/>
                <a:cs typeface="Arial"/>
                <a:sym typeface="Arial"/>
              </a:rPr>
              <a:t>Kuvan lähde: https://fi.wikipedia.org/wiki/Suomenkieliset_Tieto-Sanomat#/media/Tiedosto:Suomenkieliset_Tieto-Sanomat_September_1775.gif</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fd932be59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fd932be5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100" b="0" i="0" u="none" strike="noStrike" cap="none" dirty="0">
                <a:solidFill>
                  <a:srgbClr val="000000"/>
                </a:solidFill>
                <a:latin typeface="Arial"/>
                <a:ea typeface="Arial"/>
                <a:cs typeface="Arial"/>
                <a:sym typeface="Arial"/>
              </a:rPr>
              <a:t>Kuvan lähde: https://www.finna.fi/Record/musketti_tmk.M20:KUS302:</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fd932be59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fd932be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fd932be5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fd932be5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areena.yle.fi/1-18214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EqD1Y92Mu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vimeo.com/224320839" TargetMode="External"/><Relationship Id="rId4" Type="http://schemas.openxmlformats.org/officeDocument/2006/relationships/hyperlink" Target="https://www.youtube.com/watch?v=UpnwWP3fOS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kilta.org/mita_vapaamuurarius_o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WRF6NvCVY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Kuva 2" descr="Kuva, joka sisältää kohteen lattia, rakennus, sisä, seinä&#10;&#10;Kuvaus luotu automaattisesti">
            <a:extLst>
              <a:ext uri="{FF2B5EF4-FFF2-40B4-BE49-F238E27FC236}">
                <a16:creationId xmlns:a16="http://schemas.microsoft.com/office/drawing/2014/main" id="{2F83052D-983C-43A3-87A1-D02EBF9ED6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59265" cy="6953693"/>
          </a:xfrm>
          <a:prstGeom prst="rect">
            <a:avLst/>
          </a:prstGeom>
        </p:spPr>
      </p:pic>
      <p:sp>
        <p:nvSpPr>
          <p:cNvPr id="84" name="Google Shape;84;p1"/>
          <p:cNvSpPr txBox="1"/>
          <p:nvPr/>
        </p:nvSpPr>
        <p:spPr>
          <a:xfrm>
            <a:off x="0" y="0"/>
            <a:ext cx="9144000" cy="1981200"/>
          </a:xfrm>
          <a:prstGeom prst="rect">
            <a:avLst/>
          </a:prstGeom>
          <a:gradFill>
            <a:gsLst>
              <a:gs pos="0">
                <a:srgbClr val="898E2A"/>
              </a:gs>
              <a:gs pos="36000">
                <a:srgbClr val="898E2A"/>
              </a:gs>
              <a:gs pos="100000">
                <a:srgbClr val="A8D08C"/>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effectLst>
                <a:outerShdw blurRad="38100" dist="38100" dir="2700000" algn="tl">
                  <a:srgbClr val="000000">
                    <a:alpha val="43137"/>
                  </a:srgbClr>
                </a:outerShdw>
              </a:effectLst>
              <a:latin typeface="Arial"/>
              <a:ea typeface="Arial"/>
              <a:cs typeface="Arial"/>
              <a:sym typeface="Arial"/>
            </a:endParaRPr>
          </a:p>
        </p:txBody>
      </p:sp>
      <p:sp>
        <p:nvSpPr>
          <p:cNvPr id="85" name="Google Shape;85;p1"/>
          <p:cNvSpPr txBox="1">
            <a:spLocks noGrp="1"/>
          </p:cNvSpPr>
          <p:nvPr>
            <p:ph type="title"/>
          </p:nvPr>
        </p:nvSpPr>
        <p:spPr>
          <a:xfrm>
            <a:off x="523875" y="41671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Times New Roman"/>
              <a:buNone/>
            </a:pPr>
            <a:r>
              <a:rPr lang="fi-FI" sz="6000">
                <a:solidFill>
                  <a:schemeClr val="lt1"/>
                </a:solidFill>
                <a:effectLst>
                  <a:outerShdw blurRad="38100" dist="38100" dir="2700000" algn="tl">
                    <a:srgbClr val="000000">
                      <a:alpha val="43137"/>
                    </a:srgbClr>
                  </a:outerShdw>
                </a:effectLst>
                <a:latin typeface="Times New Roman"/>
                <a:ea typeface="Times New Roman"/>
                <a:cs typeface="Times New Roman"/>
                <a:sym typeface="Times New Roman"/>
              </a:rPr>
              <a:t>17. Tapakulttuuri ja taide</a:t>
            </a:r>
            <a:endParaRPr>
              <a:effectLst>
                <a:outerShdw blurRad="38100" dist="38100" dir="2700000" algn="tl">
                  <a:srgbClr val="000000">
                    <a:alpha val="43137"/>
                  </a:srgbClr>
                </a:outerShdw>
              </a:effectLst>
            </a:endParaRPr>
          </a:p>
        </p:txBody>
      </p:sp>
      <p:sp>
        <p:nvSpPr>
          <p:cNvPr id="86" name="Google Shape;86;p1"/>
          <p:cNvSpPr txBox="1"/>
          <p:nvPr/>
        </p:nvSpPr>
        <p:spPr>
          <a:xfrm>
            <a:off x="0" y="1979613"/>
            <a:ext cx="9144000" cy="368300"/>
          </a:xfrm>
          <a:prstGeom prst="rect">
            <a:avLst/>
          </a:prstGeom>
          <a:solidFill>
            <a:srgbClr val="FFBA0D">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Times New Roman"/>
              <a:buNone/>
            </a:pPr>
            <a:r>
              <a:rPr lang="fi-FI" sz="1400" b="1" i="1" u="none" strike="noStrike" cap="none" dirty="0">
                <a:solidFill>
                  <a:srgbClr val="000000"/>
                </a:solidFill>
                <a:effectLst>
                  <a:outerShdw blurRad="38100" dist="38100" dir="2700000" algn="tl">
                    <a:srgbClr val="000000">
                      <a:alpha val="43137"/>
                    </a:srgbClr>
                  </a:outerShdw>
                </a:effectLst>
                <a:latin typeface="Times New Roman"/>
                <a:ea typeface="Times New Roman"/>
                <a:cs typeface="Times New Roman"/>
                <a:sym typeface="Times New Roman"/>
              </a:rPr>
              <a:t> </a:t>
            </a:r>
            <a:r>
              <a:rPr lang="fi-FI" sz="1800" b="1" i="1" dirty="0">
                <a:solidFill>
                  <a:srgbClr val="FFFFCC"/>
                </a:solidFill>
                <a:effectLst>
                  <a:outerShdw blurRad="38100" dist="38100" dir="2700000" algn="tl">
                    <a:srgbClr val="000000">
                      <a:alpha val="43137"/>
                    </a:srgbClr>
                  </a:outerShdw>
                </a:effectLst>
                <a:latin typeface="Times New Roman"/>
                <a:ea typeface="Times New Roman"/>
                <a:cs typeface="Times New Roman"/>
                <a:sym typeface="Times New Roman"/>
              </a:rPr>
              <a:t>Tuntidiat, s</a:t>
            </a:r>
            <a:r>
              <a:rPr lang="fi-FI" sz="1800" b="1" i="1" u="none" strike="noStrike" cap="none" dirty="0">
                <a:solidFill>
                  <a:srgbClr val="FFFFCC"/>
                </a:solidFill>
                <a:effectLst>
                  <a:outerShdw blurRad="38100" dist="38100" dir="2700000" algn="tl">
                    <a:srgbClr val="000000">
                      <a:alpha val="43137"/>
                    </a:srgbClr>
                  </a:outerShdw>
                </a:effectLst>
                <a:latin typeface="Times New Roman"/>
                <a:ea typeface="Times New Roman"/>
                <a:cs typeface="Times New Roman"/>
                <a:sym typeface="Times New Roman"/>
              </a:rPr>
              <a:t>ivut 1</a:t>
            </a:r>
            <a:r>
              <a:rPr lang="fi-FI" sz="1800" b="1" i="1" dirty="0">
                <a:solidFill>
                  <a:srgbClr val="FFFFCC"/>
                </a:solidFill>
                <a:effectLst>
                  <a:outerShdw blurRad="38100" dist="38100" dir="2700000" algn="tl">
                    <a:srgbClr val="000000">
                      <a:alpha val="43137"/>
                    </a:srgbClr>
                  </a:outerShdw>
                </a:effectLst>
                <a:latin typeface="Times New Roman"/>
                <a:ea typeface="Times New Roman"/>
                <a:cs typeface="Times New Roman"/>
                <a:sym typeface="Times New Roman"/>
              </a:rPr>
              <a:t>42-149</a:t>
            </a:r>
            <a:r>
              <a:rPr lang="fi-FI" sz="1800" b="1" i="1" u="none" strike="noStrike" cap="none" dirty="0">
                <a:solidFill>
                  <a:srgbClr val="FFFFCC"/>
                </a:solidFill>
                <a:effectLst>
                  <a:outerShdw blurRad="38100" dist="38100" dir="2700000" algn="tl">
                    <a:srgbClr val="000000">
                      <a:alpha val="43137"/>
                    </a:srgbClr>
                  </a:outerShdw>
                </a:effectLst>
                <a:latin typeface="Times New Roman"/>
                <a:ea typeface="Times New Roman"/>
                <a:cs typeface="Times New Roman"/>
                <a:sym typeface="Times New Roman"/>
              </a:rPr>
              <a:t> </a:t>
            </a:r>
            <a:endParaRPr sz="1800" b="0" i="0" u="none" strike="noStrike" cap="none" dirty="0">
              <a:solidFill>
                <a:srgbClr val="FFFFCC"/>
              </a:solidFill>
              <a:effectLst>
                <a:outerShdw blurRad="38100" dist="38100" dir="2700000" algn="tl">
                  <a:srgbClr val="000000">
                    <a:alpha val="43137"/>
                  </a:srgbClr>
                </a:outerShdw>
              </a:effectLst>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d932be59_0_63"/>
          <p:cNvSpPr txBox="1">
            <a:spLocks noGrp="1"/>
          </p:cNvSpPr>
          <p:nvPr>
            <p:ph type="title"/>
          </p:nvPr>
        </p:nvSpPr>
        <p:spPr>
          <a:xfrm>
            <a:off x="628650" y="207901"/>
            <a:ext cx="3738813"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sz="3600" b="1" dirty="0"/>
              <a:t>Tukholma edellä, muut perässä </a:t>
            </a:r>
            <a:endParaRPr sz="3600" b="1" dirty="0"/>
          </a:p>
        </p:txBody>
      </p:sp>
      <p:sp>
        <p:nvSpPr>
          <p:cNvPr id="166" name="Google Shape;166;g5fd932be59_0_63"/>
          <p:cNvSpPr txBox="1">
            <a:spLocks noGrp="1"/>
          </p:cNvSpPr>
          <p:nvPr>
            <p:ph type="body" idx="1"/>
          </p:nvPr>
        </p:nvSpPr>
        <p:spPr>
          <a:xfrm>
            <a:off x="254242" y="1396752"/>
            <a:ext cx="4029000" cy="3944242"/>
          </a:xfrm>
          <a:prstGeom prst="rect">
            <a:avLst/>
          </a:prstGeom>
        </p:spPr>
        <p:txBody>
          <a:bodyPr spcFirstLastPara="1" wrap="square" lIns="91425" tIns="45700" rIns="91425" bIns="45700" anchor="t" anchorCtr="0">
            <a:noAutofit/>
          </a:bodyPr>
          <a:lstStyle/>
          <a:p>
            <a:pPr>
              <a:buSzPct val="100000"/>
            </a:pPr>
            <a:r>
              <a:rPr lang="fi-FI" sz="2400" dirty="0"/>
              <a:t>Tukholma oli koko valtakunnan talous-, taide- ja kulttuurielämän keskus -&gt;uudet eurooppalaiset virtaukset  levisivät sieltä Suomeen. </a:t>
            </a:r>
            <a:endParaRPr sz="2400" dirty="0"/>
          </a:p>
          <a:p>
            <a:pPr>
              <a:spcBef>
                <a:spcPts val="0"/>
              </a:spcBef>
              <a:buSzPct val="100000"/>
            </a:pPr>
            <a:r>
              <a:rPr lang="fi-FI" sz="2400" dirty="0"/>
              <a:t>Kustavilaisella ajalla suosittuja tyylisuuntia olivat  uusklassismi, myöhäisbarokki ja rokokoo. </a:t>
            </a:r>
          </a:p>
          <a:p>
            <a:pPr>
              <a:spcBef>
                <a:spcPts val="0"/>
              </a:spcBef>
              <a:buSzPct val="100000"/>
            </a:pPr>
            <a:r>
              <a:rPr lang="fi-FI" sz="2400" dirty="0"/>
              <a:t>Suomessa aikakauden tyyliä kutsutaan kustavilaisuudeksi. </a:t>
            </a:r>
            <a:endParaRPr sz="2400" dirty="0"/>
          </a:p>
          <a:p>
            <a:pPr marL="914400" indent="-457200">
              <a:buSzPct val="100000"/>
            </a:pPr>
            <a:endParaRPr sz="2400" dirty="0"/>
          </a:p>
        </p:txBody>
      </p:sp>
      <p:pic>
        <p:nvPicPr>
          <p:cNvPr id="168" name="Google Shape;168;g5fd932be59_0_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0975" y="1825624"/>
            <a:ext cx="4412998" cy="3086498"/>
          </a:xfrm>
          <a:prstGeom prst="rect">
            <a:avLst/>
          </a:prstGeom>
          <a:noFill/>
          <a:ln>
            <a:noFill/>
          </a:ln>
        </p:spPr>
      </p:pic>
      <p:sp>
        <p:nvSpPr>
          <p:cNvPr id="169" name="Google Shape;169;g5fd932be59_0_63"/>
          <p:cNvSpPr txBox="1"/>
          <p:nvPr/>
        </p:nvSpPr>
        <p:spPr>
          <a:xfrm>
            <a:off x="4954973" y="5059771"/>
            <a:ext cx="4029000" cy="9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dirty="0">
                <a:latin typeface="Calibri"/>
                <a:ea typeface="Calibri"/>
                <a:cs typeface="Calibri"/>
                <a:sym typeface="Calibri"/>
              </a:rPr>
              <a:t>Helsingissä sijaitsevan Hakasalmen huvilan sininen huone edustaa kustavilaista tyyliä</a:t>
            </a:r>
            <a:endParaRPr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g5fd932be59_0_69"/>
          <p:cNvSpPr txBox="1">
            <a:spLocks noGrp="1"/>
          </p:cNvSpPr>
          <p:nvPr>
            <p:ph type="body" idx="1"/>
          </p:nvPr>
        </p:nvSpPr>
        <p:spPr>
          <a:xfrm>
            <a:off x="397042" y="1825625"/>
            <a:ext cx="3862137" cy="43512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fi-FI" dirty="0"/>
              <a:t>Kuningas Kustaa III (1771-1792) oli kiinnostunut taiteesta ja arkkitehtuurista ja osallistui esim. Hämeenlinnan kirkon suunnitteluun.  </a:t>
            </a:r>
            <a:endParaRPr dirty="0"/>
          </a:p>
        </p:txBody>
      </p:sp>
      <p:pic>
        <p:nvPicPr>
          <p:cNvPr id="5" name="Kuva 4" descr="Kuva, joka sisältää kohteen puu, ulko, rakennus, taivas&#10;&#10;Kuvaus luotu automaattisesti">
            <a:extLst>
              <a:ext uri="{FF2B5EF4-FFF2-40B4-BE49-F238E27FC236}">
                <a16:creationId xmlns:a16="http://schemas.microsoft.com/office/drawing/2014/main" id="{2F2D09B3-3975-4ECE-AC8B-C9B1E495BD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711"/>
          <a:stretch/>
        </p:blipFill>
        <p:spPr>
          <a:xfrm>
            <a:off x="4590179" y="1348151"/>
            <a:ext cx="4553821" cy="4828674"/>
          </a:xfrm>
          <a:prstGeom prst="rect">
            <a:avLst/>
          </a:prstGeom>
        </p:spPr>
      </p:pic>
      <p:sp>
        <p:nvSpPr>
          <p:cNvPr id="9" name="Google Shape;182;g5fd932be59_0_78">
            <a:extLst>
              <a:ext uri="{FF2B5EF4-FFF2-40B4-BE49-F238E27FC236}">
                <a16:creationId xmlns:a16="http://schemas.microsoft.com/office/drawing/2014/main" id="{E30A889E-9796-4CC3-9D8A-D17AE7C11B5E}"/>
              </a:ext>
            </a:extLst>
          </p:cNvPr>
          <p:cNvSpPr txBox="1">
            <a:spLocks/>
          </p:cNvSpPr>
          <p:nvPr/>
        </p:nvSpPr>
        <p:spPr>
          <a:xfrm>
            <a:off x="1227551" y="5401808"/>
            <a:ext cx="6989523" cy="1362247"/>
          </a:xfrm>
          <a:prstGeom prst="rect">
            <a:avLst/>
          </a:prstGeom>
          <a:solidFill>
            <a:srgbClr val="858926"/>
          </a:solidFill>
          <a:ln w="28575">
            <a:solidFill>
              <a:srgbClr val="FABA0A"/>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5000"/>
              </a:lnSpc>
              <a:spcBef>
                <a:spcPts val="0"/>
              </a:spcBef>
              <a:buSzPts val="1100"/>
              <a:buFont typeface="Arial"/>
              <a:buNone/>
            </a:pPr>
            <a:r>
              <a:rPr lang="fi-FI" sz="2400" dirty="0">
                <a:solidFill>
                  <a:srgbClr val="0000FF"/>
                </a:solidFill>
                <a:hlinkClick r:id="rId4"/>
              </a:rPr>
              <a:t>Katso video </a:t>
            </a:r>
            <a:r>
              <a:rPr lang="fi-FI" sz="2400" dirty="0"/>
              <a:t>kohdasta 11:40 alkaen ja pohdi, millaisia vaikutteita muotiin ja arkkitehtuuriin saatiin Ruotsista. Entä miten kustavilaisuus näkyi Suomessa?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5fd932be59_0_85"/>
          <p:cNvSpPr txBox="1">
            <a:spLocks noGrp="1"/>
          </p:cNvSpPr>
          <p:nvPr>
            <p:ph type="title"/>
          </p:nvPr>
        </p:nvSpPr>
        <p:spPr>
          <a:xfrm>
            <a:off x="165208" y="262620"/>
            <a:ext cx="6308007"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sz="3600" dirty="0"/>
              <a:t>Taide-elämän pienet askeleet syrjäisessä Suomessa </a:t>
            </a:r>
            <a:endParaRPr sz="3600" dirty="0"/>
          </a:p>
        </p:txBody>
      </p:sp>
      <p:sp>
        <p:nvSpPr>
          <p:cNvPr id="190" name="Google Shape;190;g5fd932be59_0_85"/>
          <p:cNvSpPr txBox="1">
            <a:spLocks noGrp="1"/>
          </p:cNvSpPr>
          <p:nvPr>
            <p:ph type="body" idx="1"/>
          </p:nvPr>
        </p:nvSpPr>
        <p:spPr>
          <a:xfrm>
            <a:off x="180475" y="1503947"/>
            <a:ext cx="5053262" cy="5244753"/>
          </a:xfrm>
          <a:prstGeom prst="rect">
            <a:avLst/>
          </a:prstGeom>
        </p:spPr>
        <p:txBody>
          <a:bodyPr spcFirstLastPara="1" wrap="square" lIns="91425" tIns="45700" rIns="91425" bIns="45700" anchor="t" anchorCtr="0">
            <a:noAutofit/>
          </a:bodyPr>
          <a:lstStyle/>
          <a:p>
            <a:pPr indent="-457200">
              <a:buSzPct val="100000"/>
            </a:pPr>
            <a:r>
              <a:rPr lang="fi-FI" dirty="0"/>
              <a:t>Kuvataiteet kärsivät Suomen takapajuisuudesta.</a:t>
            </a:r>
            <a:endParaRPr dirty="0"/>
          </a:p>
          <a:p>
            <a:pPr indent="-457200">
              <a:buSzPct val="100000"/>
            </a:pPr>
            <a:r>
              <a:rPr lang="fi-FI" dirty="0"/>
              <a:t>Täällä ei saanut koulutusta tai ollut mesenaatteja. Suomalaisten mahdollisuudet opiskella ulkomailla olivat vähäisiä.</a:t>
            </a:r>
            <a:endParaRPr dirty="0"/>
          </a:p>
          <a:p>
            <a:pPr indent="-457200">
              <a:buSzPct val="100000"/>
            </a:pPr>
            <a:r>
              <a:rPr lang="fi-FI" dirty="0"/>
              <a:t>Oppia haettiin yleensä Tukholmasta.</a:t>
            </a:r>
          </a:p>
          <a:p>
            <a:pPr indent="-457200">
              <a:buSzPct val="100000"/>
            </a:pPr>
            <a:r>
              <a:rPr lang="fi-FI" dirty="0"/>
              <a:t>Naistaiteilijoista tunnetuin oli Margareta </a:t>
            </a:r>
            <a:r>
              <a:rPr lang="fi-FI" dirty="0" err="1"/>
              <a:t>Capsia</a:t>
            </a:r>
            <a:r>
              <a:rPr lang="fi-FI" dirty="0"/>
              <a:t>. </a:t>
            </a:r>
            <a:endParaRPr dirty="0"/>
          </a:p>
        </p:txBody>
      </p:sp>
      <p:pic>
        <p:nvPicPr>
          <p:cNvPr id="5" name="Kuva 4" descr="Kuva, joka sisältää kohteen dinosaurus, matelija, eläin&#10;&#10;Kuvaus luotu automaattisesti">
            <a:extLst>
              <a:ext uri="{FF2B5EF4-FFF2-40B4-BE49-F238E27FC236}">
                <a16:creationId xmlns:a16="http://schemas.microsoft.com/office/drawing/2014/main" id="{F2FF1258-C39B-4578-A06E-4DCB17261E1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46897" y="1778696"/>
            <a:ext cx="4530570" cy="41167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g5fd932be59_0_91"/>
          <p:cNvSpPr txBox="1">
            <a:spLocks noGrp="1"/>
          </p:cNvSpPr>
          <p:nvPr>
            <p:ph type="body" idx="1"/>
          </p:nvPr>
        </p:nvSpPr>
        <p:spPr>
          <a:xfrm>
            <a:off x="628650" y="1825625"/>
            <a:ext cx="7432508" cy="4351200"/>
          </a:xfrm>
          <a:prstGeom prst="rect">
            <a:avLst/>
          </a:prstGeom>
        </p:spPr>
        <p:txBody>
          <a:bodyPr spcFirstLastPara="1" wrap="square" lIns="91425" tIns="45700" rIns="91425" bIns="45700" anchor="t" anchorCtr="0">
            <a:noAutofit/>
          </a:bodyPr>
          <a:lstStyle/>
          <a:p>
            <a:pPr>
              <a:buSzPct val="100000"/>
            </a:pPr>
            <a:r>
              <a:rPr lang="fi-FI" dirty="0"/>
              <a:t>Turun akatemia toimi musiikkielämän keskuksena.</a:t>
            </a:r>
            <a:endParaRPr dirty="0"/>
          </a:p>
          <a:p>
            <a:pPr lvl="1">
              <a:spcBef>
                <a:spcPts val="0"/>
              </a:spcBef>
              <a:buSzPct val="100000"/>
              <a:buFont typeface="Calibri" panose="020F0502020204030204" pitchFamily="34" charset="0"/>
              <a:buChar char="→"/>
            </a:pPr>
            <a:r>
              <a:rPr lang="fi-FI" sz="2800" dirty="0"/>
              <a:t>Carl Petter </a:t>
            </a:r>
            <a:r>
              <a:rPr lang="fi-FI" sz="2800" dirty="0" err="1"/>
              <a:t>Lenning</a:t>
            </a:r>
            <a:r>
              <a:rPr lang="fi-FI" sz="2800" dirty="0"/>
              <a:t> toimi musiikinjohtajana ja -opettajana. </a:t>
            </a:r>
            <a:endParaRPr sz="2800" dirty="0"/>
          </a:p>
          <a:p>
            <a:pPr>
              <a:spcBef>
                <a:spcPts val="0"/>
              </a:spcBef>
              <a:buSzPct val="100000"/>
            </a:pPr>
            <a:r>
              <a:rPr lang="fi-FI" dirty="0"/>
              <a:t>Turun Soitannollinen seura (1790) </a:t>
            </a:r>
            <a:endParaRPr dirty="0"/>
          </a:p>
          <a:p>
            <a:pPr lvl="1">
              <a:spcBef>
                <a:spcPts val="0"/>
              </a:spcBef>
              <a:buSzPct val="100000"/>
              <a:buFont typeface="Calibri" panose="020F0502020204030204" pitchFamily="34" charset="0"/>
              <a:buChar char="→"/>
            </a:pPr>
            <a:r>
              <a:rPr lang="fi-FI" sz="2800" dirty="0"/>
              <a:t>orkesteri</a:t>
            </a:r>
            <a:endParaRPr sz="2800" dirty="0"/>
          </a:p>
          <a:p>
            <a:pPr lvl="1">
              <a:spcBef>
                <a:spcPts val="0"/>
              </a:spcBef>
              <a:buSzPct val="100000"/>
              <a:buFont typeface="Calibri" panose="020F0502020204030204" pitchFamily="34" charset="0"/>
              <a:buChar char="→"/>
            </a:pPr>
            <a:r>
              <a:rPr lang="fi-FI" sz="2800" dirty="0"/>
              <a:t>laaja nuottikirjasto</a:t>
            </a:r>
            <a:endParaRPr sz="2800" dirty="0"/>
          </a:p>
          <a:p>
            <a:pPr lvl="1">
              <a:spcBef>
                <a:spcPts val="0"/>
              </a:spcBef>
              <a:buSzPct val="100000"/>
              <a:buFont typeface="Calibri" panose="020F0502020204030204" pitchFamily="34" charset="0"/>
              <a:buChar char="→"/>
            </a:pPr>
            <a:r>
              <a:rPr lang="fi-FI" sz="2800" dirty="0"/>
              <a:t>edisti Suomen musiikkielämää.</a:t>
            </a:r>
            <a:endParaRPr sz="2800" dirty="0"/>
          </a:p>
        </p:txBody>
      </p:sp>
      <p:sp>
        <p:nvSpPr>
          <p:cNvPr id="198" name="Google Shape;198;g5fd932be59_0_91"/>
          <p:cNvSpPr txBox="1">
            <a:spLocks noGrp="1"/>
          </p:cNvSpPr>
          <p:nvPr>
            <p:ph type="body" idx="2"/>
          </p:nvPr>
        </p:nvSpPr>
        <p:spPr>
          <a:xfrm>
            <a:off x="4797592" y="5206499"/>
            <a:ext cx="3886200" cy="1086017"/>
          </a:xfrm>
          <a:prstGeom prst="rect">
            <a:avLst/>
          </a:prstGeom>
          <a:solidFill>
            <a:srgbClr val="858926"/>
          </a:solidFill>
          <a:ln w="38100">
            <a:solidFill>
              <a:srgbClr val="FABA0A"/>
            </a:solidFill>
          </a:ln>
        </p:spPr>
        <p:txBody>
          <a:bodyPr spcFirstLastPara="1" wrap="square" lIns="91425" tIns="45700" rIns="91425" bIns="45700" anchor="t" anchorCtr="0">
            <a:noAutofit/>
          </a:bodyPr>
          <a:lstStyle/>
          <a:p>
            <a:pPr marL="0" lvl="0" indent="0" algn="l" rtl="0">
              <a:spcBef>
                <a:spcPts val="1000"/>
              </a:spcBef>
              <a:spcAft>
                <a:spcPts val="0"/>
              </a:spcAft>
              <a:buNone/>
            </a:pPr>
            <a:r>
              <a:rPr lang="fi-FI" dirty="0"/>
              <a:t>Tuntivinkki: Mitä oli klassismi? </a:t>
            </a:r>
            <a:r>
              <a:rPr lang="fi-FI" dirty="0">
                <a:hlinkClick r:id="rId3"/>
              </a:rPr>
              <a:t>Katso video</a:t>
            </a:r>
            <a:r>
              <a:rPr lang="fi-FI" dirty="0"/>
              <a:t>.</a:t>
            </a:r>
            <a:endParaRPr dirty="0"/>
          </a:p>
        </p:txBody>
      </p:sp>
      <p:sp>
        <p:nvSpPr>
          <p:cNvPr id="5" name="Google Shape;189;g5fd932be59_0_85">
            <a:extLst>
              <a:ext uri="{FF2B5EF4-FFF2-40B4-BE49-F238E27FC236}">
                <a16:creationId xmlns:a16="http://schemas.microsoft.com/office/drawing/2014/main" id="{3B8A06F8-256F-4CB6-8E48-029CA4BB7FE1}"/>
              </a:ext>
            </a:extLst>
          </p:cNvPr>
          <p:cNvSpPr txBox="1">
            <a:spLocks noGrp="1"/>
          </p:cNvSpPr>
          <p:nvPr>
            <p:ph type="title"/>
          </p:nvPr>
        </p:nvSpPr>
        <p:spPr>
          <a:xfrm>
            <a:off x="628650" y="365126"/>
            <a:ext cx="5859832"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sz="3600" dirty="0"/>
              <a:t>Taide-elämän pienet askeleet syrjäisessä Suomessa </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4" name="Kuva 3">
            <a:extLst>
              <a:ext uri="{FF2B5EF4-FFF2-40B4-BE49-F238E27FC236}">
                <a16:creationId xmlns:a16="http://schemas.microsoft.com/office/drawing/2014/main" id="{10C9BBAE-25E2-4733-A7FA-9B2BC8099295}"/>
              </a:ext>
            </a:extLst>
          </p:cNvPr>
          <p:cNvPicPr>
            <a:picLocks noChangeAspect="1"/>
          </p:cNvPicPr>
          <p:nvPr/>
        </p:nvPicPr>
        <p:blipFill>
          <a:blip r:embed="rId3"/>
          <a:stretch>
            <a:fillRect/>
          </a:stretch>
        </p:blipFill>
        <p:spPr>
          <a:xfrm>
            <a:off x="0" y="21921"/>
            <a:ext cx="9144000" cy="69939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6" name="Kuva 5">
            <a:extLst>
              <a:ext uri="{FF2B5EF4-FFF2-40B4-BE49-F238E27FC236}">
                <a16:creationId xmlns:a16="http://schemas.microsoft.com/office/drawing/2014/main" id="{C01830AD-90A7-40F8-BB71-0DCF445314BB}"/>
              </a:ext>
            </a:extLst>
          </p:cNvPr>
          <p:cNvPicPr>
            <a:picLocks noChangeAspect="1"/>
          </p:cNvPicPr>
          <p:nvPr/>
        </p:nvPicPr>
        <p:blipFill rotWithShape="1">
          <a:blip r:embed="rId3">
            <a:clrChange>
              <a:clrFrom>
                <a:srgbClr val="FFFFFF"/>
              </a:clrFrom>
              <a:clrTo>
                <a:srgbClr val="FFFFFF">
                  <a:alpha val="0"/>
                </a:srgbClr>
              </a:clrTo>
            </a:clrChange>
          </a:blip>
          <a:srcRect l="2739" t="4667" r="6654" b="5385"/>
          <a:stretch/>
        </p:blipFill>
        <p:spPr>
          <a:xfrm>
            <a:off x="861660" y="457200"/>
            <a:ext cx="5523807" cy="5678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5fd932be59_0_109"/>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a:t>Ylioppilaskoetehtäviä</a:t>
            </a:r>
            <a:endParaRPr/>
          </a:p>
        </p:txBody>
      </p:sp>
      <p:sp>
        <p:nvSpPr>
          <p:cNvPr id="216" name="Google Shape;216;g5fd932be59_0_109"/>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t>Kevät 2019</a:t>
            </a:r>
            <a:endParaRPr b="1" dirty="0"/>
          </a:p>
          <a:p>
            <a:pPr marL="0" lvl="0" indent="0" algn="l" rtl="0">
              <a:spcBef>
                <a:spcPts val="1000"/>
              </a:spcBef>
              <a:spcAft>
                <a:spcPts val="0"/>
              </a:spcAft>
              <a:buNone/>
            </a:pPr>
            <a:r>
              <a:rPr lang="fi-FI" dirty="0">
                <a:solidFill>
                  <a:srgbClr val="333333"/>
                </a:solidFill>
                <a:highlight>
                  <a:srgbClr val="FEFEFE"/>
                </a:highlight>
              </a:rPr>
              <a:t>Ajanjaksoa 1718–1772 on Suomen historiassa kutsuttu hyödyn ajaksi tai vapauden ajaksi.</a:t>
            </a:r>
            <a:endParaRPr dirty="0">
              <a:solidFill>
                <a:srgbClr val="333333"/>
              </a:solidFill>
              <a:highlight>
                <a:srgbClr val="FEFEFE"/>
              </a:highlight>
            </a:endParaRPr>
          </a:p>
          <a:p>
            <a:pPr marL="0" lvl="0" indent="0" algn="l" rtl="0">
              <a:spcBef>
                <a:spcPts val="1000"/>
              </a:spcBef>
              <a:spcAft>
                <a:spcPts val="0"/>
              </a:spcAft>
              <a:buNone/>
            </a:pPr>
            <a:r>
              <a:rPr lang="fi-FI" dirty="0">
                <a:solidFill>
                  <a:srgbClr val="333333"/>
                </a:solidFill>
                <a:highlight>
                  <a:srgbClr val="FEFEFE"/>
                </a:highlight>
              </a:rPr>
              <a:t>5.1. Hyödynnä tekstikatkelmia (aineistot 5.A ja 5.B) ja pohdi nimitysten hyödyn aika ja vapauden aika osuvuutta. (12 p.)</a:t>
            </a:r>
            <a:endParaRPr dirty="0">
              <a:solidFill>
                <a:srgbClr val="333333"/>
              </a:solidFill>
              <a:highlight>
                <a:srgbClr val="FEFEFE"/>
              </a:highlight>
            </a:endParaRPr>
          </a:p>
          <a:p>
            <a:pPr marL="0" lvl="0" indent="0" algn="l" rtl="0">
              <a:spcBef>
                <a:spcPts val="1000"/>
              </a:spcBef>
              <a:spcAft>
                <a:spcPts val="0"/>
              </a:spcAft>
              <a:buNone/>
            </a:pPr>
            <a:r>
              <a:rPr lang="fi-FI" dirty="0">
                <a:solidFill>
                  <a:srgbClr val="333333"/>
                </a:solidFill>
                <a:highlight>
                  <a:srgbClr val="FEFEFE"/>
                </a:highlight>
              </a:rPr>
              <a:t>5.2.Tarkastele, miten tietoa uusista keksinnöistä ja menetelmistä välitettiin kansalle hyödyn aikana (vapauden aikana). (8 p.)</a:t>
            </a:r>
            <a:endParaRPr dirty="0">
              <a:solidFill>
                <a:srgbClr val="333333"/>
              </a:solidFill>
              <a:highlight>
                <a:srgbClr val="FEFEFE"/>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5fd932be59_0_117"/>
          <p:cNvSpPr txBox="1">
            <a:spLocks noGrp="1"/>
          </p:cNvSpPr>
          <p:nvPr>
            <p:ph type="body" idx="1"/>
          </p:nvPr>
        </p:nvSpPr>
        <p:spPr>
          <a:xfrm>
            <a:off x="252664" y="622466"/>
            <a:ext cx="8398042" cy="591068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800" dirty="0">
                <a:solidFill>
                  <a:srgbClr val="333333"/>
                </a:solidFill>
                <a:highlight>
                  <a:srgbClr val="FEFEFE"/>
                </a:highlight>
              </a:rPr>
              <a:t>5.A Tekstikatkelma: </a:t>
            </a:r>
            <a:r>
              <a:rPr lang="fi-FI" sz="1800" i="1" dirty="0">
                <a:solidFill>
                  <a:srgbClr val="333333"/>
                </a:solidFill>
                <a:highlight>
                  <a:srgbClr val="FEFEFE"/>
                </a:highlight>
              </a:rPr>
              <a:t>Suomenkieliset Tieto-Sanomat</a:t>
            </a:r>
            <a:endParaRPr sz="1800" i="1" dirty="0">
              <a:solidFill>
                <a:srgbClr val="333333"/>
              </a:solidFill>
              <a:highlight>
                <a:srgbClr val="FEFEFE"/>
              </a:highlight>
            </a:endParaRPr>
          </a:p>
          <a:p>
            <a:pPr marL="0" lvl="0" indent="0" algn="just" rtl="0">
              <a:lnSpc>
                <a:spcPct val="170454"/>
              </a:lnSpc>
              <a:spcBef>
                <a:spcPts val="1500"/>
              </a:spcBef>
              <a:spcAft>
                <a:spcPts val="0"/>
              </a:spcAft>
              <a:buNone/>
            </a:pPr>
            <a:r>
              <a:rPr lang="fi-FI" sz="1800" dirty="0" err="1">
                <a:solidFill>
                  <a:srgbClr val="333333"/>
                </a:solidFill>
                <a:highlight>
                  <a:srgbClr val="FEFEFE"/>
                </a:highlight>
              </a:rPr>
              <a:t>Porkanat</a:t>
            </a:r>
            <a:r>
              <a:rPr lang="fi-FI" sz="1800" dirty="0">
                <a:solidFill>
                  <a:srgbClr val="333333"/>
                </a:solidFill>
                <a:highlight>
                  <a:srgbClr val="FEFEFE"/>
                </a:highlight>
              </a:rPr>
              <a:t>, jotka Ruotsin kielellä kutsutaan Morot, </a:t>
            </a:r>
            <a:r>
              <a:rPr lang="fi-FI" sz="1800" dirty="0" err="1">
                <a:solidFill>
                  <a:srgbClr val="333333"/>
                </a:solidFill>
                <a:highlight>
                  <a:srgbClr val="FEFEFE"/>
                </a:highlight>
              </a:rPr>
              <a:t>owat</a:t>
            </a:r>
            <a:r>
              <a:rPr lang="fi-FI" sz="1800" dirty="0">
                <a:solidFill>
                  <a:srgbClr val="333333"/>
                </a:solidFill>
                <a:highlight>
                  <a:srgbClr val="FEFEFE"/>
                </a:highlight>
              </a:rPr>
              <a:t> </a:t>
            </a:r>
            <a:r>
              <a:rPr lang="fi-FI" sz="1800" dirty="0" err="1">
                <a:solidFill>
                  <a:srgbClr val="333333"/>
                </a:solidFill>
                <a:highlight>
                  <a:srgbClr val="FEFEFE"/>
                </a:highlight>
              </a:rPr>
              <a:t>ruskiat</a:t>
            </a:r>
            <a:r>
              <a:rPr lang="fi-FI" sz="1800" dirty="0">
                <a:solidFill>
                  <a:srgbClr val="333333"/>
                </a:solidFill>
                <a:highlight>
                  <a:srgbClr val="FEFEFE"/>
                </a:highlight>
              </a:rPr>
              <a:t> ja pitkulaiset.</a:t>
            </a:r>
            <a:endParaRPr sz="1800" dirty="0">
              <a:solidFill>
                <a:srgbClr val="333333"/>
              </a:solidFill>
              <a:highlight>
                <a:srgbClr val="FEFEFE"/>
              </a:highlight>
            </a:endParaRPr>
          </a:p>
          <a:p>
            <a:pPr marL="0" lvl="0" indent="0" algn="just" rtl="0">
              <a:lnSpc>
                <a:spcPct val="170454"/>
              </a:lnSpc>
              <a:spcBef>
                <a:spcPts val="2900"/>
              </a:spcBef>
              <a:spcAft>
                <a:spcPts val="0"/>
              </a:spcAft>
              <a:buClr>
                <a:schemeClr val="dk1"/>
              </a:buClr>
              <a:buSzPts val="1100"/>
              <a:buFont typeface="Arial"/>
              <a:buNone/>
            </a:pPr>
            <a:r>
              <a:rPr lang="fi-FI" sz="1800" dirty="0">
                <a:solidFill>
                  <a:srgbClr val="333333"/>
                </a:solidFill>
                <a:highlight>
                  <a:srgbClr val="FEFEFE"/>
                </a:highlight>
              </a:rPr>
              <a:t>Jotta yhteinen Kansa maalla </a:t>
            </a:r>
            <a:r>
              <a:rPr lang="fi-FI" sz="1800" dirty="0" err="1">
                <a:solidFill>
                  <a:srgbClr val="333333"/>
                </a:solidFill>
                <a:highlight>
                  <a:srgbClr val="FEFEFE"/>
                </a:highlight>
              </a:rPr>
              <a:t>kehoitettaisin</a:t>
            </a:r>
            <a:r>
              <a:rPr lang="fi-FI" sz="1800" dirty="0">
                <a:solidFill>
                  <a:srgbClr val="333333"/>
                </a:solidFill>
                <a:highlight>
                  <a:srgbClr val="FEFEFE"/>
                </a:highlight>
              </a:rPr>
              <a:t> enemmin ja ahkerammin kuin tähän asti vil­je­le­mään </a:t>
            </a:r>
            <a:r>
              <a:rPr lang="fi-FI" sz="1800" dirty="0" err="1">
                <a:solidFill>
                  <a:srgbClr val="333333"/>
                </a:solidFill>
                <a:highlight>
                  <a:srgbClr val="FEFEFE"/>
                </a:highlight>
              </a:rPr>
              <a:t>taman­kaltaisia</a:t>
            </a:r>
            <a:r>
              <a:rPr lang="fi-FI" sz="1800" dirty="0">
                <a:solidFill>
                  <a:srgbClr val="333333"/>
                </a:solidFill>
                <a:highlight>
                  <a:srgbClr val="FEFEFE"/>
                </a:highlight>
              </a:rPr>
              <a:t> juuria, lupaa Kuninkaallinen Tieto Akademia </a:t>
            </a:r>
            <a:r>
              <a:rPr lang="fi-FI" sz="1800" dirty="0" err="1">
                <a:solidFill>
                  <a:srgbClr val="333333"/>
                </a:solidFill>
                <a:highlight>
                  <a:srgbClr val="FEFEFE"/>
                </a:highlight>
              </a:rPr>
              <a:t>Stokholmisa</a:t>
            </a:r>
            <a:r>
              <a:rPr lang="fi-FI" sz="1800" dirty="0">
                <a:solidFill>
                  <a:srgbClr val="333333"/>
                </a:solidFill>
                <a:highlight>
                  <a:srgbClr val="FEFEFE"/>
                </a:highlight>
              </a:rPr>
              <a:t> tämän 1776 vuoden lo­pul­la Sata </a:t>
            </a:r>
            <a:r>
              <a:rPr lang="fi-FI" sz="1800" dirty="0" err="1">
                <a:solidFill>
                  <a:srgbClr val="333333"/>
                </a:solidFill>
                <a:highlight>
                  <a:srgbClr val="FEFEFE"/>
                </a:highlight>
              </a:rPr>
              <a:t>Talaria</a:t>
            </a:r>
            <a:r>
              <a:rPr lang="fi-FI" sz="1800" dirty="0">
                <a:solidFill>
                  <a:srgbClr val="333333"/>
                </a:solidFill>
                <a:highlight>
                  <a:srgbClr val="FEFEFE"/>
                </a:highlight>
              </a:rPr>
              <a:t> Kuparirahaa joka Maaherran kuntaan annet­ta­vaksi kun­nia­palk­kioksi sille Talon­pojalle – –, joka talonsa eli torppansa tiluksilla kylvää suurimman </a:t>
            </a:r>
            <a:r>
              <a:rPr lang="fi-FI" sz="1800" dirty="0" err="1">
                <a:solidFill>
                  <a:srgbClr val="333333"/>
                </a:solidFill>
                <a:highlight>
                  <a:srgbClr val="FEFEFE"/>
                </a:highlight>
              </a:rPr>
              <a:t>aukian</a:t>
            </a:r>
            <a:r>
              <a:rPr lang="fi-FI" sz="1800" dirty="0">
                <a:solidFill>
                  <a:srgbClr val="333333"/>
                </a:solidFill>
                <a:highlight>
                  <a:srgbClr val="FEFEFE"/>
                </a:highlight>
              </a:rPr>
              <a:t> ruokaisilla juurilla, </a:t>
            </a:r>
            <a:r>
              <a:rPr lang="fi-FI" sz="1800" dirty="0" err="1">
                <a:solidFill>
                  <a:srgbClr val="333333"/>
                </a:solidFill>
                <a:highlight>
                  <a:srgbClr val="FEFEFE"/>
                </a:highlight>
              </a:rPr>
              <a:t>niinkuin</a:t>
            </a:r>
            <a:r>
              <a:rPr lang="fi-FI" sz="1800" dirty="0">
                <a:solidFill>
                  <a:srgbClr val="333333"/>
                </a:solidFill>
                <a:highlight>
                  <a:srgbClr val="FEFEFE"/>
                </a:highlight>
              </a:rPr>
              <a:t> Maanpäärynöillä [perunoilla], Juuris­koil­la, Pork­kanoil­la tai Palsternakoilla elatukseksi se­kä ihmisille että eläimille. Jos useampi yhdessä Maa­herran kun­nassa on kylvänyt melkein yhtä ison </a:t>
            </a:r>
            <a:r>
              <a:rPr lang="fi-FI" sz="1800" dirty="0" err="1">
                <a:solidFill>
                  <a:srgbClr val="333333"/>
                </a:solidFill>
                <a:highlight>
                  <a:srgbClr val="FEFEFE"/>
                </a:highlight>
              </a:rPr>
              <a:t>aukian</a:t>
            </a:r>
            <a:r>
              <a:rPr lang="fi-FI" sz="1800" dirty="0">
                <a:solidFill>
                  <a:srgbClr val="333333"/>
                </a:solidFill>
                <a:highlight>
                  <a:srgbClr val="FEFEFE"/>
                </a:highlight>
              </a:rPr>
              <a:t>, se saa luva­tun ra­han, joka näyttää saa­vut­ta­neen runsaimman tulon eli kasvun.</a:t>
            </a:r>
            <a:endParaRPr sz="1800" dirty="0">
              <a:solidFill>
                <a:srgbClr val="333333"/>
              </a:solidFill>
              <a:highlight>
                <a:srgbClr val="FEFEFE"/>
              </a:highlight>
            </a:endParaRPr>
          </a:p>
          <a:p>
            <a:pPr marL="0" lvl="0" indent="0" algn="just" rtl="0">
              <a:lnSpc>
                <a:spcPct val="131250"/>
              </a:lnSpc>
              <a:spcBef>
                <a:spcPts val="2900"/>
              </a:spcBef>
              <a:spcAft>
                <a:spcPts val="0"/>
              </a:spcAft>
              <a:buClr>
                <a:schemeClr val="dk1"/>
              </a:buClr>
              <a:buSzPts val="1100"/>
              <a:buFont typeface="Arial"/>
              <a:buNone/>
            </a:pPr>
            <a:r>
              <a:rPr lang="fi-FI" sz="1800" dirty="0">
                <a:solidFill>
                  <a:srgbClr val="9B9B9B"/>
                </a:solidFill>
                <a:highlight>
                  <a:srgbClr val="FEFEFE"/>
                </a:highlight>
              </a:rPr>
              <a:t>Lähde: </a:t>
            </a:r>
            <a:r>
              <a:rPr lang="fi-FI" sz="1800" i="1" dirty="0">
                <a:solidFill>
                  <a:srgbClr val="9B9B9B"/>
                </a:solidFill>
                <a:highlight>
                  <a:srgbClr val="FEFEFE"/>
                </a:highlight>
              </a:rPr>
              <a:t>Suomenkieliset Tieto-Sanomat</a:t>
            </a:r>
            <a:r>
              <a:rPr lang="fi-FI" sz="1800" dirty="0">
                <a:solidFill>
                  <a:srgbClr val="9B9B9B"/>
                </a:solidFill>
                <a:highlight>
                  <a:srgbClr val="FEFEFE"/>
                </a:highlight>
              </a:rPr>
              <a:t> nro 1 (1776). Muokkaus: YTL.</a:t>
            </a:r>
            <a:endParaRPr sz="1800" dirty="0">
              <a:solidFill>
                <a:srgbClr val="9B9B9B"/>
              </a:solidFill>
              <a:highlight>
                <a:srgbClr val="FEFEFE"/>
              </a:highlight>
            </a:endParaRPr>
          </a:p>
          <a:p>
            <a:pPr marL="0" lvl="0" indent="0" algn="l" rtl="0">
              <a:spcBef>
                <a:spcPts val="1500"/>
              </a:spcBef>
              <a:spcAft>
                <a:spcPts val="0"/>
              </a:spcAft>
              <a:buNone/>
            </a:pP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g5fd932be59_0_123"/>
          <p:cNvSpPr txBox="1">
            <a:spLocks noGrp="1"/>
          </p:cNvSpPr>
          <p:nvPr>
            <p:ph type="body" idx="1"/>
          </p:nvPr>
        </p:nvSpPr>
        <p:spPr>
          <a:xfrm>
            <a:off x="156750" y="963475"/>
            <a:ext cx="86607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500" dirty="0">
                <a:solidFill>
                  <a:srgbClr val="333333"/>
                </a:solidFill>
                <a:highlight>
                  <a:srgbClr val="FEFEFE"/>
                </a:highlight>
              </a:rPr>
              <a:t>5.B Tekstikatkelma: Anders Chydenius, </a:t>
            </a:r>
            <a:r>
              <a:rPr lang="fi-FI" sz="1500" i="1" dirty="0">
                <a:solidFill>
                  <a:srgbClr val="333333"/>
                </a:solidFill>
                <a:highlight>
                  <a:srgbClr val="FEFEFE"/>
                </a:highlight>
              </a:rPr>
              <a:t>Kansallinen voitto</a:t>
            </a:r>
            <a:endParaRPr sz="1500" i="1" dirty="0">
              <a:solidFill>
                <a:srgbClr val="333333"/>
              </a:solidFill>
              <a:highlight>
                <a:srgbClr val="FEFEFE"/>
              </a:highlight>
            </a:endParaRPr>
          </a:p>
          <a:p>
            <a:pPr marL="0" lvl="0" indent="0" algn="just" rtl="0">
              <a:lnSpc>
                <a:spcPct val="170454"/>
              </a:lnSpc>
              <a:spcBef>
                <a:spcPts val="1500"/>
              </a:spcBef>
              <a:spcAft>
                <a:spcPts val="0"/>
              </a:spcAft>
              <a:buClr>
                <a:schemeClr val="dk1"/>
              </a:buClr>
              <a:buSzPts val="1100"/>
              <a:buFont typeface="Arial"/>
              <a:buNone/>
            </a:pPr>
            <a:r>
              <a:rPr lang="fi-FI" sz="1500" dirty="0">
                <a:solidFill>
                  <a:srgbClr val="333333"/>
                </a:solidFill>
                <a:highlight>
                  <a:srgbClr val="FEFEFE"/>
                </a:highlight>
              </a:rPr>
              <a:t>Älkäämme syyttäkö kansakuntaa ja sen luonnetta hitaudestaan; älkäämme myöskään syyt­täkö tur­mel­tu­nei­ta tapoja. Pääsemmehän me helpoimmalla tällä tavalla, mutta ei val­ta­kuntaa siten auteta. Muualta on tämän epäkohdan alkusyy löydettävissä. Mitä enem­män jossakin yhteis­kunnassa toisilla on tilaisuus elää toisten työstä ja mitä vähemmän toiset saavat itse nauttia vaivansa hedelmiä, sitä enemmän ahkeruus lamautuu. Edelliset tulevat ylpeiksi, jälkimmäiset toivottomiksi, ja molemmat halut­to­miksi. Tämä perustus on niin luja ja ihmissydämen tunte­muksen sekä joka­päiväi­sen koke­muksen oikeaksi todis­ta­ma, etten pelkää kenenkään kykenevän sitä syillä kumo­amaan. Työteliäisyys ja uut­te­ruus vaativat rei­pasta mieltä ja her­keämä­töntä kil­pai­lua, </a:t>
            </a:r>
            <a:r>
              <a:rPr lang="fi-FI" sz="1500" dirty="0" err="1">
                <a:solidFill>
                  <a:srgbClr val="333333"/>
                </a:solidFill>
                <a:highlight>
                  <a:srgbClr val="FEFEFE"/>
                </a:highlight>
              </a:rPr>
              <a:t>jotteivät</a:t>
            </a:r>
            <a:r>
              <a:rPr lang="fi-FI" sz="1500" dirty="0">
                <a:solidFill>
                  <a:srgbClr val="333333"/>
                </a:solidFill>
                <a:highlight>
                  <a:srgbClr val="FEFEFE"/>
                </a:highlight>
              </a:rPr>
              <a:t> piankin laimenisi. Ne eivät koskaan an­tau­du ikeen alle, mutta kun vapaus, pikai­nen menekki ja oma voitto niitä elähdyttävät, niin voi­tetaan luontainen hitaus, jota iskuilla ja lyönneillä ei koskaan ajan­pit­kään voida kar­kot­taa.</a:t>
            </a:r>
            <a:endParaRPr sz="1500" dirty="0">
              <a:solidFill>
                <a:srgbClr val="333333"/>
              </a:solidFill>
              <a:highlight>
                <a:srgbClr val="FEFEFE"/>
              </a:highlight>
            </a:endParaRPr>
          </a:p>
          <a:p>
            <a:pPr marL="0" lvl="0" indent="0" algn="just" rtl="0">
              <a:lnSpc>
                <a:spcPct val="131250"/>
              </a:lnSpc>
              <a:spcBef>
                <a:spcPts val="2900"/>
              </a:spcBef>
              <a:spcAft>
                <a:spcPts val="0"/>
              </a:spcAft>
              <a:buClr>
                <a:schemeClr val="dk1"/>
              </a:buClr>
              <a:buSzPts val="1100"/>
              <a:buFont typeface="Arial"/>
              <a:buNone/>
            </a:pPr>
            <a:r>
              <a:rPr lang="fi-FI" sz="1500" dirty="0">
                <a:solidFill>
                  <a:srgbClr val="9B9B9B"/>
                </a:solidFill>
                <a:highlight>
                  <a:srgbClr val="FEFEFE"/>
                </a:highlight>
              </a:rPr>
              <a:t>Lähde: Kokkolan kirkkoherra Anders Chydenius, </a:t>
            </a:r>
            <a:r>
              <a:rPr lang="fi-FI" sz="1500" i="1" dirty="0">
                <a:solidFill>
                  <a:srgbClr val="9B9B9B"/>
                </a:solidFill>
                <a:highlight>
                  <a:srgbClr val="FEFEFE"/>
                </a:highlight>
              </a:rPr>
              <a:t>Kansallinen voitto</a:t>
            </a:r>
            <a:r>
              <a:rPr lang="fi-FI" sz="1500" dirty="0">
                <a:solidFill>
                  <a:srgbClr val="9B9B9B"/>
                </a:solidFill>
                <a:highlight>
                  <a:srgbClr val="FEFEFE"/>
                </a:highlight>
              </a:rPr>
              <a:t>, 1765. Teoksessa </a:t>
            </a:r>
            <a:r>
              <a:rPr lang="fi-FI" sz="1500" i="1" dirty="0">
                <a:solidFill>
                  <a:srgbClr val="9B9B9B"/>
                </a:solidFill>
                <a:highlight>
                  <a:srgbClr val="FEFEFE"/>
                </a:highlight>
              </a:rPr>
              <a:t>Antti Chydeniuksen valitut kirjoitukset</a:t>
            </a:r>
            <a:r>
              <a:rPr lang="fi-FI" sz="1500" dirty="0">
                <a:solidFill>
                  <a:srgbClr val="9B9B9B"/>
                </a:solidFill>
                <a:highlight>
                  <a:srgbClr val="FEFEFE"/>
                </a:highlight>
              </a:rPr>
              <a:t>, 1929. Suomennos: V. Malinen.</a:t>
            </a:r>
            <a:endParaRPr sz="1500" dirty="0">
              <a:solidFill>
                <a:srgbClr val="9B9B9B"/>
              </a:solidFill>
              <a:highlight>
                <a:srgbClr val="FEFEFE"/>
              </a:highlight>
            </a:endParaRPr>
          </a:p>
          <a:p>
            <a:pPr marL="0" lvl="0" indent="0" algn="l" rtl="0">
              <a:spcBef>
                <a:spcPts val="15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g5fd932be59_0_129"/>
          <p:cNvSpPr txBox="1">
            <a:spLocks noGrp="1"/>
          </p:cNvSpPr>
          <p:nvPr>
            <p:ph type="body" idx="1"/>
          </p:nvPr>
        </p:nvSpPr>
        <p:spPr>
          <a:xfrm>
            <a:off x="628650" y="348916"/>
            <a:ext cx="7886700" cy="582790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solidFill>
                  <a:srgbClr val="333333"/>
                </a:solidFill>
                <a:highlight>
                  <a:srgbClr val="FEFEFE"/>
                </a:highlight>
              </a:rPr>
              <a:t>Syksy 2018 </a:t>
            </a:r>
            <a:endParaRPr b="1" dirty="0">
              <a:solidFill>
                <a:srgbClr val="333333"/>
              </a:solidFill>
              <a:highlight>
                <a:srgbClr val="FEFEFE"/>
              </a:highlight>
            </a:endParaRPr>
          </a:p>
          <a:p>
            <a:pPr marL="0" lvl="0" indent="0" algn="l" rtl="0">
              <a:spcBef>
                <a:spcPts val="1000"/>
              </a:spcBef>
              <a:spcAft>
                <a:spcPts val="0"/>
              </a:spcAft>
              <a:buNone/>
            </a:pPr>
            <a:r>
              <a:rPr lang="fi-FI" dirty="0">
                <a:solidFill>
                  <a:srgbClr val="333333"/>
                </a:solidFill>
                <a:highlight>
                  <a:srgbClr val="FEFEFE"/>
                </a:highlight>
              </a:rPr>
              <a:t>Suomi oli keskiajalta autonomian aikaan asti osa Ruotsin valtakuntaa. Varhaisemmissa suomalaisissa historiateoksissa Ruotsin valtakuntaa kutsuttiin usein ”Ruotsi-Suomeksi”. </a:t>
            </a:r>
            <a:endParaRPr dirty="0">
              <a:solidFill>
                <a:srgbClr val="333333"/>
              </a:solidFill>
              <a:highlight>
                <a:srgbClr val="FEFEFE"/>
              </a:highlight>
            </a:endParaRPr>
          </a:p>
          <a:p>
            <a:pPr marL="0" lvl="0" indent="0" algn="l" rtl="0">
              <a:spcBef>
                <a:spcPts val="1000"/>
              </a:spcBef>
              <a:spcAft>
                <a:spcPts val="0"/>
              </a:spcAft>
              <a:buNone/>
            </a:pPr>
            <a:r>
              <a:rPr lang="fi-FI" dirty="0">
                <a:solidFill>
                  <a:srgbClr val="333333"/>
                </a:solidFill>
                <a:highlight>
                  <a:srgbClr val="FEFEFE"/>
                </a:highlight>
              </a:rPr>
              <a:t>Pohdi, missä määrin Suomella oli erityisasema Ruotsin valtakunnassa ja onko mainittu nimitys perusteltu.</a:t>
            </a:r>
          </a:p>
          <a:p>
            <a:pPr marL="0" lvl="0" indent="0" algn="l" rtl="0">
              <a:spcBef>
                <a:spcPts val="1000"/>
              </a:spcBef>
              <a:spcAft>
                <a:spcPts val="0"/>
              </a:spcAft>
              <a:buNone/>
            </a:pPr>
            <a:endParaRPr lang="fi-FI" dirty="0">
              <a:solidFill>
                <a:srgbClr val="333333"/>
              </a:solidFill>
              <a:highlight>
                <a:srgbClr val="FEFEFE"/>
              </a:highlight>
            </a:endParaRPr>
          </a:p>
          <a:p>
            <a:pPr marL="0" lvl="0" indent="0">
              <a:buNone/>
            </a:pPr>
            <a:r>
              <a:rPr lang="fi-FI" b="1" dirty="0">
                <a:highlight>
                  <a:srgbClr val="FEFEFE"/>
                </a:highlight>
              </a:rPr>
              <a:t>Kevät 2018</a:t>
            </a:r>
          </a:p>
          <a:p>
            <a:pPr marL="0" lvl="0" indent="0">
              <a:buNone/>
            </a:pPr>
            <a:r>
              <a:rPr lang="fi-FI" dirty="0">
                <a:highlight>
                  <a:srgbClr val="FEFEFE"/>
                </a:highlight>
              </a:rPr>
              <a:t>Erittele Suomen sääty-yhteiskunnan rakennetta ennen autonomian aikaa. </a:t>
            </a:r>
          </a:p>
          <a:p>
            <a:pPr marL="0" lvl="0" indent="0" algn="l" rtl="0">
              <a:spcBef>
                <a:spcPts val="1000"/>
              </a:spcBef>
              <a:spcAft>
                <a:spcPts val="0"/>
              </a:spcAft>
              <a:buNone/>
            </a:pPr>
            <a:endParaRPr lang="fi-FI" dirty="0">
              <a:solidFill>
                <a:srgbClr val="333333"/>
              </a:solidFill>
              <a:highlight>
                <a:srgbClr val="FEFEFE"/>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fi-FI" dirty="0"/>
              <a:t>Herrasväki ottaa mallia Ranskasta </a:t>
            </a:r>
            <a:endParaRPr dirty="0"/>
          </a:p>
        </p:txBody>
      </p:sp>
      <p:sp>
        <p:nvSpPr>
          <p:cNvPr id="99" name="Google Shape;99;p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a:spcBef>
                <a:spcPts val="0"/>
              </a:spcBef>
              <a:buSzPct val="100000"/>
            </a:pPr>
            <a:r>
              <a:rPr lang="fi-FI" dirty="0"/>
              <a:t>Herrasväkeä eli säätyläisiä olivat aateliset, ylemmät upseerit, virkamiehet ja papit. </a:t>
            </a:r>
            <a:endParaRPr dirty="0"/>
          </a:p>
          <a:p>
            <a:pPr>
              <a:spcBef>
                <a:spcPts val="0"/>
              </a:spcBef>
              <a:buSzPct val="100000"/>
            </a:pPr>
            <a:r>
              <a:rPr lang="fi-FI" dirty="0"/>
              <a:t>Säätyläiset ihailivat Ranskaa ja sen kulttuuria</a:t>
            </a:r>
            <a:endParaRPr dirty="0"/>
          </a:p>
          <a:p>
            <a:pPr lvl="1">
              <a:spcBef>
                <a:spcPts val="0"/>
              </a:spcBef>
              <a:buSzPct val="100000"/>
            </a:pPr>
            <a:r>
              <a:rPr lang="fi-FI" sz="2800" dirty="0"/>
              <a:t>ranskan kielestä tuli säätyläistön kieli </a:t>
            </a:r>
            <a:endParaRPr sz="2800" dirty="0"/>
          </a:p>
          <a:p>
            <a:pPr lvl="1">
              <a:spcBef>
                <a:spcPts val="0"/>
              </a:spcBef>
              <a:buSzPct val="100000"/>
            </a:pPr>
            <a:r>
              <a:rPr lang="fi-FI" sz="2800" dirty="0"/>
              <a:t>muoti</a:t>
            </a:r>
            <a:endParaRPr sz="2800" dirty="0"/>
          </a:p>
          <a:p>
            <a:pPr lvl="1">
              <a:spcBef>
                <a:spcPts val="0"/>
              </a:spcBef>
              <a:buSzPct val="100000"/>
            </a:pPr>
            <a:r>
              <a:rPr lang="fi-FI" sz="2800" dirty="0"/>
              <a:t>taide</a:t>
            </a:r>
            <a:endParaRPr sz="2800" dirty="0"/>
          </a:p>
          <a:p>
            <a:pPr lvl="1">
              <a:spcBef>
                <a:spcPts val="0"/>
              </a:spcBef>
              <a:buSzPct val="100000"/>
            </a:pPr>
            <a:r>
              <a:rPr lang="fi-FI" sz="2800" dirty="0"/>
              <a:t>käytöstavat.</a:t>
            </a:r>
            <a:endParaRPr sz="2800" dirty="0"/>
          </a:p>
          <a:p>
            <a:pPr>
              <a:spcBef>
                <a:spcPts val="0"/>
              </a:spcBef>
              <a:buSzPct val="100000"/>
            </a:pPr>
            <a:r>
              <a:rPr lang="fi-FI" dirty="0"/>
              <a:t>Säätyläiset pyrkivät erottumaan rahvaasta eli tavallisesta kansasta pukeutumisen, käytöstapojen ja  asumisen avulla</a:t>
            </a:r>
            <a:endParaRPr dirty="0"/>
          </a:p>
          <a:p>
            <a:pPr>
              <a:spcBef>
                <a:spcPts val="0"/>
              </a:spcBef>
              <a:buSzPct val="100000"/>
            </a:pPr>
            <a:r>
              <a:rPr lang="fi-FI" dirty="0"/>
              <a:t>Useimmilla säätyläisillä oli kaupunkiasunto ja maaseudulla kartano.</a:t>
            </a:r>
            <a:endParaRPr dirty="0"/>
          </a:p>
        </p:txBody>
      </p:sp>
      <p:sp>
        <p:nvSpPr>
          <p:cNvPr id="4" name="Google Shape;93;g5fd932be59_0_52">
            <a:extLst>
              <a:ext uri="{FF2B5EF4-FFF2-40B4-BE49-F238E27FC236}">
                <a16:creationId xmlns:a16="http://schemas.microsoft.com/office/drawing/2014/main" id="{9A08E768-E044-4771-A1CD-850EA2708169}"/>
              </a:ext>
            </a:extLst>
          </p:cNvPr>
          <p:cNvSpPr txBox="1">
            <a:spLocks/>
          </p:cNvSpPr>
          <p:nvPr/>
        </p:nvSpPr>
        <p:spPr>
          <a:xfrm>
            <a:off x="4424473" y="4749578"/>
            <a:ext cx="4464345" cy="1842608"/>
          </a:xfrm>
          <a:prstGeom prst="rect">
            <a:avLst/>
          </a:prstGeom>
          <a:solidFill>
            <a:srgbClr val="858926"/>
          </a:solidFill>
          <a:ln w="38100">
            <a:solidFill>
              <a:srgbClr val="FABA0A"/>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fi-FI"/>
              <a:t>Vertaile elämää maaseudulla ja kaupungeissa. Miten säätyläisten elämäntapa erosi rahvaasta? </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g5fd932be59_0_141"/>
          <p:cNvSpPr txBox="1">
            <a:spLocks noGrp="1"/>
          </p:cNvSpPr>
          <p:nvPr>
            <p:ph type="body" idx="1"/>
          </p:nvPr>
        </p:nvSpPr>
        <p:spPr>
          <a:xfrm>
            <a:off x="628650" y="553453"/>
            <a:ext cx="7886700" cy="562319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t>Syksy 2016 </a:t>
            </a:r>
            <a:endParaRPr b="1" dirty="0"/>
          </a:p>
          <a:p>
            <a:pPr marL="0" lvl="0" indent="0" algn="l" rtl="0">
              <a:spcBef>
                <a:spcPts val="1000"/>
              </a:spcBef>
              <a:spcAft>
                <a:spcPts val="0"/>
              </a:spcAft>
              <a:buNone/>
            </a:pPr>
            <a:r>
              <a:rPr lang="fi-FI" dirty="0"/>
              <a:t>Alla on Turun akatemiassa tehtyjen väitöskirjojen otsikoita 1700-luvun jälkipuoliskolta suomeksi käännettynä. Ajanjaksoa kuvataan usein ”hyödyn ajaksi”. Millä tavalla väitöskirjojen teemat kuvastavat tuon ajan ajattelua?  </a:t>
            </a:r>
            <a:endParaRPr dirty="0"/>
          </a:p>
          <a:p>
            <a:pPr marL="457200" lvl="0" indent="-342900" algn="l" rtl="0">
              <a:spcBef>
                <a:spcPts val="1000"/>
              </a:spcBef>
              <a:spcAft>
                <a:spcPts val="0"/>
              </a:spcAft>
              <a:buSzPts val="1800"/>
              <a:buChar char="-"/>
            </a:pPr>
            <a:r>
              <a:rPr lang="fi-FI" dirty="0"/>
              <a:t>Muutamia huomautuksia hedelmäpuiden istuttamisesta Suomessa  </a:t>
            </a:r>
            <a:endParaRPr dirty="0"/>
          </a:p>
          <a:p>
            <a:pPr marL="457200" lvl="0" indent="-342900" algn="l" rtl="0">
              <a:spcBef>
                <a:spcPts val="0"/>
              </a:spcBef>
              <a:spcAft>
                <a:spcPts val="0"/>
              </a:spcAft>
              <a:buSzPts val="1800"/>
              <a:buChar char="-"/>
            </a:pPr>
            <a:r>
              <a:rPr lang="fi-FI" dirty="0"/>
              <a:t>Historiallinen ja taloudellinen kuvaus Kajaanin linnan läänistä  </a:t>
            </a:r>
            <a:endParaRPr dirty="0"/>
          </a:p>
          <a:p>
            <a:pPr marL="457200" lvl="0" indent="-342900" algn="l" rtl="0">
              <a:spcBef>
                <a:spcPts val="0"/>
              </a:spcBef>
              <a:spcAft>
                <a:spcPts val="0"/>
              </a:spcAft>
              <a:buSzPts val="1800"/>
              <a:buChar char="-"/>
            </a:pPr>
            <a:r>
              <a:rPr lang="fi-FI" dirty="0"/>
              <a:t>Kuvaus karviaispensaiden hoidosta ja hyödyllisyydestä  </a:t>
            </a:r>
            <a:endParaRPr dirty="0"/>
          </a:p>
          <a:p>
            <a:pPr marL="457200" lvl="0" indent="-342900" algn="l" rtl="0">
              <a:spcBef>
                <a:spcPts val="0"/>
              </a:spcBef>
              <a:spcAft>
                <a:spcPts val="0"/>
              </a:spcAft>
              <a:buSzPts val="1800"/>
              <a:buChar char="-"/>
            </a:pPr>
            <a:r>
              <a:rPr lang="fi-FI" dirty="0"/>
              <a:t>Keinoista perustaa ja parantaa valtakunnan salpietarivalmistamoita</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g5fd932be59_0_147"/>
          <p:cNvSpPr txBox="1">
            <a:spLocks noGrp="1"/>
          </p:cNvSpPr>
          <p:nvPr>
            <p:ph type="body" idx="1"/>
          </p:nvPr>
        </p:nvSpPr>
        <p:spPr>
          <a:xfrm>
            <a:off x="628650" y="445168"/>
            <a:ext cx="7886700" cy="5731657"/>
          </a:xfrm>
          <a:prstGeom prst="rect">
            <a:avLst/>
          </a:prstGeom>
        </p:spPr>
        <p:txBody>
          <a:bodyPr spcFirstLastPara="1" wrap="square" lIns="91425" tIns="45700" rIns="91425" bIns="45700" anchor="t" anchorCtr="0">
            <a:noAutofit/>
          </a:bodyPr>
          <a:lstStyle/>
          <a:p>
            <a:pPr marL="0" lvl="0" indent="0">
              <a:buNone/>
            </a:pPr>
            <a:r>
              <a:rPr lang="fi-FI" b="1" dirty="0"/>
              <a:t>Syksy 2014</a:t>
            </a:r>
          </a:p>
          <a:p>
            <a:pPr marL="0" lvl="0" indent="0">
              <a:buNone/>
            </a:pPr>
            <a:r>
              <a:rPr lang="fi-FI" dirty="0"/>
              <a:t>Sodat ovat yhdistäneet ja erottaneet Itämeren ympärillä asuvia ihmisiä toisistaan. Miten tämä ilmeni Itämeren piirissä 1500-luvulta 1700-luvun loppuun ulottuvana aikana?</a:t>
            </a:r>
          </a:p>
          <a:p>
            <a:pPr marL="0" lvl="0" indent="0">
              <a:buNone/>
            </a:pPr>
            <a:endParaRPr lang="fi-FI" b="1" dirty="0"/>
          </a:p>
          <a:p>
            <a:pPr marL="0" lvl="0" indent="0">
              <a:buNone/>
            </a:pPr>
            <a:r>
              <a:rPr lang="fi-FI" b="1" dirty="0"/>
              <a:t>Syksy 2012</a:t>
            </a:r>
          </a:p>
          <a:p>
            <a:pPr marL="0" lvl="0" indent="0">
              <a:buNone/>
            </a:pPr>
            <a:r>
              <a:rPr lang="fi-FI" dirty="0"/>
              <a:t>Isovihalla ja pikkuvihalla tarkoitetaan Suomen aluetta kohdanneita miehitysjaksoja 1700- luvulla. Mitkä olivat näiden tapahtumasarjojen poliittiset taustat, ja miten ne vaikuttivat Suomeen ja suomalaisten elämään? </a:t>
            </a:r>
          </a:p>
          <a:p>
            <a:pPr marL="0" lvl="0" indent="0" algn="l" rtl="0">
              <a:spcBef>
                <a:spcPts val="1000"/>
              </a:spcBef>
              <a:spcAft>
                <a:spcPts val="0"/>
              </a:spcAft>
              <a:buNone/>
            </a:pPr>
            <a:endParaRPr lang="fi-FI"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g5fd932be59_0_159"/>
          <p:cNvSpPr txBox="1">
            <a:spLocks noGrp="1"/>
          </p:cNvSpPr>
          <p:nvPr>
            <p:ph type="body" idx="1"/>
          </p:nvPr>
        </p:nvSpPr>
        <p:spPr>
          <a:xfrm>
            <a:off x="628650" y="943875"/>
            <a:ext cx="7886700" cy="517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t>Kevät 2012 </a:t>
            </a:r>
            <a:endParaRPr b="1" dirty="0"/>
          </a:p>
          <a:p>
            <a:pPr marL="0" lvl="0" indent="0" algn="l" rtl="0">
              <a:spcBef>
                <a:spcPts val="1000"/>
              </a:spcBef>
              <a:spcAft>
                <a:spcPts val="0"/>
              </a:spcAft>
              <a:buNone/>
            </a:pPr>
            <a:r>
              <a:rPr lang="fi-FI" dirty="0"/>
              <a:t>Alla on Turun akatemiassa tehtyjen väitöskirjojen otsikoita 1700-luvun jälkipuoliskolta suomeksi käännettynä. Millä tavoin näissä heijastuvat aikakauden ja sen ajatusmaailman keskeiset piirteet? </a:t>
            </a:r>
          </a:p>
          <a:p>
            <a:pPr marL="265113" indent="-265113">
              <a:buSzPct val="100000"/>
            </a:pPr>
            <a:r>
              <a:rPr lang="fi-FI" dirty="0"/>
              <a:t>Keinoista perustaa ja parantaa valtakunnan salpietarivalmistamoita </a:t>
            </a:r>
            <a:endParaRPr dirty="0"/>
          </a:p>
          <a:p>
            <a:pPr marL="265113" indent="-265113">
              <a:buSzPct val="100000"/>
            </a:pPr>
            <a:r>
              <a:rPr lang="fi-FI" dirty="0"/>
              <a:t>Suomen tunturi- ja lähdevesien laadusta Mustaviinimarjapensaiden hyödyllisyydestä taloudenpidossa </a:t>
            </a:r>
            <a:endParaRPr dirty="0"/>
          </a:p>
          <a:p>
            <a:pPr marL="265113" indent="-265113">
              <a:buSzPct val="100000"/>
            </a:pPr>
            <a:r>
              <a:rPr lang="fi-FI" dirty="0"/>
              <a:t>Isojaon välttämättömyydestä metsien paremman hoidon kannalta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g5fd932be59_0_165"/>
          <p:cNvSpPr txBox="1">
            <a:spLocks noGrp="1"/>
          </p:cNvSpPr>
          <p:nvPr>
            <p:ph type="body" idx="1"/>
          </p:nvPr>
        </p:nvSpPr>
        <p:spPr>
          <a:xfrm>
            <a:off x="628650" y="1143000"/>
            <a:ext cx="7886700" cy="503382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t>Kevät 2007 </a:t>
            </a:r>
            <a:endParaRPr b="1" dirty="0"/>
          </a:p>
          <a:p>
            <a:pPr marL="0" lvl="0" indent="0" algn="l" rtl="0">
              <a:spcBef>
                <a:spcPts val="1000"/>
              </a:spcBef>
              <a:spcAft>
                <a:spcPts val="0"/>
              </a:spcAft>
              <a:buNone/>
            </a:pPr>
            <a:r>
              <a:rPr lang="fi-FI" dirty="0"/>
              <a:t>Kustaa III:n 1788 Venäjää vastaan aloittaman sodan aikana joukko suomalaisia upseereja lähetti keisarinna Katariina II:lle viestin (”Liikkalan kirjeen”), jossa kerrottiin suomalaisten pettymyksestä sotaan. Lisäksi kirjeen viejä ilmoitti keisarinnalle suomalaisten toivovan, että Suomi irrotettaisiin Ruotsista ja sille annettaisiin erityisasema. Turun akatemian professori H. G. Porthan kertoi kirjeessään ruotsalaiselle professori </a:t>
            </a:r>
            <a:r>
              <a:rPr lang="fi-FI" dirty="0" err="1"/>
              <a:t>Lidénille</a:t>
            </a:r>
            <a:r>
              <a:rPr lang="fi-FI" dirty="0"/>
              <a:t> 1789 tilanteesta näin: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g5fd932be59_0_171"/>
          <p:cNvSpPr txBox="1">
            <a:spLocks noGrp="1"/>
          </p:cNvSpPr>
          <p:nvPr>
            <p:ph type="body" idx="1"/>
          </p:nvPr>
        </p:nvSpPr>
        <p:spPr>
          <a:xfrm>
            <a:off x="530650" y="1374975"/>
            <a:ext cx="8384700" cy="479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sz="2000" dirty="0"/>
              <a:t>” – – Äskettäin luettiin meidän kirkossamme Kuninkaallisen Majesteetin varoitus Suomen asukkaille, etteivät antaisi vihollisen juonien, tunnetun itsenäisyyssuunnitelman ym. kautta </a:t>
            </a:r>
            <a:r>
              <a:rPr lang="fi-FI" sz="2000" dirty="0" err="1"/>
              <a:t>viekotella</a:t>
            </a:r>
            <a:r>
              <a:rPr lang="fi-FI" sz="2000" dirty="0"/>
              <a:t> itseään (...) Ehkäpä neljä tai kuusi aatelista tuulihattua, jotka ovat toivoneet sillä tavoin pääsevänsä maanmiestensä herroiksi ja liiviläiseen tapaan tehdä heidät orjiksi, todella on mieltynyt tällaiseen hankkeeseen, jonka erinäiset lähetit ovat rohjenneet uskotuilleen esittää. Mutta kaikki ajattelevat ihmiset ovat suhtautuneet näin törkeään ansaan yhtä suurella inholla kuin ylenkatseella; suuri yleisö taas ei ole koskaan kuullut siitä puhuttavankaan. Meidän yleisömme vihaa ryssää ja hänen tarjoamaansa suojelusta – jonka laatua se omasta ja naapurien kokemuksesta riittävästi tuntee – niin sydämensä pohjasta, etten kehottaisi ketään suosittelemaan sille sellaista suunnitelmaa. Kansan luottamus kuninkaaseen ja epäluulo herroja kohtaan on niin suuri, että on kerrassaan mahdotonta muulla tavoin kuin kovimmalla pakotuksella saattaa heitä vähimmässäkään määrin kannattamaan niin mieletöntä ajatusta.” Lähde: Rafael Koskimies, Porthanin aika (1956)</a:t>
            </a:r>
            <a:endParaRP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g5fd932be59_0_17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a:t>a) Miten kansa ja aateliset Suomessa Porthanin mukaan suhtautuivat Katariinalle suunnatun viestin sisältöön? (2 p.) </a:t>
            </a:r>
            <a:endParaRPr/>
          </a:p>
          <a:p>
            <a:pPr marL="0" lvl="0" indent="0" algn="l" rtl="0">
              <a:spcBef>
                <a:spcPts val="1000"/>
              </a:spcBef>
              <a:spcAft>
                <a:spcPts val="0"/>
              </a:spcAft>
              <a:buNone/>
            </a:pPr>
            <a:r>
              <a:rPr lang="fi-FI"/>
              <a:t>b) Mitä syitä suomalaisilla oli kannattaa tai vastustaa Ruotsin idänpolitiikkaa ja Ruotsista irrottautumista? (4 p.)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5fd932be59_0_18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b="1" dirty="0"/>
              <a:t>Syksy 2006</a:t>
            </a:r>
            <a:endParaRPr b="1" dirty="0"/>
          </a:p>
          <a:p>
            <a:pPr marL="0" lvl="0" indent="0" algn="l" rtl="0">
              <a:spcBef>
                <a:spcPts val="1000"/>
              </a:spcBef>
              <a:spcAft>
                <a:spcPts val="0"/>
              </a:spcAft>
              <a:buNone/>
            </a:pPr>
            <a:r>
              <a:rPr lang="fi-FI" dirty="0"/>
              <a:t>Suomen historiassa 1700-lukua on kutsuttu hyödyn aikakaudeksi. Mitä nimityksellä tarkoitetaan, ja miten hyödyn aikakausi käytännössä ilmeni Suomessa?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Kuva 4">
            <a:extLst>
              <a:ext uri="{FF2B5EF4-FFF2-40B4-BE49-F238E27FC236}">
                <a16:creationId xmlns:a16="http://schemas.microsoft.com/office/drawing/2014/main" id="{47C3BD69-D68F-4568-ADFA-00999FD92CA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09856" y="1307113"/>
            <a:ext cx="3895770" cy="4869712"/>
          </a:xfrm>
          <a:prstGeom prst="rect">
            <a:avLst/>
          </a:prstGeom>
        </p:spPr>
      </p:pic>
      <p:sp>
        <p:nvSpPr>
          <p:cNvPr id="104" name="Google Shape;104;p3"/>
          <p:cNvSpPr txBox="1">
            <a:spLocks noGrp="1"/>
          </p:cNvSpPr>
          <p:nvPr>
            <p:ph type="title"/>
          </p:nvPr>
        </p:nvSpPr>
        <p:spPr>
          <a:xfrm>
            <a:off x="446567" y="277649"/>
            <a:ext cx="806878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FI" dirty="0"/>
              <a:t>Yletön ylellisyys </a:t>
            </a:r>
            <a:endParaRPr dirty="0"/>
          </a:p>
        </p:txBody>
      </p:sp>
      <p:sp>
        <p:nvSpPr>
          <p:cNvPr id="105" name="Google Shape;105;p3"/>
          <p:cNvSpPr txBox="1">
            <a:spLocks noGrp="1"/>
          </p:cNvSpPr>
          <p:nvPr>
            <p:ph type="body" idx="1"/>
          </p:nvPr>
        </p:nvSpPr>
        <p:spPr>
          <a:xfrm>
            <a:off x="318977" y="1566368"/>
            <a:ext cx="4678325" cy="5206571"/>
          </a:xfrm>
          <a:prstGeom prst="rect">
            <a:avLst/>
          </a:prstGeom>
          <a:noFill/>
          <a:ln>
            <a:noFill/>
          </a:ln>
        </p:spPr>
        <p:txBody>
          <a:bodyPr spcFirstLastPara="1" wrap="square" lIns="91425" tIns="45700" rIns="91425" bIns="45700" anchor="t" anchorCtr="0">
            <a:normAutofit lnSpcReduction="10000"/>
          </a:bodyPr>
          <a:lstStyle/>
          <a:p>
            <a:pPr>
              <a:spcBef>
                <a:spcPts val="0"/>
              </a:spcBef>
              <a:buSzPct val="100000"/>
            </a:pPr>
            <a:r>
              <a:rPr lang="fi-FI" dirty="0"/>
              <a:t>Aateliston odotettiin kuluttavan ylellisyystuotteisiin.</a:t>
            </a:r>
            <a:endParaRPr dirty="0"/>
          </a:p>
          <a:p>
            <a:pPr>
              <a:spcBef>
                <a:spcPts val="0"/>
              </a:spcBef>
              <a:buSzPct val="100000"/>
            </a:pPr>
            <a:r>
              <a:rPr lang="fi-FI" dirty="0"/>
              <a:t>Rahvaalta ja nuorisolta </a:t>
            </a:r>
            <a:r>
              <a:rPr lang="fi-FI" sz="3000" dirty="0"/>
              <a:t>vaadittiin säästäväisyyttä.</a:t>
            </a:r>
            <a:endParaRPr sz="3000" dirty="0"/>
          </a:p>
          <a:p>
            <a:pPr>
              <a:spcBef>
                <a:spcPts val="0"/>
              </a:spcBef>
              <a:buSzPct val="100000"/>
            </a:pPr>
            <a:r>
              <a:rPr lang="fi-FI" sz="3000" dirty="0"/>
              <a:t>Merkantilismin hengessä ylellisyyshyödykkeiden tuontia pyrittiin rajoittamaan </a:t>
            </a:r>
            <a:endParaRPr sz="3000" dirty="0"/>
          </a:p>
          <a:p>
            <a:pPr lvl="1">
              <a:spcBef>
                <a:spcPts val="0"/>
              </a:spcBef>
              <a:buSzPct val="100000"/>
            </a:pPr>
            <a:r>
              <a:rPr lang="fi-FI" sz="3000" dirty="0"/>
              <a:t>ylellisyysasetukset</a:t>
            </a:r>
            <a:endParaRPr sz="3000" dirty="0"/>
          </a:p>
          <a:p>
            <a:pPr lvl="1">
              <a:spcBef>
                <a:spcPts val="0"/>
              </a:spcBef>
              <a:buSzPct val="100000"/>
            </a:pPr>
            <a:r>
              <a:rPr lang="fi-FI" sz="3000" dirty="0"/>
              <a:t>tuontirajoitukset ja -kiellot</a:t>
            </a:r>
            <a:endParaRPr sz="3000" dirty="0"/>
          </a:p>
          <a:p>
            <a:pPr lvl="1">
              <a:spcBef>
                <a:spcPts val="0"/>
              </a:spcBef>
              <a:buSzPct val="100000"/>
            </a:pPr>
            <a:r>
              <a:rPr lang="fi-FI" sz="3000" dirty="0"/>
              <a:t>verotus. </a:t>
            </a:r>
            <a:endParaRPr sz="3000" dirty="0"/>
          </a:p>
        </p:txBody>
      </p:sp>
      <p:sp>
        <p:nvSpPr>
          <p:cNvPr id="107" name="Google Shape;107;p3"/>
          <p:cNvSpPr txBox="1"/>
          <p:nvPr/>
        </p:nvSpPr>
        <p:spPr>
          <a:xfrm>
            <a:off x="5109856" y="5209711"/>
            <a:ext cx="3853500" cy="1585696"/>
          </a:xfrm>
          <a:prstGeom prst="rect">
            <a:avLst/>
          </a:prstGeom>
          <a:solidFill>
            <a:srgbClr val="858926"/>
          </a:solidFill>
          <a:ln w="38100">
            <a:solidFill>
              <a:srgbClr val="FABA0A"/>
            </a:solid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fi-FI" sz="2400" dirty="0">
                <a:solidFill>
                  <a:srgbClr val="0000FF"/>
                </a:solidFill>
                <a:latin typeface="Calibri" panose="020F0502020204030204" pitchFamily="34" charset="0"/>
                <a:cs typeface="Calibri" panose="020F0502020204030204" pitchFamily="34" charset="0"/>
                <a:hlinkClick r:id="rId4"/>
              </a:rPr>
              <a:t>Katso video</a:t>
            </a:r>
            <a:r>
              <a:rPr lang="fi-FI" sz="2400" dirty="0">
                <a:solidFill>
                  <a:schemeClr val="dk1"/>
                </a:solidFill>
                <a:latin typeface="Calibri" panose="020F0502020204030204" pitchFamily="34" charset="0"/>
                <a:cs typeface="Calibri" panose="020F0502020204030204" pitchFamily="34" charset="0"/>
              </a:rPr>
              <a:t>, jossa kuvataan, miten herrasväki pukeutui 1700-luvun Euroopassa. </a:t>
            </a:r>
            <a:endParaRPr sz="2400" dirty="0">
              <a:solidFill>
                <a:schemeClr val="dk1"/>
              </a:solidFill>
              <a:latin typeface="Calibri" panose="020F0502020204030204" pitchFamily="34" charset="0"/>
              <a:cs typeface="Calibri" panose="020F0502020204030204" pitchFamily="34" charset="0"/>
            </a:endParaRPr>
          </a:p>
        </p:txBody>
      </p:sp>
      <p:sp>
        <p:nvSpPr>
          <p:cNvPr id="10" name="Google Shape;113;g5fd932be59_0_2">
            <a:extLst>
              <a:ext uri="{FF2B5EF4-FFF2-40B4-BE49-F238E27FC236}">
                <a16:creationId xmlns:a16="http://schemas.microsoft.com/office/drawing/2014/main" id="{27529D5F-8776-446E-9FA9-EAEFBB6F36E3}"/>
              </a:ext>
            </a:extLst>
          </p:cNvPr>
          <p:cNvSpPr txBox="1">
            <a:spLocks/>
          </p:cNvSpPr>
          <p:nvPr/>
        </p:nvSpPr>
        <p:spPr>
          <a:xfrm>
            <a:off x="5316149" y="5272641"/>
            <a:ext cx="3220336" cy="1459836"/>
          </a:xfrm>
          <a:prstGeom prst="rect">
            <a:avLst/>
          </a:prstGeom>
          <a:solidFill>
            <a:srgbClr val="858926"/>
          </a:solidFill>
          <a:ln w="28575">
            <a:solidFill>
              <a:srgbClr val="FABA0A"/>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5000"/>
              </a:lnSpc>
              <a:spcBef>
                <a:spcPts val="0"/>
              </a:spcBef>
              <a:buSzPts val="1100"/>
              <a:buFont typeface="Arial"/>
              <a:buNone/>
            </a:pPr>
            <a:r>
              <a:rPr lang="fi-FI" sz="2400">
                <a:solidFill>
                  <a:schemeClr val="tx1"/>
                </a:solidFill>
              </a:rPr>
              <a:t>Miten 1700-luvun ylellisyysveroja yritettiin kiertää? </a:t>
            </a:r>
            <a:r>
              <a:rPr lang="fi-FI" sz="2400">
                <a:solidFill>
                  <a:schemeClr val="accent1"/>
                </a:solidFill>
                <a:hlinkClick r:id="rId5">
                  <a:extLst>
                    <a:ext uri="{A12FA001-AC4F-418D-AE19-62706E023703}">
                      <ahyp:hlinkClr xmlns:ahyp="http://schemas.microsoft.com/office/drawing/2018/hyperlinkcolor" val="tx"/>
                    </a:ext>
                  </a:extLst>
                </a:hlinkClick>
              </a:rPr>
              <a:t>Katso video.</a:t>
            </a:r>
            <a:r>
              <a:rPr lang="fi-FI" sz="2400">
                <a:solidFill>
                  <a:schemeClr val="accent1"/>
                </a:solidFill>
              </a:rPr>
              <a:t> </a:t>
            </a:r>
            <a:endParaRPr lang="fi-F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107"/>
                                        </p:tgtEl>
                                      </p:cBhvr>
                                    </p:animEffect>
                                    <p:set>
                                      <p:cBhvr>
                                        <p:cTn id="11" dur="1" fill="hold">
                                          <p:stCondLst>
                                            <p:cond delay="499"/>
                                          </p:stCondLst>
                                        </p:cTn>
                                        <p:tgtEl>
                                          <p:spTgt spid="10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5fd932be59_0_9"/>
          <p:cNvSpPr txBox="1">
            <a:spLocks noGrp="1"/>
          </p:cNvSpPr>
          <p:nvPr>
            <p:ph type="title"/>
          </p:nvPr>
        </p:nvSpPr>
        <p:spPr>
          <a:xfrm>
            <a:off x="628650" y="506147"/>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dirty="0"/>
              <a:t>Eurooppalainen porvarillisuus</a:t>
            </a:r>
            <a:endParaRPr dirty="0"/>
          </a:p>
        </p:txBody>
      </p:sp>
      <p:sp>
        <p:nvSpPr>
          <p:cNvPr id="119" name="Google Shape;119;g5fd932be59_0_9"/>
          <p:cNvSpPr txBox="1">
            <a:spLocks noGrp="1"/>
          </p:cNvSpPr>
          <p:nvPr>
            <p:ph type="body" idx="1"/>
          </p:nvPr>
        </p:nvSpPr>
        <p:spPr>
          <a:xfrm>
            <a:off x="660548" y="1552075"/>
            <a:ext cx="7886700" cy="4624750"/>
          </a:xfrm>
          <a:prstGeom prst="rect">
            <a:avLst/>
          </a:prstGeom>
        </p:spPr>
        <p:txBody>
          <a:bodyPr spcFirstLastPara="1" wrap="square" lIns="91425" tIns="45700" rIns="91425" bIns="45700" anchor="t" anchorCtr="0">
            <a:noAutofit/>
          </a:bodyPr>
          <a:lstStyle/>
          <a:p>
            <a:pPr>
              <a:buSzPct val="100000"/>
            </a:pPr>
            <a:r>
              <a:rPr lang="fi-FI" dirty="0"/>
              <a:t>Porvarillinen kulttuuri</a:t>
            </a:r>
            <a:endParaRPr dirty="0"/>
          </a:p>
          <a:p>
            <a:pPr lvl="1">
              <a:spcBef>
                <a:spcPts val="0"/>
              </a:spcBef>
              <a:buSzPct val="100000"/>
            </a:pPr>
            <a:r>
              <a:rPr lang="fi-FI" sz="2800" dirty="0"/>
              <a:t>julkinen keskustelu</a:t>
            </a:r>
            <a:endParaRPr sz="2800" dirty="0"/>
          </a:p>
          <a:p>
            <a:pPr lvl="1">
              <a:spcBef>
                <a:spcPts val="0"/>
              </a:spcBef>
              <a:buSzPct val="100000"/>
            </a:pPr>
            <a:r>
              <a:rPr lang="fi-FI" sz="2800" dirty="0"/>
              <a:t>hyveiden eli säästäväisyyden, isänmaallisuuden ja lojaaliuden vallitsevalle yhteiskuntajärjestykselle (kuninkaalle) korostaminen.</a:t>
            </a:r>
            <a:endParaRPr sz="2800" dirty="0"/>
          </a:p>
          <a:p>
            <a:pPr>
              <a:spcBef>
                <a:spcPts val="0"/>
              </a:spcBef>
              <a:buSzPct val="100000"/>
            </a:pPr>
            <a:r>
              <a:rPr lang="fi-FI" dirty="0"/>
              <a:t>Klubit, seurat ja salaseurat</a:t>
            </a:r>
            <a:endParaRPr dirty="0"/>
          </a:p>
          <a:p>
            <a:pPr lvl="1">
              <a:spcBef>
                <a:spcPts val="0"/>
              </a:spcBef>
              <a:buSzPct val="100000"/>
            </a:pPr>
            <a:r>
              <a:rPr lang="fi-FI" sz="2800" dirty="0"/>
              <a:t>järjestettiin istuntoja, illanviettoja, harrastettiin kirjallisuutta, hyväntekeväisyyttä ja puhuttiin politiikkaa.</a:t>
            </a:r>
            <a:endParaRPr sz="2800" dirty="0"/>
          </a:p>
        </p:txBody>
      </p:sp>
      <p:sp>
        <p:nvSpPr>
          <p:cNvPr id="120" name="Google Shape;120;g5fd932be59_0_9"/>
          <p:cNvSpPr/>
          <p:nvPr/>
        </p:nvSpPr>
        <p:spPr>
          <a:xfrm>
            <a:off x="5338594" y="5558231"/>
            <a:ext cx="3208654" cy="1023323"/>
          </a:xfrm>
          <a:prstGeom prst="roundRect">
            <a:avLst>
              <a:gd name="adj" fmla="val 16667"/>
            </a:avLst>
          </a:prstGeom>
          <a:solidFill>
            <a:srgbClr val="858926"/>
          </a:solidFill>
          <a:ln w="28575" cap="flat" cmpd="sng">
            <a:solidFill>
              <a:srgbClr val="FABA0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2400" dirty="0">
                <a:latin typeface="Calibri" panose="020F0502020204030204" pitchFamily="34" charset="0"/>
                <a:cs typeface="Calibri" panose="020F0502020204030204" pitchFamily="34" charset="0"/>
              </a:rPr>
              <a:t>Selvittäkää mitä ovat </a:t>
            </a:r>
            <a:r>
              <a:rPr lang="fi-FI" sz="2400" dirty="0">
                <a:latin typeface="Calibri" panose="020F0502020204030204" pitchFamily="34" charset="0"/>
                <a:cs typeface="Calibri" panose="020F0502020204030204" pitchFamily="34" charset="0"/>
                <a:hlinkClick r:id="rId3"/>
              </a:rPr>
              <a:t>vapaamuurarit. </a:t>
            </a:r>
            <a:endParaRP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5fd932be59_0_16"/>
          <p:cNvSpPr txBox="1">
            <a:spLocks noGrp="1"/>
          </p:cNvSpPr>
          <p:nvPr>
            <p:ph type="title"/>
          </p:nvPr>
        </p:nvSpPr>
        <p:spPr>
          <a:xfrm>
            <a:off x="627321" y="365126"/>
            <a:ext cx="7888029"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dirty="0"/>
              <a:t>Aurora-seura</a:t>
            </a:r>
            <a:endParaRPr dirty="0"/>
          </a:p>
        </p:txBody>
      </p:sp>
      <p:sp>
        <p:nvSpPr>
          <p:cNvPr id="126" name="Google Shape;126;g5fd932be59_0_16"/>
          <p:cNvSpPr txBox="1">
            <a:spLocks noGrp="1"/>
          </p:cNvSpPr>
          <p:nvPr>
            <p:ph type="body" idx="1"/>
          </p:nvPr>
        </p:nvSpPr>
        <p:spPr>
          <a:xfrm>
            <a:off x="106326" y="1379058"/>
            <a:ext cx="4092695" cy="4351200"/>
          </a:xfrm>
          <a:prstGeom prst="rect">
            <a:avLst/>
          </a:prstGeom>
        </p:spPr>
        <p:txBody>
          <a:bodyPr spcFirstLastPara="1" wrap="square" lIns="91425" tIns="45700" rIns="91425" bIns="45700" anchor="t" anchorCtr="0">
            <a:noAutofit/>
          </a:bodyPr>
          <a:lstStyle/>
          <a:p>
            <a:pPr>
              <a:buSzPct val="100000"/>
            </a:pPr>
            <a:r>
              <a:rPr lang="fi-FI" dirty="0"/>
              <a:t>Isänmaallis-kirjallinen seura, joka pyrki edistämään suomalaista kulttuuria. </a:t>
            </a:r>
            <a:endParaRPr dirty="0"/>
          </a:p>
          <a:p>
            <a:pPr>
              <a:spcBef>
                <a:spcPts val="0"/>
              </a:spcBef>
              <a:buSzPct val="100000"/>
            </a:pPr>
            <a:r>
              <a:rPr lang="fi-FI" dirty="0"/>
              <a:t>Tunnettuja jäseniä muun muassa Henrik Gabriel Porthan.</a:t>
            </a:r>
            <a:endParaRPr dirty="0"/>
          </a:p>
          <a:p>
            <a:pPr>
              <a:spcBef>
                <a:spcPts val="0"/>
              </a:spcBef>
              <a:buSzPct val="100000"/>
            </a:pPr>
            <a:r>
              <a:rPr lang="fi-FI" dirty="0"/>
              <a:t>Julkaisi ensimmäisen suomalaisen sanomalehden </a:t>
            </a:r>
            <a:r>
              <a:rPr lang="fi-FI" dirty="0" err="1"/>
              <a:t>Tidningar</a:t>
            </a:r>
            <a:r>
              <a:rPr lang="fi-FI" dirty="0"/>
              <a:t> </a:t>
            </a:r>
            <a:r>
              <a:rPr lang="fi-FI" dirty="0" err="1"/>
              <a:t>Utgifne</a:t>
            </a:r>
            <a:r>
              <a:rPr lang="fi-FI" dirty="0"/>
              <a:t> Af et </a:t>
            </a:r>
            <a:r>
              <a:rPr lang="fi-FI" dirty="0" err="1"/>
              <a:t>Sällskap</a:t>
            </a:r>
            <a:r>
              <a:rPr lang="fi-FI" dirty="0"/>
              <a:t> i Åbo 1771. </a:t>
            </a:r>
            <a:endParaRPr dirty="0"/>
          </a:p>
        </p:txBody>
      </p:sp>
      <p:pic>
        <p:nvPicPr>
          <p:cNvPr id="5" name="Kuva 4" descr="Kuva, joka sisältää kohteen sisä, lattia, seinä, henkilö&#10;&#10;Kuvaus luotu automaattisesti">
            <a:extLst>
              <a:ext uri="{FF2B5EF4-FFF2-40B4-BE49-F238E27FC236}">
                <a16:creationId xmlns:a16="http://schemas.microsoft.com/office/drawing/2014/main" id="{8F067DAF-AF26-4C4B-9730-B09406654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8028" y="2338060"/>
            <a:ext cx="5035972" cy="29678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g5fd932be59_0_22"/>
          <p:cNvSpPr txBox="1">
            <a:spLocks noGrp="1"/>
          </p:cNvSpPr>
          <p:nvPr>
            <p:ph type="body" idx="1"/>
          </p:nvPr>
        </p:nvSpPr>
        <p:spPr>
          <a:xfrm>
            <a:off x="649705" y="1315830"/>
            <a:ext cx="4305137" cy="43512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fi-FI" dirty="0"/>
              <a:t>Ensimmäinen suomenkielinen sanomalehti Suomalaiset Tieto-Sanomat julkaistiin 1776 </a:t>
            </a:r>
            <a:endParaRPr dirty="0"/>
          </a:p>
        </p:txBody>
      </p:sp>
      <p:pic>
        <p:nvPicPr>
          <p:cNvPr id="135" name="Google Shape;135;g5fd932be59_0_22"/>
          <p:cNvPicPr preferRelativeResize="0"/>
          <p:nvPr/>
        </p:nvPicPr>
        <p:blipFill>
          <a:blip r:embed="rId3" cstate="email">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4750306" y="897584"/>
            <a:ext cx="3850105" cy="5636095"/>
          </a:xfrm>
          <a:prstGeom prst="rect">
            <a:avLst/>
          </a:prstGeom>
          <a:noFill/>
          <a:ln>
            <a:noFill/>
          </a:ln>
        </p:spPr>
      </p:pic>
      <p:sp>
        <p:nvSpPr>
          <p:cNvPr id="136" name="Google Shape;136;g5fd932be59_0_22"/>
          <p:cNvSpPr/>
          <p:nvPr/>
        </p:nvSpPr>
        <p:spPr>
          <a:xfrm>
            <a:off x="968662" y="3829582"/>
            <a:ext cx="3207974" cy="1818169"/>
          </a:xfrm>
          <a:prstGeom prst="roundRect">
            <a:avLst>
              <a:gd name="adj" fmla="val 16667"/>
            </a:avLst>
          </a:prstGeom>
          <a:solidFill>
            <a:srgbClr val="858926"/>
          </a:solidFill>
          <a:ln w="28575" cap="flat" cmpd="sng">
            <a:solidFill>
              <a:srgbClr val="FABA0A"/>
            </a:solidFill>
            <a:prstDash val="solid"/>
            <a:round/>
            <a:headEnd type="none" w="sm" len="sm"/>
            <a:tailEnd type="none" w="sm" len="sm"/>
          </a:ln>
        </p:spPr>
        <p:txBody>
          <a:bodyPr spcFirstLastPara="1" wrap="square" lIns="91425" tIns="91425" rIns="91425" bIns="91425" anchor="ctr" anchorCtr="0">
            <a:noAutofit/>
          </a:bodyPr>
          <a:lstStyle/>
          <a:p>
            <a:pPr lvl="0" algn="ctr"/>
            <a:r>
              <a:rPr lang="fi-FI" sz="2400" dirty="0">
                <a:latin typeface="Calibri" panose="020F0502020204030204" pitchFamily="34" charset="0"/>
                <a:cs typeface="Calibri" panose="020F0502020204030204" pitchFamily="34" charset="0"/>
                <a:hlinkClick r:id="rId4"/>
              </a:rPr>
              <a:t>Katso video</a:t>
            </a:r>
            <a:r>
              <a:rPr lang="fi-FI" sz="2400" dirty="0">
                <a:latin typeface="Calibri" panose="020F0502020204030204" pitchFamily="34" charset="0"/>
                <a:cs typeface="Calibri" panose="020F0502020204030204" pitchFamily="34" charset="0"/>
              </a:rPr>
              <a:t>, jossa luetaan Suomalaisia Tieto-Sanomia.</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5fd932be59_0_31"/>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dirty="0"/>
              <a:t>Ruokapöytä </a:t>
            </a:r>
            <a:endParaRPr dirty="0"/>
          </a:p>
        </p:txBody>
      </p:sp>
      <p:sp>
        <p:nvSpPr>
          <p:cNvPr id="142" name="Google Shape;142;g5fd932be59_0_31"/>
          <p:cNvSpPr txBox="1">
            <a:spLocks noGrp="1"/>
          </p:cNvSpPr>
          <p:nvPr>
            <p:ph type="body" idx="1"/>
          </p:nvPr>
        </p:nvSpPr>
        <p:spPr>
          <a:xfrm>
            <a:off x="228274" y="1576137"/>
            <a:ext cx="4037400" cy="4600688"/>
          </a:xfrm>
          <a:prstGeom prst="rect">
            <a:avLst/>
          </a:prstGeom>
        </p:spPr>
        <p:txBody>
          <a:bodyPr spcFirstLastPara="1" wrap="square" lIns="91425" tIns="45700" rIns="91425" bIns="45700" anchor="t" anchorCtr="0">
            <a:noAutofit/>
          </a:bodyPr>
          <a:lstStyle/>
          <a:p>
            <a:pPr>
              <a:buSzPct val="100000"/>
            </a:pPr>
            <a:r>
              <a:rPr lang="fi-FI" dirty="0"/>
              <a:t>Ruoat valmistettiin yleensä keittämällä, paitsi leivät.</a:t>
            </a:r>
            <a:endParaRPr dirty="0"/>
          </a:p>
          <a:p>
            <a:pPr>
              <a:spcBef>
                <a:spcPts val="0"/>
              </a:spcBef>
              <a:buSzPct val="100000"/>
            </a:pPr>
            <a:r>
              <a:rPr lang="fi-FI" dirty="0"/>
              <a:t>Maaseudulla ruokavalio oli yksinkertainen</a:t>
            </a:r>
            <a:endParaRPr dirty="0"/>
          </a:p>
          <a:p>
            <a:pPr lvl="1">
              <a:spcBef>
                <a:spcPts val="0"/>
              </a:spcBef>
              <a:buSzPct val="100000"/>
            </a:pPr>
            <a:r>
              <a:rPr lang="fi-FI" sz="2800" dirty="0"/>
              <a:t>leipää, kalaa, keittoja, puuroa, velliä ja palvilihaa</a:t>
            </a:r>
            <a:endParaRPr sz="2800" dirty="0"/>
          </a:p>
          <a:p>
            <a:pPr lvl="1">
              <a:spcBef>
                <a:spcPts val="0"/>
              </a:spcBef>
              <a:buSzPct val="100000"/>
            </a:pPr>
            <a:r>
              <a:rPr lang="fi-FI" sz="2800" dirty="0"/>
              <a:t>juomana piimä. </a:t>
            </a:r>
            <a:endParaRPr sz="2800" dirty="0"/>
          </a:p>
        </p:txBody>
      </p:sp>
      <p:pic>
        <p:nvPicPr>
          <p:cNvPr id="144" name="Google Shape;144;g5fd932be59_0_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14850" y="2404100"/>
            <a:ext cx="4400876" cy="1598975"/>
          </a:xfrm>
          <a:prstGeom prst="rect">
            <a:avLst/>
          </a:prstGeom>
          <a:noFill/>
          <a:ln>
            <a:noFill/>
          </a:ln>
        </p:spPr>
      </p:pic>
      <p:sp>
        <p:nvSpPr>
          <p:cNvPr id="146" name="Google Shape;146;g5fd932be59_0_31"/>
          <p:cNvSpPr txBox="1"/>
          <p:nvPr/>
        </p:nvSpPr>
        <p:spPr>
          <a:xfrm>
            <a:off x="4696588" y="4297125"/>
            <a:ext cx="4037400" cy="11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dirty="0">
                <a:latin typeface="Calibri"/>
                <a:ea typeface="Calibri"/>
                <a:cs typeface="Calibri"/>
                <a:sym typeface="Calibri"/>
              </a:rPr>
              <a:t>Maaseudulla atriat nautittiin yleensä yhteisestä keittoastiasta, josta kukin ammensi omalla lusikallaan. Lusikat olivat puisia ja henkilökohtaisia. </a:t>
            </a:r>
            <a:endParaRPr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5fd932be59_0_40"/>
          <p:cNvSpPr txBox="1">
            <a:spLocks noGrp="1"/>
          </p:cNvSpPr>
          <p:nvPr>
            <p:ph type="body" idx="1"/>
          </p:nvPr>
        </p:nvSpPr>
        <p:spPr>
          <a:xfrm>
            <a:off x="628650" y="1825625"/>
            <a:ext cx="3886200" cy="43512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fi-FI" dirty="0"/>
              <a:t>Varakkaissa kaupunkilais- ja säätyläisperheissä ateriat olivat monipuolisia: paisteja, hyytelöitä, hilloja, mausteita, salaatteja ja jälkiruokana konvehteja, kahvia ja teetä. </a:t>
            </a:r>
            <a:endParaRPr dirty="0"/>
          </a:p>
        </p:txBody>
      </p:sp>
      <p:sp>
        <p:nvSpPr>
          <p:cNvPr id="5" name="Google Shape;141;g5fd932be59_0_31">
            <a:extLst>
              <a:ext uri="{FF2B5EF4-FFF2-40B4-BE49-F238E27FC236}">
                <a16:creationId xmlns:a16="http://schemas.microsoft.com/office/drawing/2014/main" id="{AAC3AF96-043B-4895-B04F-3AA26C34BAC8}"/>
              </a:ext>
            </a:extLst>
          </p:cNvPr>
          <p:cNvSpPr txBox="1">
            <a:spLocks noGrp="1"/>
          </p:cNvSpPr>
          <p:nvPr>
            <p:ph type="title"/>
          </p:nvPr>
        </p:nvSpPr>
        <p:spPr>
          <a:xfrm>
            <a:off x="628650" y="681174"/>
            <a:ext cx="7886700" cy="127997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dirty="0"/>
              <a:t>Ruokapöytä </a:t>
            </a:r>
            <a:endParaRPr dirty="0"/>
          </a:p>
        </p:txBody>
      </p:sp>
      <p:pic>
        <p:nvPicPr>
          <p:cNvPr id="6" name="Kuva 5" descr="Kuva, joka sisältää kohteen sisä, lattia, sisäkatto, rakennus&#10;&#10;Kuvaus luotu automaattisesti">
            <a:extLst>
              <a:ext uri="{FF2B5EF4-FFF2-40B4-BE49-F238E27FC236}">
                <a16:creationId xmlns:a16="http://schemas.microsoft.com/office/drawing/2014/main" id="{43F11F1B-EEFF-4C8F-9491-675D81C8F8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137"/>
          <a:stretch/>
        </p:blipFill>
        <p:spPr>
          <a:xfrm>
            <a:off x="5137485" y="0"/>
            <a:ext cx="4006516" cy="69917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5fd932be59_0_57"/>
          <p:cNvSpPr txBox="1">
            <a:spLocks noGrp="1"/>
          </p:cNvSpPr>
          <p:nvPr>
            <p:ph type="title"/>
          </p:nvPr>
        </p:nvSpPr>
        <p:spPr>
          <a:xfrm>
            <a:off x="400050" y="18255"/>
            <a:ext cx="7886700" cy="132556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i-FI" sz="3600" b="1" dirty="0"/>
              <a:t>Alkoholin ilot ja kirot</a:t>
            </a:r>
            <a:endParaRPr sz="3600" b="1" dirty="0"/>
          </a:p>
        </p:txBody>
      </p:sp>
      <p:sp>
        <p:nvSpPr>
          <p:cNvPr id="159" name="Google Shape;159;g5fd932be59_0_57"/>
          <p:cNvSpPr txBox="1">
            <a:spLocks noGrp="1"/>
          </p:cNvSpPr>
          <p:nvPr>
            <p:ph type="body" idx="1"/>
          </p:nvPr>
        </p:nvSpPr>
        <p:spPr>
          <a:xfrm>
            <a:off x="628650" y="1118938"/>
            <a:ext cx="3886200" cy="5058026"/>
          </a:xfrm>
          <a:prstGeom prst="rect">
            <a:avLst/>
          </a:prstGeom>
        </p:spPr>
        <p:txBody>
          <a:bodyPr spcFirstLastPara="1" wrap="square" lIns="91425" tIns="45700" rIns="91425" bIns="45700" anchor="t" anchorCtr="0">
            <a:noAutofit/>
          </a:bodyPr>
          <a:lstStyle/>
          <a:p>
            <a:pPr>
              <a:buSzPct val="100000"/>
            </a:pPr>
            <a:r>
              <a:rPr lang="fi-FI" sz="2400" dirty="0"/>
              <a:t>Alkoholia pidettiin </a:t>
            </a:r>
            <a:endParaRPr sz="2400" dirty="0"/>
          </a:p>
          <a:p>
            <a:pPr lvl="1">
              <a:spcBef>
                <a:spcPts val="0"/>
              </a:spcBef>
              <a:buSzPct val="100000"/>
            </a:pPr>
            <a:r>
              <a:rPr lang="fi-FI" dirty="0"/>
              <a:t>ravintoaineena</a:t>
            </a:r>
            <a:endParaRPr dirty="0"/>
          </a:p>
          <a:p>
            <a:pPr lvl="1">
              <a:spcBef>
                <a:spcPts val="0"/>
              </a:spcBef>
              <a:buSzPct val="100000"/>
            </a:pPr>
            <a:r>
              <a:rPr lang="fi-FI" dirty="0"/>
              <a:t>terveystuotteena</a:t>
            </a:r>
            <a:endParaRPr dirty="0"/>
          </a:p>
          <a:p>
            <a:pPr lvl="1">
              <a:spcBef>
                <a:spcPts val="0"/>
              </a:spcBef>
              <a:buSzPct val="100000"/>
            </a:pPr>
            <a:r>
              <a:rPr lang="fi-FI" dirty="0"/>
              <a:t>lääkkeenä</a:t>
            </a:r>
            <a:endParaRPr dirty="0"/>
          </a:p>
          <a:p>
            <a:pPr lvl="1">
              <a:spcBef>
                <a:spcPts val="0"/>
              </a:spcBef>
              <a:buSzPct val="100000"/>
            </a:pPr>
            <a:r>
              <a:rPr lang="fi-FI" dirty="0"/>
              <a:t>seurustelujuomana.</a:t>
            </a:r>
            <a:endParaRPr dirty="0"/>
          </a:p>
          <a:p>
            <a:pPr>
              <a:spcBef>
                <a:spcPts val="0"/>
              </a:spcBef>
              <a:buSzPct val="100000"/>
            </a:pPr>
            <a:r>
              <a:rPr lang="fi-FI" sz="2400" dirty="0"/>
              <a:t>Rahvas joi viinaa ja olutta.</a:t>
            </a:r>
            <a:endParaRPr sz="2400" dirty="0"/>
          </a:p>
        </p:txBody>
      </p:sp>
      <p:sp>
        <p:nvSpPr>
          <p:cNvPr id="6" name="Tekstin paikkamerkki 5">
            <a:extLst>
              <a:ext uri="{FF2B5EF4-FFF2-40B4-BE49-F238E27FC236}">
                <a16:creationId xmlns:a16="http://schemas.microsoft.com/office/drawing/2014/main" id="{83D837CB-02DC-4015-ABB3-DFBD165AD10A}"/>
              </a:ext>
            </a:extLst>
          </p:cNvPr>
          <p:cNvSpPr>
            <a:spLocks noGrp="1"/>
          </p:cNvSpPr>
          <p:nvPr>
            <p:ph type="body" idx="2"/>
          </p:nvPr>
        </p:nvSpPr>
        <p:spPr>
          <a:xfrm>
            <a:off x="4629150" y="1227221"/>
            <a:ext cx="3886200" cy="4949742"/>
          </a:xfrm>
        </p:spPr>
        <p:txBody>
          <a:bodyPr/>
          <a:lstStyle/>
          <a:p>
            <a:pPr>
              <a:spcBef>
                <a:spcPts val="0"/>
              </a:spcBef>
              <a:buSzPct val="100000"/>
            </a:pPr>
            <a:r>
              <a:rPr lang="fi-FI" sz="2400" dirty="0"/>
              <a:t>Säätyläiset viinejä, viinaa ja olutta.</a:t>
            </a:r>
          </a:p>
          <a:p>
            <a:pPr>
              <a:spcBef>
                <a:spcPts val="0"/>
              </a:spcBef>
              <a:buSzPct val="100000"/>
            </a:pPr>
            <a:r>
              <a:rPr lang="fi-FI" sz="2400" dirty="0"/>
              <a:t>Alkoholin käyttöä yritettiin hillitä rajoituksilla ja laeilla.</a:t>
            </a:r>
          </a:p>
          <a:p>
            <a:pPr>
              <a:spcBef>
                <a:spcPts val="0"/>
              </a:spcBef>
              <a:buSzPct val="100000"/>
            </a:pPr>
            <a:r>
              <a:rPr lang="fi-FI" sz="2400" dirty="0"/>
              <a:t>Kotipoltto sallittiin</a:t>
            </a:r>
            <a:r>
              <a:rPr lang="fi-FI" dirty="0"/>
              <a:t>. </a:t>
            </a:r>
          </a:p>
          <a:p>
            <a:endParaRPr lang="fi-FI" dirty="0"/>
          </a:p>
        </p:txBody>
      </p:sp>
      <p:pic>
        <p:nvPicPr>
          <p:cNvPr id="5" name="Kuva 4" descr="Kuva, joka sisältää kohteen eläin, dinosaurus, matelija, henkilö&#10;&#10;Kuvaus luotu automaattisesti">
            <a:extLst>
              <a:ext uri="{FF2B5EF4-FFF2-40B4-BE49-F238E27FC236}">
                <a16:creationId xmlns:a16="http://schemas.microsoft.com/office/drawing/2014/main" id="{F2BB796A-B110-4104-A5C2-F579CD8D542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127" y="3014055"/>
            <a:ext cx="9240253" cy="3843945"/>
          </a:xfrm>
          <a:prstGeom prst="rect">
            <a:avLst/>
          </a:prstGeom>
        </p:spPr>
      </p:pic>
    </p:spTree>
  </p:cSld>
  <p:clrMapOvr>
    <a:masterClrMapping/>
  </p:clrMapOvr>
</p:sld>
</file>

<file path=ppt/theme/theme1.xml><?xml version="1.0" encoding="utf-8"?>
<a:theme xmlns:a="http://schemas.openxmlformats.org/drawingml/2006/main" name="Office-teema">
  <a:themeElements>
    <a:clrScheme name="Office-te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1557</Words>
  <Application>Microsoft Office PowerPoint</Application>
  <PresentationFormat>Näytössä katseltava diaesitys (4:3)</PresentationFormat>
  <Paragraphs>119</Paragraphs>
  <Slides>26</Slides>
  <Notes>26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26</vt:i4>
      </vt:variant>
    </vt:vector>
  </HeadingPairs>
  <TitlesOfParts>
    <vt:vector size="31" baseType="lpstr">
      <vt:lpstr>Times New Roman</vt:lpstr>
      <vt:lpstr>Calibri</vt:lpstr>
      <vt:lpstr>Arial</vt:lpstr>
      <vt:lpstr>Roboto</vt:lpstr>
      <vt:lpstr>Office-teema</vt:lpstr>
      <vt:lpstr>17. Tapakulttuuri ja taide</vt:lpstr>
      <vt:lpstr>Herrasväki ottaa mallia Ranskasta </vt:lpstr>
      <vt:lpstr>Yletön ylellisyys </vt:lpstr>
      <vt:lpstr>Eurooppalainen porvarillisuus</vt:lpstr>
      <vt:lpstr>Aurora-seura</vt:lpstr>
      <vt:lpstr>PowerPoint-esitys</vt:lpstr>
      <vt:lpstr>Ruokapöytä </vt:lpstr>
      <vt:lpstr>Ruokapöytä </vt:lpstr>
      <vt:lpstr>Alkoholin ilot ja kirot</vt:lpstr>
      <vt:lpstr>Tukholma edellä, muut perässä </vt:lpstr>
      <vt:lpstr>PowerPoint-esitys</vt:lpstr>
      <vt:lpstr>Taide-elämän pienet askeleet syrjäisessä Suomessa </vt:lpstr>
      <vt:lpstr>Taide-elämän pienet askeleet syrjäisessä Suomessa </vt:lpstr>
      <vt:lpstr>PowerPoint-esitys</vt:lpstr>
      <vt:lpstr>PowerPoint-esitys</vt:lpstr>
      <vt:lpstr>Ylioppilaskoetehtäviä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Tapakulttuuri ja taide</dc:title>
  <dc:creator>Minna Sallanen</dc:creator>
  <cp:lastModifiedBy>Minna Sallanen</cp:lastModifiedBy>
  <cp:revision>14</cp:revision>
  <dcterms:created xsi:type="dcterms:W3CDTF">2019-05-29T10:24:56Z</dcterms:created>
  <dcterms:modified xsi:type="dcterms:W3CDTF">2019-09-03T11:51:48Z</dcterms:modified>
</cp:coreProperties>
</file>