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4" r:id="rId1"/>
  </p:sldMasterIdLst>
  <p:sldIdLst>
    <p:sldId id="256" r:id="rId2"/>
    <p:sldId id="260" r:id="rId3"/>
    <p:sldId id="264" r:id="rId4"/>
    <p:sldId id="265" r:id="rId5"/>
    <p:sldId id="266" r:id="rId6"/>
    <p:sldId id="262" r:id="rId7"/>
    <p:sldId id="257" r:id="rId8"/>
    <p:sldId id="258" r:id="rId9"/>
    <p:sldId id="263" r:id="rId10"/>
    <p:sldId id="261" r:id="rId11"/>
    <p:sldId id="267" r:id="rId12"/>
    <p:sldId id="25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744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09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354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6493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4149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3/25/2022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061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3/25/2022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1641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4088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36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716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666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69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630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68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233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3/25/2022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127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455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5731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  <p:sldLayoutId id="214748382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ulkari.fi/bitstream/handle/10024/135356/URN_ISBN_978-952-302-917-0.pdf?sequence=1&amp;isAllowed=y" TargetMode="External"/><Relationship Id="rId2" Type="http://schemas.openxmlformats.org/officeDocument/2006/relationships/hyperlink" Target="https://thl.fi/fi/web/hyvinvoinnin-ja-terveyden-edistamisen-johtaminen/osallisuuden-edistaminen/heikoimmassa-asemassa-olevien-osallisuus/osallisuuden-osa-alueet-ja-osallisuuden-edistamisen-periaattee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Ikääntyvien osallisuuden edistäminen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Keskeisiä käsitteitä</a:t>
            </a:r>
          </a:p>
        </p:txBody>
      </p:sp>
    </p:spTree>
    <p:extLst>
      <p:ext uri="{BB962C8B-B14F-4D97-AF65-F5344CB8AC3E}">
        <p14:creationId xmlns:p14="http://schemas.microsoft.com/office/powerpoint/2010/main" val="432025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Osallisuus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1410790"/>
            <a:ext cx="8946541" cy="483761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Osallisuus ja erilaiset osallisuutta lisäävät toimet voidaan </a:t>
            </a:r>
            <a:r>
              <a:rPr lang="fi-FI" dirty="0" err="1"/>
              <a:t>sosiaali</a:t>
            </a:r>
            <a:r>
              <a:rPr lang="fi-FI" dirty="0"/>
              <a:t>-, </a:t>
            </a:r>
            <a:r>
              <a:rPr lang="fi-FI" dirty="0" err="1"/>
              <a:t>käyttäytymis</a:t>
            </a:r>
            <a:r>
              <a:rPr lang="fi-FI" dirty="0"/>
              <a:t>- ja terveystieteelliseen tutkimukseen perustuen jaotella kolmeen osa-alueeseen: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1. Osallisuus omassa elämässä</a:t>
            </a:r>
          </a:p>
          <a:p>
            <a:pPr lvl="1"/>
            <a:r>
              <a:rPr lang="fi-FI" dirty="0"/>
              <a:t>Mahdollisuus elää omannäköistä elämää; mahdollisuus määritellä, mihin toimintaan tai palveluun osallistuu</a:t>
            </a:r>
          </a:p>
          <a:p>
            <a:pPr marL="0" indent="0">
              <a:buNone/>
            </a:pPr>
            <a:r>
              <a:rPr lang="fi-FI" dirty="0"/>
              <a:t>2. Osallisuus yhteisöissä ja vaikuttamisen prosesseissa</a:t>
            </a:r>
          </a:p>
          <a:p>
            <a:pPr lvl="1"/>
            <a:r>
              <a:rPr lang="fi-FI" dirty="0"/>
              <a:t>Mahdollisuus kuulua itselle tärkeisiin ryhmiin ja yhteisöihin sekä vaikuttaa itselleen tärkeisiin asioihin; mahdollisuus saada tukea vaikuttamiseen</a:t>
            </a:r>
          </a:p>
          <a:p>
            <a:pPr marL="0" indent="0">
              <a:buNone/>
            </a:pPr>
            <a:r>
              <a:rPr lang="fi-FI" dirty="0"/>
              <a:t>3. Osallisuus yhteisestä hyvästä</a:t>
            </a:r>
          </a:p>
          <a:p>
            <a:pPr lvl="1"/>
            <a:r>
              <a:rPr lang="fi-FI" dirty="0"/>
              <a:t>Mahdollisuus yhdessä tekemiseen; mahdollisuus päästä nauttimaan yhteisestä hyvästä ja osallistua yhteisen hyvän tuottamiseen ja jakamiseen. Yhteinen hyvä on toimintaa ja arvoja, josta seuraa arvostusta, kiitosta ja yhteyksiä muihin ihmisiin.</a:t>
            </a:r>
          </a:p>
        </p:txBody>
      </p:sp>
    </p:spTree>
    <p:extLst>
      <p:ext uri="{BB962C8B-B14F-4D97-AF65-F5344CB8AC3E}">
        <p14:creationId xmlns:p14="http://schemas.microsoft.com/office/powerpoint/2010/main" val="1613521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Osallisuus vahvistaa toimijuutta!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1567544"/>
            <a:ext cx="8946541" cy="46808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/>
              <a:t>Kuulua ja tulla kuulluksi</a:t>
            </a:r>
          </a:p>
          <a:p>
            <a:r>
              <a:rPr lang="fi-FI" dirty="0"/>
              <a:t>Osallinen ihminen kokee olevansa merkityksellinen osa kokonaisuutta. Hän tulee kuulluksi itsenään ja vaikuttaa elämänsä kulkuun ja yhteisiin asioihin.</a:t>
            </a:r>
          </a:p>
          <a:p>
            <a:endParaRPr lang="fi-FI" dirty="0"/>
          </a:p>
          <a:p>
            <a:r>
              <a:rPr lang="fi-FI" dirty="0"/>
              <a:t>Osallisuus edellyttää yhteyttä omiin ja yhteisiin voimavaroihin, joita ovat:</a:t>
            </a:r>
          </a:p>
          <a:p>
            <a:endParaRPr lang="fi-FI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luottamus ja keskinäinen kunnioitus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toimeentulo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palvelut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tieto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taito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toiminta ja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yhteiset merkitykset</a:t>
            </a:r>
          </a:p>
        </p:txBody>
      </p:sp>
    </p:spTree>
    <p:extLst>
      <p:ext uri="{BB962C8B-B14F-4D97-AF65-F5344CB8AC3E}">
        <p14:creationId xmlns:p14="http://schemas.microsoft.com/office/powerpoint/2010/main" val="3782674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Osallisuus / lähteitä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https://thl.fi/fi/web/hyvinvoinnin-ja-terveyden-edistamisen-johtaminen/osallisuuden-edistaminen/heikoimmassa-asemassa-olevien-osallisuus/osallisuuden-osa-alueet-ja-osallisuuden-edistamisen-periaatteet</a:t>
            </a:r>
            <a:endParaRPr lang="fi-FI" dirty="0"/>
          </a:p>
          <a:p>
            <a:r>
              <a:rPr lang="fi-FI" dirty="0">
                <a:hlinkClick r:id="rId3"/>
              </a:rPr>
              <a:t>https://www.julkari.fi/bitstream/handle/10024/135356/URN_ISBN_978-952-302-917-0.pdf?sequence=1&amp;isAllowed=y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4854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Gerontologia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2076994"/>
            <a:ext cx="8946541" cy="4506686"/>
          </a:xfrm>
        </p:spPr>
        <p:txBody>
          <a:bodyPr>
            <a:normAutofit/>
          </a:bodyPr>
          <a:lstStyle/>
          <a:p>
            <a:r>
              <a:rPr lang="fi-FI" b="1" dirty="0"/>
              <a:t>Gerontologia</a:t>
            </a:r>
            <a:r>
              <a:rPr lang="fi-FI" dirty="0"/>
              <a:t> on tieteenala, joka tutkii vanhenemista biologisena, psykologisena ja sosiaalisena ilmiönä. 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b="1" dirty="0"/>
              <a:t>Gerontologia</a:t>
            </a:r>
            <a:r>
              <a:rPr lang="fi-FI" dirty="0"/>
              <a:t> tutkii vanhenemisprosessia ja siihen liittyviä ilmiöitä.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b="1" dirty="0"/>
              <a:t>Geriatria</a:t>
            </a:r>
            <a:r>
              <a:rPr lang="fi-FI" dirty="0"/>
              <a:t> tieteenä on puolestaan vanhuuden sairauksien ja niiden hoitomuotojen tutkimukseen keskittynyt lääketieteen osa-alue.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5552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Gerontologian tutkimuskohteita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Gerontologian tutkimuksen kohteena ovat muun muassa:</a:t>
            </a:r>
          </a:p>
          <a:p>
            <a:endParaRPr lang="fi-FI" dirty="0"/>
          </a:p>
          <a:p>
            <a:r>
              <a:rPr lang="fi-FI" dirty="0"/>
              <a:t>fyysinen, psyykkinen ja sosiaalinen ikääntyminen</a:t>
            </a:r>
          </a:p>
          <a:p>
            <a:r>
              <a:rPr lang="fi-FI" dirty="0"/>
              <a:t>ikääntyvän väestön yhteiskunnalliset vaikutukset</a:t>
            </a:r>
          </a:p>
          <a:p>
            <a:r>
              <a:rPr lang="fi-FI" dirty="0"/>
              <a:t>kokemuksellinen vanheneminen ja elämänkulku</a:t>
            </a:r>
          </a:p>
          <a:p>
            <a:r>
              <a:rPr lang="fi-FI" dirty="0"/>
              <a:t>vanhenemisen syiden ja seurausten selvittäminen ja esim. pitkäikäisyyden salaisuuksien tutkimus.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02584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Gerontologian osa-alueita 1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1853248"/>
            <a:ext cx="8946541" cy="43951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Terveysgerontologia:</a:t>
            </a:r>
          </a:p>
          <a:p>
            <a:pPr lvl="1"/>
            <a:r>
              <a:rPr lang="fi-FI" dirty="0"/>
              <a:t>biologiset vanhenemismuutokset</a:t>
            </a:r>
          </a:p>
          <a:p>
            <a:pPr lvl="1"/>
            <a:r>
              <a:rPr lang="fi-FI" dirty="0"/>
              <a:t>ikääntyvien ihmisten terveys ja toimintakyky</a:t>
            </a:r>
          </a:p>
          <a:p>
            <a:pPr lvl="1"/>
            <a:r>
              <a:rPr lang="fi-FI" dirty="0"/>
              <a:t>terveyden, toimintakyvyn, liikunnan ja vanhenemisen väliset yhteydet</a:t>
            </a:r>
          </a:p>
          <a:p>
            <a:pPr lvl="1"/>
            <a:r>
              <a:rPr lang="fi-FI" dirty="0"/>
              <a:t>väestön ikääntyminen ja gerontologia tieteenalana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 err="1"/>
              <a:t>Psykogerontologia</a:t>
            </a:r>
            <a:r>
              <a:rPr lang="fi-FI" dirty="0"/>
              <a:t>:</a:t>
            </a:r>
          </a:p>
          <a:p>
            <a:pPr lvl="1"/>
            <a:r>
              <a:rPr lang="fi-FI" dirty="0"/>
              <a:t>psyykkiset vanhenemismuutokset ja toimintakyky</a:t>
            </a:r>
          </a:p>
          <a:p>
            <a:pPr lvl="1"/>
            <a:r>
              <a:rPr lang="fi-FI" dirty="0"/>
              <a:t>ikääntymisen ja mielenterveyden väliset yhteydet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341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Gerontologian osa-alueita 2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Kasvatusgerontologia:</a:t>
            </a:r>
          </a:p>
          <a:p>
            <a:pPr lvl="1"/>
            <a:r>
              <a:rPr lang="fi-FI" dirty="0"/>
              <a:t>elinikäisen oppimisen mahdollisuudet</a:t>
            </a:r>
          </a:p>
          <a:p>
            <a:pPr lvl="1"/>
            <a:r>
              <a:rPr lang="fi-FI" dirty="0"/>
              <a:t>aikuisten ja ikääntyneiden ihmisten oppimisen ohjaaminen</a:t>
            </a:r>
          </a:p>
          <a:p>
            <a:pPr lvl="1"/>
            <a:r>
              <a:rPr lang="fi-FI" dirty="0" err="1"/>
              <a:t>iikääntyneille</a:t>
            </a:r>
            <a:r>
              <a:rPr lang="fi-FI" dirty="0"/>
              <a:t> ihmisille suunnattu aikuiskasvatus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Sosiologia ja sosiaaligerontologia:</a:t>
            </a:r>
          </a:p>
          <a:p>
            <a:pPr lvl="1"/>
            <a:r>
              <a:rPr lang="fi-FI" dirty="0"/>
              <a:t>vanheneminen yksilöllisenä, kulttuurillisena ja yhteiskunnallisena ilmiönä, sekä ikä- ja elämänvaihetutkimuksena</a:t>
            </a:r>
          </a:p>
          <a:p>
            <a:pPr lvl="1"/>
            <a:r>
              <a:rPr lang="fi-FI" dirty="0"/>
              <a:t>iäkkäiden ihmisten asemaan ja elinoloihin liittyvät asiat</a:t>
            </a:r>
          </a:p>
          <a:p>
            <a:pPr lvl="1"/>
            <a:r>
              <a:rPr lang="fi-FI" dirty="0"/>
              <a:t>vanhuspolitiikka ja -työn nykytila ja tulevaisuus </a:t>
            </a:r>
          </a:p>
          <a:p>
            <a:pPr lvl="1"/>
            <a:r>
              <a:rPr lang="fi-FI" dirty="0"/>
              <a:t>kulttuurillisesta perspektiivistä iän ja ikääntymisen merkityksiä, mielikuvia ja itsemäärityksiä sekä näiden historiallista muuttumista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86339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75636"/>
          </a:xfrm>
        </p:spPr>
        <p:txBody>
          <a:bodyPr/>
          <a:lstStyle/>
          <a:p>
            <a:r>
              <a:rPr lang="fi-FI" dirty="0"/>
              <a:t>Toimijuus (</a:t>
            </a:r>
            <a:r>
              <a:rPr lang="fi-FI" dirty="0" err="1"/>
              <a:t>agency</a:t>
            </a:r>
            <a:r>
              <a:rPr lang="fi-FI" dirty="0"/>
              <a:t>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97280" y="1933302"/>
            <a:ext cx="10058400" cy="3935791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Määritellään eri tieteenaloilla eri tavoilla</a:t>
            </a:r>
          </a:p>
          <a:p>
            <a:pPr marL="0" indent="0">
              <a:buNone/>
            </a:pPr>
            <a:endParaRPr lang="fi-FI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Voidaan määritellä yksilön näkökulmasta toimijalähtöisesti, jolloin korostuu toimijuuden yksilöllisyys ja kokemus omasta toimijuudesta sekä luottamus siihen. </a:t>
            </a:r>
          </a:p>
          <a:p>
            <a:pPr marL="0" indent="0">
              <a:buNone/>
            </a:pPr>
            <a:endParaRPr lang="fi-FI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Voidaan määritellä rakennelähtöisesti, jolloin painottuu ympäristö- ja tilannekohtaisuus, konteksti.</a:t>
            </a:r>
          </a:p>
          <a:p>
            <a:pPr marL="0" indent="0">
              <a:buNone/>
            </a:pPr>
            <a:endParaRPr lang="fi-FI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Kontekstina voi olla lähiympäristö tai laajempi konteksti, kuten yhteiskunta tai esim. etninen tausta.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21147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33994"/>
          </a:xfrm>
        </p:spPr>
        <p:txBody>
          <a:bodyPr/>
          <a:lstStyle/>
          <a:p>
            <a:r>
              <a:rPr lang="fi-FI" dirty="0"/>
              <a:t>Toimijuus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1619794"/>
            <a:ext cx="9601200" cy="48985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	</a:t>
            </a:r>
          </a:p>
          <a:p>
            <a:r>
              <a:rPr lang="fi-FI" sz="2400" dirty="0">
                <a:latin typeface="+mn-lt"/>
                <a:cs typeface="Arial" panose="020B0604020202020204" pitchFamily="34" charset="0"/>
              </a:rPr>
              <a:t>Toimijuus on ihmisen, yhteisön tai organisaation kykyä ja mahdollisuutta tarkoitukselliseen, itsenäiseen toimintaan tai siitä pitäytymiseen</a:t>
            </a:r>
          </a:p>
          <a:p>
            <a:pPr marL="0" indent="0">
              <a:buNone/>
            </a:pPr>
            <a:endParaRPr lang="fi-FI" sz="2400" dirty="0">
              <a:latin typeface="+mn-lt"/>
              <a:cs typeface="Arial" panose="020B0604020202020204" pitchFamily="34" charset="0"/>
            </a:endParaRPr>
          </a:p>
          <a:p>
            <a:r>
              <a:rPr lang="fi-FI" sz="2400" dirty="0">
                <a:latin typeface="+mn-lt"/>
                <a:cs typeface="Arial" panose="020B0604020202020204" pitchFamily="34" charset="0"/>
              </a:rPr>
              <a:t>Tehdä omaa toimintaansa koskevia valintoja sen sijaan, että toimintaa ohjaisivat ulkoiset tai sisäistetyt rakenteet kuten rangaistukset ja palkkiot tai normit, säännöt ja diskurssit. </a:t>
            </a:r>
          </a:p>
          <a:p>
            <a:pPr marL="0" indent="0">
              <a:buNone/>
            </a:pPr>
            <a:r>
              <a:rPr lang="fi-FI" sz="2400" dirty="0">
                <a:latin typeface="+mn-lt"/>
                <a:cs typeface="Arial" panose="020B0604020202020204" pitchFamily="34" charset="0"/>
              </a:rPr>
              <a:t>Jyrki </a:t>
            </a:r>
            <a:r>
              <a:rPr lang="fi-FI" sz="2400" dirty="0" err="1">
                <a:latin typeface="+mn-lt"/>
                <a:cs typeface="Arial" panose="020B0604020202020204" pitchFamily="34" charset="0"/>
              </a:rPr>
              <a:t>Jyrkämä</a:t>
            </a:r>
            <a:r>
              <a:rPr lang="fi-FI" sz="2400" dirty="0">
                <a:latin typeface="+mn-lt"/>
                <a:cs typeface="Arial" panose="020B0604020202020204" pitchFamily="34" charset="0"/>
              </a:rPr>
              <a:t> 2003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27861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Toimijuus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1449978"/>
            <a:ext cx="8946541" cy="4798422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Aktiivisuutta, aloitteellista toimintaa, saada aikaan muutosta </a:t>
            </a:r>
          </a:p>
          <a:p>
            <a:r>
              <a:rPr lang="fi-FI" dirty="0"/>
              <a:t>Autonomiaa, valtaa ja vaikutusmahdollisuutta </a:t>
            </a:r>
          </a:p>
          <a:p>
            <a:r>
              <a:rPr lang="fi-FI" dirty="0"/>
              <a:t>Kykyä ja resursseja vaikuttaa omaan elämään</a:t>
            </a:r>
          </a:p>
          <a:p>
            <a:r>
              <a:rPr lang="fi-FI" dirty="0"/>
              <a:t>Oikeiden valintojen tekoa &gt; elämänhallintaa</a:t>
            </a:r>
          </a:p>
          <a:p>
            <a:r>
              <a:rPr lang="fi-FI" dirty="0"/>
              <a:t>Hiljaista / äänekästä vastarintaa, kannanottoa </a:t>
            </a:r>
          </a:p>
          <a:p>
            <a:r>
              <a:rPr lang="fi-FI" dirty="0"/>
              <a:t>Tottumuksia, tapoja (menneestä nousevaa)</a:t>
            </a:r>
          </a:p>
          <a:p>
            <a:r>
              <a:rPr lang="fi-FI" dirty="0"/>
              <a:t>Sietämistä (kärsimistä)</a:t>
            </a:r>
          </a:p>
          <a:p>
            <a:r>
              <a:rPr lang="fi-FI" dirty="0"/>
              <a:t>Pakotettua valintojen tekoa vaihtoehtojen edessä </a:t>
            </a:r>
          </a:p>
          <a:p>
            <a:r>
              <a:rPr lang="fi-FI" dirty="0"/>
              <a:t>Muutoksesta selviytymistä: sopeutuminen, torjuminen </a:t>
            </a:r>
          </a:p>
          <a:p>
            <a:r>
              <a:rPr lang="fi-FI" dirty="0"/>
              <a:t>Oma identiteetti</a:t>
            </a:r>
          </a:p>
          <a:p>
            <a:r>
              <a:rPr lang="fi-FI" dirty="0"/>
              <a:t> Tunnetta, tietoa, tahtoa  </a:t>
            </a:r>
          </a:p>
          <a:p>
            <a:pPr marL="0" indent="0">
              <a:buNone/>
            </a:pPr>
            <a:r>
              <a:rPr lang="fi-FI" dirty="0"/>
              <a:t>Anneli Eteläpelto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6402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Toimijuuden tilannekohtaiset ulottuvuudet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2272937"/>
            <a:ext cx="8946541" cy="3975462"/>
          </a:xfrm>
        </p:spPr>
        <p:txBody>
          <a:bodyPr>
            <a:normAutofit/>
          </a:bodyPr>
          <a:lstStyle/>
          <a:p>
            <a:r>
              <a:rPr lang="fi-FI" dirty="0"/>
              <a:t>Täytyä -&gt; pakot, välttämättömyydet, esteet, rajoitteet</a:t>
            </a:r>
          </a:p>
          <a:p>
            <a:r>
              <a:rPr lang="fi-FI" dirty="0"/>
              <a:t>Voida -&gt; mahdollisuudet vaihtoehdot</a:t>
            </a:r>
          </a:p>
          <a:p>
            <a:r>
              <a:rPr lang="fi-FI" dirty="0"/>
              <a:t>Tuntea -&gt; tunteet, arviot, arvostukset</a:t>
            </a:r>
          </a:p>
          <a:p>
            <a:r>
              <a:rPr lang="fi-FI" dirty="0"/>
              <a:t>Haluta -&gt; tavoitteet, päämäärät, motivaatiot</a:t>
            </a:r>
          </a:p>
          <a:p>
            <a:r>
              <a:rPr lang="fi-FI" dirty="0"/>
              <a:t>Osata -&gt; tiedot, taidot</a:t>
            </a:r>
          </a:p>
          <a:p>
            <a:r>
              <a:rPr lang="fi-FI" dirty="0"/>
              <a:t>Kyetä -&gt; ruumiilliset kykenemiset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err="1"/>
              <a:t>Jyrkämä</a:t>
            </a:r>
            <a:r>
              <a:rPr lang="fi-FI" dirty="0"/>
              <a:t> 2013</a:t>
            </a:r>
          </a:p>
        </p:txBody>
      </p:sp>
    </p:spTree>
    <p:extLst>
      <p:ext uri="{BB962C8B-B14F-4D97-AF65-F5344CB8AC3E}">
        <p14:creationId xmlns:p14="http://schemas.microsoft.com/office/powerpoint/2010/main" val="38750922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97</TotalTime>
  <Words>584</Words>
  <Application>Microsoft Office PowerPoint</Application>
  <PresentationFormat>Laajakuva</PresentationFormat>
  <Paragraphs>99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Wingdings</vt:lpstr>
      <vt:lpstr>Wingdings 3</vt:lpstr>
      <vt:lpstr>Ioni</vt:lpstr>
      <vt:lpstr>Ikääntyvien osallisuuden edistäminen</vt:lpstr>
      <vt:lpstr>Gerontologia</vt:lpstr>
      <vt:lpstr>Gerontologian tutkimuskohteita</vt:lpstr>
      <vt:lpstr>Gerontologian osa-alueita 1</vt:lpstr>
      <vt:lpstr>Gerontologian osa-alueita 2</vt:lpstr>
      <vt:lpstr>Toimijuus (agency)</vt:lpstr>
      <vt:lpstr>Toimijuus</vt:lpstr>
      <vt:lpstr>Toimijuus </vt:lpstr>
      <vt:lpstr>Toimijuuden tilannekohtaiset ulottuvuudet</vt:lpstr>
      <vt:lpstr>Osallisuus</vt:lpstr>
      <vt:lpstr>Osallisuus vahvistaa toimijuutta!</vt:lpstr>
      <vt:lpstr>Osallisuus / lähteitä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Käsitteitä</dc:title>
  <dc:creator>Heinonen Sirpa</dc:creator>
  <cp:lastModifiedBy>Heinonen Sirpa</cp:lastModifiedBy>
  <cp:revision>20</cp:revision>
  <dcterms:created xsi:type="dcterms:W3CDTF">2021-11-05T07:35:04Z</dcterms:created>
  <dcterms:modified xsi:type="dcterms:W3CDTF">2022-03-25T07:04:47Z</dcterms:modified>
</cp:coreProperties>
</file>