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301" r:id="rId6"/>
    <p:sldId id="289" r:id="rId7"/>
    <p:sldId id="269" r:id="rId8"/>
    <p:sldId id="270" r:id="rId9"/>
    <p:sldId id="302" r:id="rId10"/>
    <p:sldId id="257" r:id="rId11"/>
    <p:sldId id="290" r:id="rId12"/>
    <p:sldId id="291" r:id="rId13"/>
    <p:sldId id="266" r:id="rId14"/>
    <p:sldId id="273" r:id="rId15"/>
    <p:sldId id="267" r:id="rId16"/>
    <p:sldId id="268" r:id="rId17"/>
    <p:sldId id="271" r:id="rId18"/>
    <p:sldId id="275" r:id="rId19"/>
    <p:sldId id="279" r:id="rId20"/>
    <p:sldId id="278" r:id="rId21"/>
    <p:sldId id="292" r:id="rId22"/>
    <p:sldId id="276" r:id="rId23"/>
    <p:sldId id="274" r:id="rId24"/>
    <p:sldId id="285" r:id="rId25"/>
    <p:sldId id="293" r:id="rId26"/>
    <p:sldId id="294" r:id="rId27"/>
    <p:sldId id="288" r:id="rId28"/>
    <p:sldId id="295" r:id="rId29"/>
    <p:sldId id="298" r:id="rId30"/>
    <p:sldId id="283" r:id="rId31"/>
    <p:sldId id="286" r:id="rId32"/>
    <p:sldId id="287" r:id="rId33"/>
    <p:sldId id="284" r:id="rId34"/>
    <p:sldId id="296" r:id="rId35"/>
    <p:sldId id="297" r:id="rId36"/>
    <p:sldId id="300" r:id="rId37"/>
    <p:sldId id="280" r:id="rId38"/>
    <p:sldId id="281" r:id="rId39"/>
    <p:sldId id="282" r:id="rId40"/>
    <p:sldId id="304" r:id="rId41"/>
    <p:sldId id="305" r:id="rId42"/>
  </p:sldIdLst>
  <p:sldSz cx="9144000" cy="6858000" type="screen4x3"/>
  <p:notesSz cx="6797675" cy="98726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>
          <p15:clr>
            <a:srgbClr val="A4A3A4"/>
          </p15:clr>
        </p15:guide>
        <p15:guide id="2" orient="horz" pos="2614">
          <p15:clr>
            <a:srgbClr val="A4A3A4"/>
          </p15:clr>
        </p15:guide>
        <p15:guide id="3" pos="3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61A"/>
    <a:srgbClr val="7BC143"/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2563" autoAdjust="0"/>
  </p:normalViewPr>
  <p:slideViewPr>
    <p:cSldViewPr showGuides="1">
      <p:cViewPr varScale="1">
        <p:scale>
          <a:sx n="68" d="100"/>
          <a:sy n="68" d="100"/>
        </p:scale>
        <p:origin x="1152" y="60"/>
      </p:cViewPr>
      <p:guideLst>
        <p:guide orient="horz" pos="4042"/>
        <p:guide orient="horz" pos="2614"/>
        <p:guide pos="3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20" rIns="94838" bIns="47420" numCol="1" anchor="t" anchorCtr="0" compatLnSpc="1">
            <a:prstTxWarp prst="textNoShape">
              <a:avLst/>
            </a:prstTxWarp>
          </a:bodyPr>
          <a:lstStyle>
            <a:lvl1pPr defTabSz="948500">
              <a:defRPr sz="900"/>
            </a:lvl1pPr>
          </a:lstStyle>
          <a:p>
            <a:endParaRPr lang="fi-FI" dirty="0">
              <a:latin typeface="Calibri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1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20" rIns="94838" bIns="47420" numCol="1" anchor="t" anchorCtr="0" compatLnSpc="1">
            <a:prstTxWarp prst="textNoShape">
              <a:avLst/>
            </a:prstTxWarp>
          </a:bodyPr>
          <a:lstStyle>
            <a:lvl1pPr algn="r" defTabSz="948500">
              <a:defRPr sz="900"/>
            </a:lvl1pPr>
          </a:lstStyle>
          <a:p>
            <a:endParaRPr lang="fi-FI" dirty="0">
              <a:latin typeface="Calibri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035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20" rIns="94838" bIns="47420" numCol="1" anchor="b" anchorCtr="0" compatLnSpc="1">
            <a:prstTxWarp prst="textNoShape">
              <a:avLst/>
            </a:prstTxWarp>
          </a:bodyPr>
          <a:lstStyle>
            <a:lvl1pPr defTabSz="948500">
              <a:defRPr sz="900"/>
            </a:lvl1pPr>
          </a:lstStyle>
          <a:p>
            <a:endParaRPr lang="fi-FI" dirty="0">
              <a:latin typeface="Calibri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378035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20" rIns="94838" bIns="47420" numCol="1" anchor="b" anchorCtr="0" compatLnSpc="1">
            <a:prstTxWarp prst="textNoShape">
              <a:avLst/>
            </a:prstTxWarp>
          </a:bodyPr>
          <a:lstStyle>
            <a:lvl1pPr algn="r" defTabSz="948500">
              <a:defRPr sz="900"/>
            </a:lvl1pPr>
          </a:lstStyle>
          <a:p>
            <a:fld id="{951D0073-4171-4740-BF3A-D7E7C2B1D699}" type="slidenum">
              <a:rPr lang="fi-FI">
                <a:latin typeface="Calibri"/>
              </a:rPr>
              <a:pPr/>
              <a:t>‹#›</a:t>
            </a:fld>
            <a:endParaRPr lang="fi-FI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162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20" rIns="94838" bIns="47420" numCol="1" anchor="t" anchorCtr="0" compatLnSpc="1">
            <a:prstTxWarp prst="textNoShape">
              <a:avLst/>
            </a:prstTxWarp>
          </a:bodyPr>
          <a:lstStyle>
            <a:lvl1pPr defTabSz="948500">
              <a:defRPr sz="900">
                <a:latin typeface="Calibri"/>
              </a:defRPr>
            </a:lvl1pPr>
          </a:lstStyle>
          <a:p>
            <a:endParaRPr lang="fi-FI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1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20" rIns="94838" bIns="47420" numCol="1" anchor="t" anchorCtr="0" compatLnSpc="1">
            <a:prstTxWarp prst="textNoShape">
              <a:avLst/>
            </a:prstTxWarp>
          </a:bodyPr>
          <a:lstStyle>
            <a:lvl1pPr algn="r" defTabSz="948500">
              <a:defRPr sz="900">
                <a:latin typeface="Calibri"/>
              </a:defRPr>
            </a:lvl1pPr>
          </a:lstStyle>
          <a:p>
            <a:endParaRPr lang="fi-FI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689018"/>
            <a:ext cx="5438748" cy="444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20" rIns="94838" bIns="47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35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20" rIns="94838" bIns="47420" numCol="1" anchor="b" anchorCtr="0" compatLnSpc="1">
            <a:prstTxWarp prst="textNoShape">
              <a:avLst/>
            </a:prstTxWarp>
          </a:bodyPr>
          <a:lstStyle>
            <a:lvl1pPr defTabSz="948500">
              <a:defRPr sz="900">
                <a:latin typeface="Calibri"/>
              </a:defRPr>
            </a:lvl1pPr>
          </a:lstStyle>
          <a:p>
            <a:endParaRPr lang="fi-FI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378035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20" rIns="94838" bIns="47420" numCol="1" anchor="b" anchorCtr="0" compatLnSpc="1">
            <a:prstTxWarp prst="textNoShape">
              <a:avLst/>
            </a:prstTxWarp>
          </a:bodyPr>
          <a:lstStyle>
            <a:lvl1pPr algn="r" defTabSz="948500">
              <a:defRPr sz="900">
                <a:latin typeface="Calibri"/>
              </a:defRPr>
            </a:lvl1pPr>
          </a:lstStyle>
          <a:p>
            <a:fld id="{FA5FCF88-723A-4626-AEF2-9A2369E914C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9218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92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err="1"/>
              <a:t>Guralnik</a:t>
            </a:r>
            <a:r>
              <a:rPr lang="en-US" sz="1100" dirty="0"/>
              <a:t> JM, </a:t>
            </a:r>
            <a:r>
              <a:rPr lang="en-US" sz="1100" dirty="0" err="1"/>
              <a:t>ym</a:t>
            </a:r>
            <a:r>
              <a:rPr lang="en-US" sz="1100" dirty="0"/>
              <a:t>. J </a:t>
            </a:r>
            <a:r>
              <a:rPr lang="en-US" sz="1100" dirty="0" err="1"/>
              <a:t>Gerontol</a:t>
            </a:r>
            <a:r>
              <a:rPr lang="en-US" sz="1100" dirty="0"/>
              <a:t> 1994; 49: M85–94.</a:t>
            </a:r>
          </a:p>
          <a:p>
            <a:r>
              <a:rPr lang="en-US" sz="1100" dirty="0" err="1"/>
              <a:t>Guralnik</a:t>
            </a:r>
            <a:r>
              <a:rPr lang="en-US" sz="1100" dirty="0"/>
              <a:t> JM, </a:t>
            </a:r>
            <a:r>
              <a:rPr lang="en-US" sz="1100" dirty="0" err="1"/>
              <a:t>ym</a:t>
            </a:r>
            <a:r>
              <a:rPr lang="en-US" sz="1100" dirty="0"/>
              <a:t>. J </a:t>
            </a:r>
            <a:r>
              <a:rPr lang="en-US" sz="1100" dirty="0" err="1"/>
              <a:t>Gerontol</a:t>
            </a:r>
            <a:r>
              <a:rPr lang="en-US" sz="1100" dirty="0"/>
              <a:t> 2000; 55: M221–231.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432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30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56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96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>
              <a:latin typeface="Calibri"/>
              <a:ea typeface="+mn-ea"/>
              <a:cs typeface="+mn-cs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IKINÄ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Copyright © THL/Tapaturmien ehkäisyn yksikkö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dirty="0">
                <a:latin typeface="Calibri"/>
              </a:endParaRPr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dirty="0">
                <a:latin typeface="Calibri"/>
              </a:endParaRPr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>
              <a:latin typeface="Calibri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IKINÄ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Copyright © THL/Tapaturmien ehkäisyn yksikkö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IKINÄ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Copyright © THL/Tapaturmien ehkäisyn yksikkö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IKINÄ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Copyright © THL/Tapaturmien ehkäisyn yksikkö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IKINÄ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Copyright © THL/Tapaturmien ehkäisyn yksikkö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latin typeface="Calibri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fi-FI"/>
              <a:t>IKINÄ</a:t>
            </a:r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fi-FI" dirty="0"/>
              <a:t>Copyright © THL/Tapaturmien ehkäisyn yksikkö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Calibri"/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dirty="0">
                <a:latin typeface="Calibri"/>
              </a:endParaRPr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dirty="0">
                <a:latin typeface="Calibri"/>
              </a:endParaRPr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8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l.fi/ikin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l.fi/fi_FI/web/pistetapaturmille-fi/iakkaat/ikina/arviointilomakkee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l.fi/fi_FI/web/pistetapaturmille-fi/iakkaat/kaatumisten-ehkaisy/toimintakyky/lyhyt-fyysisen-suorituskyvyn-testisto-spp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l.fi/sv/tutkimus-ja-asiantuntijatyo/hankkeet-ja-ohjelmat/perfect/osahankkeet/lonkkamurtum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IÄKKÄIDEN KAATUMISTEN EHKÄISY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632075"/>
            <a:ext cx="8207375" cy="1084957"/>
          </a:xfrm>
        </p:spPr>
        <p:txBody>
          <a:bodyPr/>
          <a:lstStyle/>
          <a:p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IKINÄ-oppaaseen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perustuva opetusmateriaali</a:t>
            </a:r>
          </a:p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THL</a:t>
            </a:r>
          </a:p>
          <a:p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www.thl.fi/ikina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IKINÄ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AE90ED-C1C6-472D-BC2D-035E1DA73F27}" type="slidenum">
              <a:rPr lang="fi-FI"/>
              <a:pPr/>
              <a:t>1</a:t>
            </a:fld>
            <a:endParaRPr lang="fi-FI"/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  <p:pic>
        <p:nvPicPr>
          <p:cNvPr id="10" name="Picture 9" descr="IKINÄvaaka+tausta.png"/>
          <p:cNvPicPr>
            <a:picLocks noChangeAspect="1"/>
          </p:cNvPicPr>
          <p:nvPr/>
        </p:nvPicPr>
        <p:blipFill>
          <a:blip r:embed="rId3" cstate="print">
            <a:lum contrast="-1000"/>
          </a:blip>
          <a:srcRect l="8318" r="4159"/>
          <a:stretch>
            <a:fillRect/>
          </a:stretch>
        </p:blipFill>
        <p:spPr>
          <a:xfrm>
            <a:off x="3635894" y="407913"/>
            <a:ext cx="1878760" cy="114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vaaratekijät</a:t>
            </a:r>
            <a:endParaRPr lang="en-US" dirty="0"/>
          </a:p>
        </p:txBody>
      </p:sp>
      <p:pic>
        <p:nvPicPr>
          <p:cNvPr id="9" name="Content Placeholder 8" descr="IKINÄopas_s1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955" r="-1895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10" name="Picture 9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18488" cy="4825007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AA61A"/>
              </a:buClr>
            </a:pPr>
            <a:r>
              <a:rPr lang="fi-FI" sz="1800" dirty="0"/>
              <a:t>Tyypillisesti iäkkään henkilön  kaatumisalttiutta lisääviä vaaratekijöitä on useampia kuin yksi.</a:t>
            </a:r>
          </a:p>
          <a:p>
            <a:pPr>
              <a:lnSpc>
                <a:spcPct val="150000"/>
              </a:lnSpc>
              <a:buClr>
                <a:srgbClr val="FAA61A"/>
              </a:buClr>
            </a:pPr>
            <a:r>
              <a:rPr lang="fi-FI" sz="1800" dirty="0"/>
              <a:t>Nuoremmilla iäkkäillä kaatumisalttiuteen vaikuttaa useammin ulkoiset tekijät.</a:t>
            </a:r>
          </a:p>
          <a:p>
            <a:pPr>
              <a:lnSpc>
                <a:spcPct val="150000"/>
              </a:lnSpc>
              <a:buClr>
                <a:srgbClr val="FAA61A"/>
              </a:buClr>
            </a:pPr>
            <a:r>
              <a:rPr lang="fi-FI" sz="1800" dirty="0"/>
              <a:t>Vanhemmilla iäkkäillä kaatumisalttiuteen vaikuttavat useammin sisäiset vaaratekijät.</a:t>
            </a:r>
          </a:p>
          <a:p>
            <a:pPr>
              <a:lnSpc>
                <a:spcPct val="150000"/>
              </a:lnSpc>
              <a:buClr>
                <a:srgbClr val="FAA61A"/>
              </a:buClr>
            </a:pPr>
            <a:endParaRPr lang="fi-FI" sz="1800" dirty="0"/>
          </a:p>
          <a:p>
            <a:pPr lvl="1">
              <a:lnSpc>
                <a:spcPct val="150000"/>
              </a:lnSpc>
              <a:buClr>
                <a:srgbClr val="FAA61A"/>
              </a:buClr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vaaratekijät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AA61A"/>
              </a:buClr>
            </a:pPr>
            <a:r>
              <a:rPr lang="fi-FI" sz="1800" dirty="0"/>
              <a:t>Yksilöllisten kaatumisten vaaratekijöiden kartoitus ja arviointi on tehokkaan kaatumisten ehkäisyn perusta.</a:t>
            </a:r>
          </a:p>
          <a:p>
            <a:pPr>
              <a:lnSpc>
                <a:spcPct val="150000"/>
              </a:lnSpc>
              <a:buClr>
                <a:srgbClr val="FAA61A"/>
              </a:buClr>
            </a:pPr>
            <a:r>
              <a:rPr lang="fi-FI" sz="1800" dirty="0"/>
              <a:t>Arviointi tulee toteuttaa </a:t>
            </a:r>
            <a:r>
              <a:rPr lang="fi-FI" sz="1800" dirty="0" err="1"/>
              <a:t>moniammatillisesti</a:t>
            </a:r>
            <a:r>
              <a:rPr lang="fi-FI" sz="1800" dirty="0"/>
              <a:t>.</a:t>
            </a:r>
          </a:p>
          <a:p>
            <a:pPr>
              <a:lnSpc>
                <a:spcPct val="150000"/>
              </a:lnSpc>
              <a:buClr>
                <a:srgbClr val="FAA61A"/>
              </a:buClr>
            </a:pPr>
            <a:r>
              <a:rPr lang="fi-FI" sz="1800" dirty="0"/>
              <a:t>Arviointi ohjaa ehkäisyn suunnittelua.</a:t>
            </a:r>
          </a:p>
          <a:p>
            <a:pPr>
              <a:lnSpc>
                <a:spcPct val="150000"/>
              </a:lnSpc>
              <a:buClr>
                <a:srgbClr val="FAA61A"/>
              </a:buClr>
            </a:pPr>
            <a:r>
              <a:rPr lang="fi-FI" sz="1800" dirty="0"/>
              <a:t>Arviointi on ehkäisyn tuloksellisuuden seurannan väline.</a:t>
            </a:r>
          </a:p>
          <a:p>
            <a:pPr>
              <a:lnSpc>
                <a:spcPct val="150000"/>
              </a:lnSpc>
            </a:pPr>
            <a:endParaRPr lang="fi-FI" sz="1800" dirty="0"/>
          </a:p>
          <a:p>
            <a:pPr>
              <a:lnSpc>
                <a:spcPct val="150000"/>
              </a:lnSpc>
            </a:pPr>
            <a:endParaRPr lang="fi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Kaatumisvaaran</a:t>
            </a:r>
            <a:r>
              <a:rPr lang="en-US" dirty="0"/>
              <a:t> </a:t>
            </a:r>
            <a:r>
              <a:rPr lang="en-US" dirty="0" err="1"/>
              <a:t>arviointi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IKINÄ-</a:t>
            </a:r>
            <a:r>
              <a:rPr lang="en-US" dirty="0" err="1"/>
              <a:t>mittarit</a:t>
            </a:r>
            <a:r>
              <a:rPr lang="en-US" dirty="0"/>
              <a:t> </a:t>
            </a:r>
            <a:r>
              <a:rPr lang="en-US" dirty="0" err="1"/>
              <a:t>kaatumisvaaran</a:t>
            </a:r>
            <a:r>
              <a:rPr lang="en-US" dirty="0"/>
              <a:t> </a:t>
            </a:r>
            <a:r>
              <a:rPr lang="en-US" dirty="0" err="1"/>
              <a:t>arviointiin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Lyhyt arviointi: valitaan mittari, joka kuvaa parhaiten kohderyhmän riskiä</a:t>
            </a:r>
          </a:p>
          <a:p>
            <a:pPr lvl="2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FROP-COM (</a:t>
            </a:r>
            <a:r>
              <a:rPr lang="fi-FI" dirty="0" err="1"/>
              <a:t>Fall</a:t>
            </a:r>
            <a:r>
              <a:rPr lang="fi-FI" dirty="0"/>
              <a:t> </a:t>
            </a:r>
            <a:r>
              <a:rPr lang="fi-FI" dirty="0" err="1"/>
              <a:t>Risk</a:t>
            </a:r>
            <a:r>
              <a:rPr lang="fi-FI" dirty="0"/>
              <a:t> for </a:t>
            </a:r>
            <a:r>
              <a:rPr lang="fi-FI" dirty="0" err="1"/>
              <a:t>Older</a:t>
            </a:r>
            <a:r>
              <a:rPr lang="fi-FI" dirty="0"/>
              <a:t> People)</a:t>
            </a:r>
            <a:r>
              <a:rPr lang="fi-FI" baseline="30000" dirty="0"/>
              <a:t>1</a:t>
            </a:r>
            <a:r>
              <a:rPr lang="fi-FI" dirty="0"/>
              <a:t> </a:t>
            </a:r>
          </a:p>
          <a:p>
            <a:pPr marL="900112" lvl="3" indent="0">
              <a:lnSpc>
                <a:spcPct val="100000"/>
              </a:lnSpc>
              <a:buClr>
                <a:srgbClr val="FAA61A"/>
              </a:buClr>
              <a:buNone/>
            </a:pPr>
            <a:r>
              <a:rPr lang="fi-FI" dirty="0"/>
              <a:t>Kotona asuvat iäkkäät?</a:t>
            </a:r>
          </a:p>
          <a:p>
            <a:pPr lvl="2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FRAT (</a:t>
            </a:r>
            <a:r>
              <a:rPr lang="fi-FI" dirty="0" err="1"/>
              <a:t>Fall</a:t>
            </a:r>
            <a:r>
              <a:rPr lang="fi-FI" dirty="0"/>
              <a:t>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Assessment</a:t>
            </a:r>
            <a:r>
              <a:rPr lang="fi-FI" dirty="0"/>
              <a:t> Tool)</a:t>
            </a:r>
            <a:r>
              <a:rPr lang="fi-FI" baseline="30000" dirty="0"/>
              <a:t>2</a:t>
            </a:r>
            <a:endParaRPr lang="fi-FI" dirty="0"/>
          </a:p>
          <a:p>
            <a:pPr marL="900112" lvl="3" indent="0">
              <a:lnSpc>
                <a:spcPct val="100000"/>
              </a:lnSpc>
              <a:buClr>
                <a:srgbClr val="FAA61A"/>
              </a:buClr>
              <a:buNone/>
            </a:pPr>
            <a:r>
              <a:rPr lang="fi-FI" dirty="0"/>
              <a:t>Hoivakodeissa ja sairaalassa olevat iäkkäät?</a:t>
            </a:r>
          </a:p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Laaja arviointi</a:t>
            </a:r>
          </a:p>
          <a:p>
            <a:pPr lvl="2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Perustuu FROP-COM mittarin laajaan versioon</a:t>
            </a:r>
            <a:r>
              <a:rPr lang="fi-FI" baseline="30000" dirty="0"/>
              <a:t>3</a:t>
            </a:r>
            <a:r>
              <a:rPr lang="fi-FI" dirty="0"/>
              <a:t>.</a:t>
            </a:r>
          </a:p>
          <a:p>
            <a:pPr marL="0" lvl="0" indent="0">
              <a:lnSpc>
                <a:spcPct val="85000"/>
              </a:lnSpc>
              <a:spcBef>
                <a:spcPct val="0"/>
              </a:spcBef>
              <a:buClrTx/>
              <a:buNone/>
              <a:defRPr/>
            </a:pPr>
            <a:endParaRPr lang="fi-FI" sz="18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/>
              <a:t>1. Falls Risk for Older People in the Community (FROP-Com) Screen: Guidelines 2009. National Ageing Research Institute, Australia. www.mednwh.unimelb.edu.au/research/pdf_docs/</a:t>
            </a:r>
            <a:r>
              <a:rPr lang="fi-FI" sz="900" dirty="0"/>
              <a:t>FropCom2009/FROP-Com-Screen-Guidelines-Dec09.pdf</a:t>
            </a:r>
            <a:endParaRPr lang="en-US" sz="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/>
              <a:t>2.The Peninsula Health Falls Risk Assessment Tool (FRAT). Victorian State Government, Department </a:t>
            </a:r>
            <a:r>
              <a:rPr lang="fi-FI" sz="900" dirty="0"/>
              <a:t>of Health, Australia. www.health.vic.gov.au/agedcare/maintaining/falls_dev/downloads/b2b_1a_frat.pdf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/>
              <a:t>3. Falls Risk for Older People -Community setting (FROP-Com). National Ageing Research Institute, </a:t>
            </a:r>
            <a:r>
              <a:rPr lang="fi-FI" sz="900" dirty="0"/>
              <a:t>Australia. </a:t>
            </a:r>
            <a:r>
              <a:rPr lang="fi-FI" sz="900" dirty="0" err="1"/>
              <a:t>www.westvicdiv.asn.au/Resources/Files/fropcom_tool.pdf</a:t>
            </a:r>
            <a:endParaRPr lang="fi-FI" dirty="0"/>
          </a:p>
          <a:p>
            <a:pPr lvl="2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endParaRPr lang="fi-FI" dirty="0"/>
          </a:p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latin typeface="+mn-lt"/>
              </a:rPr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+mn-lt"/>
              </a:rPr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latin typeface="+mn-lt"/>
              </a:rPr>
              <a:pPr/>
              <a:t>13</a:t>
            </a:fld>
            <a:endParaRPr lang="fi-FI">
              <a:latin typeface="+mn-lt"/>
            </a:endParaRPr>
          </a:p>
        </p:txBody>
      </p:sp>
      <p:pic>
        <p:nvPicPr>
          <p:cNvPr id="9" name="Picture 8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35596" y="4109086"/>
            <a:ext cx="7272808" cy="914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1600" dirty="0"/>
              <a:t>Arviointilomakkeet ja käyttöohjeet Piste tapaturmille! -verkkopalvelussa </a:t>
            </a:r>
            <a:r>
              <a:rPr lang="fi-FI" sz="16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www.thl.fi/ikina</a:t>
            </a:r>
            <a:r>
              <a:rPr lang="fi-FI" sz="2800" dirty="0"/>
              <a:t> </a:t>
            </a:r>
            <a:r>
              <a:rPr lang="fi-FI" sz="1600" dirty="0"/>
              <a:t>&gt;</a:t>
            </a:r>
            <a:r>
              <a:rPr lang="fi-FI" sz="2800" dirty="0"/>
              <a:t> </a:t>
            </a:r>
            <a:r>
              <a:rPr lang="fi-FI" sz="1600" dirty="0">
                <a:hlinkClick r:id="rId4"/>
              </a:rPr>
              <a:t>Arviointilomakkeet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Mittarit (valitaan mittari, joka kuvaa kohderyhmän riskiä parhaiten)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FROP -kotona asuvat 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FRAT -hoivapalveluissa ja sairaaloissa</a:t>
            </a:r>
          </a:p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Helppo ja nopea toteuttaa.</a:t>
            </a:r>
            <a:r>
              <a:rPr lang="en-US" sz="1800" dirty="0"/>
              <a:t> </a:t>
            </a:r>
          </a:p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Arviointi tehdään aina mieluiten moniammatillisesti, mutta lyhyen arvioinnin voi tehdä kuka tahansa mittarin käyttöön perehtynyt sosiaali- tai terveydenhuollon ammattilainen.</a:t>
            </a:r>
          </a:p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Arvioinnista saadaan selkeä tulos, joka kirjataan potilas/asiakastietoihin ja/tai myös sähköiseen järjestelmään.</a:t>
            </a:r>
          </a:p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Arviointituloksen perusteella suunnitellaan ja aloitetaan jatkotoimet.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latin typeface="+mn-lt"/>
              </a:rPr>
              <a:t>IKINÄ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+mn-lt"/>
              </a:rPr>
              <a:t>Copyright © THL/Tapaturmien ehkäisyn yksikkö</a:t>
            </a:r>
            <a:endParaRPr lang="fi-FI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7374-414B-4D0D-9853-A8432DB7984A}" type="slidenum">
              <a:rPr lang="fi-FI" smtClean="0">
                <a:latin typeface="+mn-lt"/>
              </a:rPr>
              <a:pPr/>
              <a:t>14</a:t>
            </a:fld>
            <a:endParaRPr lang="fi-FI">
              <a:latin typeface="+mn-lt"/>
            </a:endParaRPr>
          </a:p>
        </p:txBody>
      </p:sp>
      <p:pic>
        <p:nvPicPr>
          <p:cNvPr id="10" name="Picture 9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IKINÄ-</a:t>
            </a:r>
            <a:r>
              <a:rPr lang="en-US" dirty="0" err="1"/>
              <a:t>mittarit</a:t>
            </a:r>
            <a:r>
              <a:rPr lang="en-US" dirty="0"/>
              <a:t>: </a:t>
            </a:r>
            <a:r>
              <a:rPr lang="en-US" dirty="0" err="1"/>
              <a:t>Lyhyt</a:t>
            </a:r>
            <a:r>
              <a:rPr lang="en-US" dirty="0"/>
              <a:t> </a:t>
            </a:r>
            <a:r>
              <a:rPr lang="en-US" dirty="0" err="1"/>
              <a:t>kaatumisvaaran</a:t>
            </a:r>
            <a:r>
              <a:rPr lang="en-US" dirty="0"/>
              <a:t> </a:t>
            </a:r>
            <a:r>
              <a:rPr lang="en-US" dirty="0" err="1"/>
              <a:t>arviointi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A61A"/>
              </a:buClr>
            </a:pPr>
            <a:r>
              <a:rPr lang="fi-FI" sz="1800" dirty="0"/>
              <a:t>Arviointi tehdään niille henkilöille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jotka ovat kaatuneet 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joilla lyhyt arviointi on osoittanut, että henkilöllä on kohonnut tai korkea kaatumisvaara.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Arviointi tehdään </a:t>
            </a:r>
            <a:r>
              <a:rPr lang="fi-FI" sz="1800" dirty="0" err="1"/>
              <a:t>moniammatillisesti</a:t>
            </a:r>
            <a:r>
              <a:rPr lang="fi-FI" sz="1800" dirty="0"/>
              <a:t>.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Suuri osa arvioinnin osioista kuuluu geriatriseen arviointiin  </a:t>
            </a:r>
          </a:p>
          <a:p>
            <a:pPr marL="630238" indent="-271463">
              <a:buClr>
                <a:srgbClr val="FAA61A"/>
              </a:buClr>
              <a:buNone/>
            </a:pPr>
            <a:r>
              <a:rPr lang="fi-FI" sz="1800" dirty="0"/>
              <a:t>	</a:t>
            </a:r>
            <a:r>
              <a:rPr lang="fi-FI" sz="1800" dirty="0" err="1"/>
              <a:t>-mm</a:t>
            </a:r>
            <a:r>
              <a:rPr lang="fi-FI" sz="1800" dirty="0"/>
              <a:t>. GDS, MMSE, lääkkeet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Arvioinnin tulosten perusteella tehdään suunnitelma yksilöllisistä ehkäisytoimista.</a:t>
            </a:r>
          </a:p>
          <a:p>
            <a:pPr>
              <a:buNone/>
            </a:pPr>
            <a:endParaRPr lang="fi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8" name="Picture 7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IKINÄ-</a:t>
            </a:r>
            <a:r>
              <a:rPr lang="en-US" dirty="0" err="1"/>
              <a:t>mittarit</a:t>
            </a:r>
            <a:r>
              <a:rPr lang="en-US" dirty="0"/>
              <a:t>: </a:t>
            </a:r>
            <a:r>
              <a:rPr lang="en-US" dirty="0" err="1"/>
              <a:t>Laaja</a:t>
            </a:r>
            <a:r>
              <a:rPr lang="en-US" dirty="0"/>
              <a:t> </a:t>
            </a:r>
            <a:r>
              <a:rPr lang="en-US" dirty="0" err="1"/>
              <a:t>kaatumisvaaran</a:t>
            </a:r>
            <a:r>
              <a:rPr lang="en-US" dirty="0"/>
              <a:t> </a:t>
            </a:r>
            <a:r>
              <a:rPr lang="en-US" dirty="0" err="1"/>
              <a:t>arviointi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77800" indent="-177800">
              <a:buClr>
                <a:srgbClr val="FAA61A"/>
              </a:buClr>
            </a:pPr>
            <a:r>
              <a:rPr lang="fi-FI" sz="1600" dirty="0"/>
              <a:t>Lyhyt kaatumisvaaran arviointi</a:t>
            </a:r>
          </a:p>
          <a:p>
            <a:pPr marL="554037" lvl="1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 </a:t>
            </a:r>
            <a:r>
              <a:rPr lang="fi-FI" sz="1600" dirty="0" err="1"/>
              <a:t>FROP-Com</a:t>
            </a:r>
            <a:endParaRPr lang="fi-FI" sz="1600" dirty="0"/>
          </a:p>
          <a:p>
            <a:pPr marL="554037" lvl="1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 FRAT</a:t>
            </a:r>
          </a:p>
          <a:p>
            <a:pPr marL="177800" indent="-177800">
              <a:buClr>
                <a:srgbClr val="FAA61A"/>
              </a:buClr>
            </a:pPr>
            <a:r>
              <a:rPr lang="fi-FI" sz="1600" dirty="0"/>
              <a:t>Laaja kaatumisvaaran arviointi</a:t>
            </a:r>
          </a:p>
          <a:p>
            <a:pPr marL="177800" indent="-177800">
              <a:buClr>
                <a:srgbClr val="FAA61A"/>
              </a:buClr>
            </a:pPr>
            <a:r>
              <a:rPr lang="fi-FI" sz="1600" dirty="0"/>
              <a:t>Kaatumisten ehkäisyn toimintasuunnitelma</a:t>
            </a:r>
          </a:p>
          <a:p>
            <a:pPr marL="177800" indent="-177800">
              <a:buClr>
                <a:srgbClr val="FAA61A"/>
              </a:buClr>
            </a:pPr>
            <a:r>
              <a:rPr lang="fi-FI" sz="1600" dirty="0"/>
              <a:t>Kaatumisvaaraa lisäävät lääkkeet</a:t>
            </a:r>
          </a:p>
          <a:p>
            <a:pPr marL="177800" indent="-177800">
              <a:buClr>
                <a:srgbClr val="FAA61A"/>
              </a:buClr>
            </a:pPr>
            <a:r>
              <a:rPr lang="fi-FI" sz="1600" dirty="0"/>
              <a:t>Lyhyt fyysisen suorituskyvyn testistö</a:t>
            </a:r>
          </a:p>
          <a:p>
            <a:pPr marL="446087" lvl="1" indent="-177800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SPPB</a:t>
            </a:r>
          </a:p>
          <a:p>
            <a:pPr marL="177800" indent="-177800">
              <a:buClr>
                <a:srgbClr val="FAA61A"/>
              </a:buClr>
            </a:pPr>
            <a:r>
              <a:rPr lang="fi-FI" sz="1600" dirty="0"/>
              <a:t>Liikkumiskyvyn arviointi</a:t>
            </a:r>
          </a:p>
          <a:p>
            <a:pPr marL="446087" lvl="1" indent="-177800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TUG</a:t>
            </a:r>
          </a:p>
          <a:p>
            <a:pPr>
              <a:buClr>
                <a:srgbClr val="FAA61A"/>
              </a:buClr>
            </a:pPr>
            <a:endParaRPr lang="en-US" sz="1600" i="1" dirty="0">
              <a:latin typeface="Univers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7800" indent="-177800">
              <a:buClr>
                <a:srgbClr val="FAA61A"/>
              </a:buClr>
            </a:pPr>
            <a:r>
              <a:rPr lang="fi-FI" sz="1600" dirty="0"/>
              <a:t>Kaatumispelko</a:t>
            </a:r>
          </a:p>
          <a:p>
            <a:pPr marL="554037" lvl="1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ABC-ASTEIKKO</a:t>
            </a:r>
          </a:p>
          <a:p>
            <a:pPr marL="554037" lvl="1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en-US" sz="1600" dirty="0"/>
              <a:t>FES-I-FIN</a:t>
            </a:r>
          </a:p>
          <a:p>
            <a:pPr marL="177800" indent="-177800">
              <a:buClr>
                <a:srgbClr val="FAA61A"/>
              </a:buClr>
            </a:pPr>
            <a:r>
              <a:rPr lang="fi-FI" sz="1600" dirty="0"/>
              <a:t>Muistin ja kognition arviointi</a:t>
            </a:r>
          </a:p>
          <a:p>
            <a:pPr marL="554037" lvl="1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MMSE</a:t>
            </a:r>
          </a:p>
          <a:p>
            <a:pPr marL="177800" indent="-177800">
              <a:buClr>
                <a:srgbClr val="FAA61A"/>
              </a:buClr>
            </a:pPr>
            <a:r>
              <a:rPr lang="fi-FI" sz="1600" dirty="0"/>
              <a:t>Ravitsemustilan arviointi</a:t>
            </a:r>
          </a:p>
          <a:p>
            <a:pPr marL="554037" lvl="1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MNA tai NRS-2002</a:t>
            </a:r>
          </a:p>
          <a:p>
            <a:pPr marL="177800" indent="-177800">
              <a:buClr>
                <a:srgbClr val="FAA61A"/>
              </a:buClr>
            </a:pPr>
            <a:r>
              <a:rPr lang="fi-FI" sz="1600" dirty="0"/>
              <a:t>Alkoholinkäytön kartoitus</a:t>
            </a:r>
          </a:p>
          <a:p>
            <a:pPr marL="446087" lvl="1" indent="-177800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AUDIT-C</a:t>
            </a:r>
          </a:p>
          <a:p>
            <a:pPr marL="177800" indent="-177800">
              <a:buClr>
                <a:srgbClr val="FAA61A"/>
              </a:buClr>
            </a:pPr>
            <a:r>
              <a:rPr lang="en-US" sz="1600" dirty="0" err="1"/>
              <a:t>Myöhäisiän</a:t>
            </a:r>
            <a:r>
              <a:rPr lang="en-US" sz="1600" dirty="0"/>
              <a:t> </a:t>
            </a:r>
            <a:r>
              <a:rPr lang="en-US" sz="1600" dirty="0" err="1"/>
              <a:t>depressioseula</a:t>
            </a:r>
            <a:endParaRPr lang="en-US" sz="1600" dirty="0"/>
          </a:p>
          <a:p>
            <a:pPr marL="554037" lvl="1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en-US" sz="1600" dirty="0"/>
              <a:t>GDS-15</a:t>
            </a:r>
          </a:p>
          <a:p>
            <a:pPr marL="177800" indent="-177800">
              <a:buClr>
                <a:srgbClr val="FAA61A"/>
              </a:buClr>
            </a:pPr>
            <a:r>
              <a:rPr lang="en-US" sz="1600" dirty="0" err="1"/>
              <a:t>Ympäristön</a:t>
            </a:r>
            <a:r>
              <a:rPr lang="en-US" sz="1600" dirty="0"/>
              <a:t> </a:t>
            </a:r>
            <a:r>
              <a:rPr lang="en-US" sz="1600" dirty="0" err="1"/>
              <a:t>tarkastuslista</a:t>
            </a:r>
            <a:endParaRPr lang="en-US" sz="16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  <a:endParaRPr lang="fi-FI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+mn-lt"/>
              </a:rPr>
              <a:t>Copyright © THL/Tapaturmien ehkäisyn yksikkö</a:t>
            </a:r>
            <a:endParaRPr lang="fi-FI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latin typeface="Univers" pitchFamily="34" charset="0"/>
              </a:rPr>
              <a:pPr/>
              <a:t>16</a:t>
            </a:fld>
            <a:endParaRPr lang="fi-FI">
              <a:latin typeface="Univers" pitchFamily="34" charset="0"/>
            </a:endParaRPr>
          </a:p>
        </p:txBody>
      </p:sp>
      <p:pic>
        <p:nvPicPr>
          <p:cNvPr id="9" name="Picture 8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87624" y="5661248"/>
            <a:ext cx="676875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Lomakkeet saatavissa: Tapaturmat –verkkosivustolta, </a:t>
            </a:r>
            <a:r>
              <a:rPr lang="fi-FI" sz="1600" dirty="0" err="1">
                <a:solidFill>
                  <a:schemeClr val="tx1"/>
                </a:solidFill>
              </a:rPr>
              <a:t>www.thl.fi/ikina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Kaatumisvaaran</a:t>
            </a:r>
            <a:r>
              <a:rPr lang="en-US" dirty="0"/>
              <a:t> </a:t>
            </a:r>
            <a:r>
              <a:rPr lang="en-US" dirty="0" err="1"/>
              <a:t>arvioinnin</a:t>
            </a:r>
            <a:r>
              <a:rPr lang="en-US" dirty="0"/>
              <a:t> </a:t>
            </a:r>
            <a:r>
              <a:rPr lang="en-US" dirty="0" err="1"/>
              <a:t>työvälineet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Short </a:t>
            </a:r>
            <a:r>
              <a:rPr lang="fi-FI" sz="1800" dirty="0" err="1"/>
              <a:t>Physical</a:t>
            </a:r>
            <a:r>
              <a:rPr lang="fi-FI" sz="1800" dirty="0"/>
              <a:t> </a:t>
            </a:r>
            <a:r>
              <a:rPr lang="fi-FI" sz="1800" dirty="0" err="1"/>
              <a:t>Performance</a:t>
            </a:r>
            <a:r>
              <a:rPr lang="fi-FI" sz="1800" dirty="0"/>
              <a:t> </a:t>
            </a:r>
            <a:r>
              <a:rPr lang="fi-FI" sz="1800" dirty="0" err="1"/>
              <a:t>Battery</a:t>
            </a:r>
            <a:r>
              <a:rPr lang="fi-FI" sz="1800" dirty="0"/>
              <a:t>, </a:t>
            </a:r>
            <a:r>
              <a:rPr lang="fi-FI" sz="2000" dirty="0"/>
              <a:t>SPPB</a:t>
            </a:r>
            <a:r>
              <a:rPr lang="fi-FI" sz="2000" baseline="30000" dirty="0"/>
              <a:t>1-3</a:t>
            </a:r>
            <a:endParaRPr lang="fi-FI" sz="1800" dirty="0"/>
          </a:p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Testin opetusvideo, lomake ja testiohjeet Piste tapaturmille! - verkkopalvelussa.</a:t>
            </a:r>
          </a:p>
          <a:p>
            <a:pPr marL="0" indent="0">
              <a:buClr>
                <a:srgbClr val="FAA61A"/>
              </a:buClr>
              <a:buNone/>
            </a:pPr>
            <a:endParaRPr lang="fi-FI" sz="1800" dirty="0"/>
          </a:p>
          <a:p>
            <a:pPr marL="0" indent="0">
              <a:buClr>
                <a:srgbClr val="FAA61A"/>
              </a:buClr>
              <a:buNone/>
            </a:pPr>
            <a:r>
              <a:rPr lang="fi-FI" sz="1800" dirty="0">
                <a:hlinkClick r:id="rId3"/>
              </a:rPr>
              <a:t>Lyhyt fyysisen suorituskyvyn testistö (SPPB)</a:t>
            </a:r>
            <a:endParaRPr lang="fi-FI" sz="1800" dirty="0"/>
          </a:p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 </a:t>
            </a:r>
            <a:r>
              <a:rPr lang="fi-FI" sz="1400" dirty="0"/>
              <a:t>Mittari myös </a:t>
            </a:r>
            <a:r>
              <a:rPr lang="fi-FI" sz="1400" dirty="0" err="1"/>
              <a:t>TOIMIA-tietokannassa</a:t>
            </a:r>
            <a:endParaRPr lang="fi-FI" sz="1400" dirty="0"/>
          </a:p>
          <a:p>
            <a:pPr marL="0" indent="0">
              <a:buClr>
                <a:srgbClr val="FAA61A"/>
              </a:buClr>
              <a:buNone/>
            </a:pPr>
            <a:r>
              <a:rPr lang="fi-FI" sz="1400" dirty="0"/>
              <a:t>	</a:t>
            </a:r>
            <a:r>
              <a:rPr lang="fi-FI" sz="1400" dirty="0" err="1"/>
              <a:t>www.thl.fi/toimia</a:t>
            </a:r>
            <a:endParaRPr lang="fi-FI" sz="1400" dirty="0"/>
          </a:p>
          <a:p>
            <a:pPr marL="0" indent="0">
              <a:buClr>
                <a:srgbClr val="FAA61A"/>
              </a:buClr>
              <a:buNone/>
            </a:pPr>
            <a:endParaRPr lang="fi-FI" sz="1100" dirty="0"/>
          </a:p>
          <a:p>
            <a:pPr marL="0" indent="0">
              <a:buClr>
                <a:srgbClr val="FAA61A"/>
              </a:buClr>
              <a:buNone/>
            </a:pPr>
            <a:endParaRPr lang="fi-FI" sz="1100" dirty="0"/>
          </a:p>
          <a:p>
            <a:pPr>
              <a:spcBef>
                <a:spcPts val="600"/>
              </a:spcBef>
              <a:buNone/>
            </a:pPr>
            <a:r>
              <a:rPr lang="en-US" sz="1100" dirty="0" err="1"/>
              <a:t>Viitteet</a:t>
            </a:r>
            <a:r>
              <a:rPr lang="en-US" sz="1100" dirty="0"/>
              <a:t>:</a:t>
            </a:r>
          </a:p>
          <a:p>
            <a:pPr>
              <a:spcBef>
                <a:spcPts val="600"/>
              </a:spcBef>
              <a:buNone/>
            </a:pPr>
            <a:r>
              <a:rPr lang="en-US" sz="1100" dirty="0"/>
              <a:t>1. </a:t>
            </a:r>
            <a:r>
              <a:rPr lang="en-US" sz="1100" dirty="0" err="1"/>
              <a:t>Wennie</a:t>
            </a:r>
            <a:r>
              <a:rPr lang="en-US" sz="1100" dirty="0"/>
              <a:t> Huang WN, </a:t>
            </a:r>
            <a:r>
              <a:rPr lang="en-US" sz="1100" dirty="0" err="1"/>
              <a:t>ym</a:t>
            </a:r>
            <a:r>
              <a:rPr lang="en-US" sz="1100" dirty="0"/>
              <a:t>.  JAGS 2010; 58: 844–852.</a:t>
            </a:r>
          </a:p>
          <a:p>
            <a:pPr>
              <a:spcBef>
                <a:spcPts val="600"/>
              </a:spcBef>
              <a:buNone/>
            </a:pPr>
            <a:r>
              <a:rPr lang="en-US" sz="1100" kern="1200" dirty="0"/>
              <a:t>2. </a:t>
            </a:r>
            <a:r>
              <a:rPr lang="en-US" sz="1100" kern="1200" dirty="0" err="1"/>
              <a:t>Guralnik</a:t>
            </a:r>
            <a:r>
              <a:rPr lang="en-US" sz="1100" kern="1200" dirty="0"/>
              <a:t> JM, </a:t>
            </a:r>
            <a:r>
              <a:rPr lang="en-US" sz="1100" kern="1200" dirty="0" err="1"/>
              <a:t>ym</a:t>
            </a:r>
            <a:r>
              <a:rPr lang="en-US" sz="1100" kern="1200" dirty="0"/>
              <a:t>. J </a:t>
            </a:r>
            <a:r>
              <a:rPr lang="en-US" sz="1100" kern="1200" dirty="0" err="1"/>
              <a:t>Gerontol</a:t>
            </a:r>
            <a:r>
              <a:rPr lang="en-US" sz="1100" kern="1200" dirty="0"/>
              <a:t> 1994; 49: M85–94.</a:t>
            </a:r>
          </a:p>
          <a:p>
            <a:pPr>
              <a:spcBef>
                <a:spcPts val="600"/>
              </a:spcBef>
              <a:buNone/>
            </a:pPr>
            <a:r>
              <a:rPr lang="en-US" sz="1100" kern="1200" dirty="0"/>
              <a:t>3. </a:t>
            </a:r>
            <a:r>
              <a:rPr lang="en-US" sz="1100" kern="1200" dirty="0" err="1"/>
              <a:t>Guralnik</a:t>
            </a:r>
            <a:r>
              <a:rPr lang="en-US" sz="1100" kern="1200" dirty="0"/>
              <a:t> JM, </a:t>
            </a:r>
            <a:r>
              <a:rPr lang="en-US" sz="1100" kern="1200" dirty="0" err="1"/>
              <a:t>ym</a:t>
            </a:r>
            <a:r>
              <a:rPr lang="en-US" sz="1100" kern="1200" dirty="0"/>
              <a:t>. J </a:t>
            </a:r>
            <a:r>
              <a:rPr lang="en-US" sz="1100" kern="1200" dirty="0" err="1"/>
              <a:t>Gerontol</a:t>
            </a:r>
            <a:r>
              <a:rPr lang="en-US" sz="1100" kern="1200" dirty="0"/>
              <a:t> 2000; 55: M221–231.</a:t>
            </a:r>
            <a:endParaRPr lang="en-US" sz="1100" dirty="0"/>
          </a:p>
          <a:p>
            <a:endParaRPr lang="en-US" sz="12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IKINÄ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latin typeface="+mn-lt"/>
              </a:rPr>
              <a:t>Copyright © THL/Tapaturmien ehkäisyn yksikkö</a:t>
            </a:r>
            <a:endParaRPr lang="fi-FI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latin typeface="Univers" pitchFamily="34" charset="0"/>
              </a:rPr>
              <a:pPr/>
              <a:t>17</a:t>
            </a:fld>
            <a:endParaRPr lang="fi-FI">
              <a:latin typeface="Univer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8709"/>
          <a:stretch>
            <a:fillRect/>
          </a:stretch>
        </p:blipFill>
        <p:spPr bwMode="auto">
          <a:xfrm>
            <a:off x="4932040" y="1677763"/>
            <a:ext cx="3168352" cy="4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KINÄpysty+tausta.png"/>
          <p:cNvPicPr>
            <a:picLocks noChangeAspect="1"/>
          </p:cNvPicPr>
          <p:nvPr/>
        </p:nvPicPr>
        <p:blipFill>
          <a:blip r:embed="rId5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Lyhyt</a:t>
            </a:r>
            <a:r>
              <a:rPr lang="en-US" dirty="0"/>
              <a:t> </a:t>
            </a:r>
            <a:r>
              <a:rPr lang="en-US" dirty="0" err="1"/>
              <a:t>fyysisen</a:t>
            </a:r>
            <a:r>
              <a:rPr lang="en-US" dirty="0"/>
              <a:t> </a:t>
            </a:r>
            <a:r>
              <a:rPr lang="en-US" dirty="0" err="1"/>
              <a:t>suorituskyvyn</a:t>
            </a:r>
            <a:r>
              <a:rPr lang="en-US" dirty="0"/>
              <a:t> </a:t>
            </a:r>
            <a:r>
              <a:rPr lang="en-US" dirty="0" err="1"/>
              <a:t>testistö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773560"/>
            <a:ext cx="8207375" cy="1295400"/>
          </a:xfrm>
        </p:spPr>
        <p:txBody>
          <a:bodyPr/>
          <a:lstStyle/>
          <a:p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KAATUMISTEN EHKÄISY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AE90ED-C1C6-472D-BC2D-035E1DA73F27}" type="slidenum">
              <a:rPr lang="fi-FI"/>
              <a:pPr/>
              <a:t>18</a:t>
            </a:fld>
            <a:endParaRPr lang="fi-FI"/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  <p:pic>
        <p:nvPicPr>
          <p:cNvPr id="10" name="Picture 9" descr="IKINÄvaaka+tausta.png"/>
          <p:cNvPicPr>
            <a:picLocks noChangeAspect="1"/>
          </p:cNvPicPr>
          <p:nvPr/>
        </p:nvPicPr>
        <p:blipFill>
          <a:blip r:embed="rId3" cstate="print">
            <a:lum contrast="-1000"/>
          </a:blip>
          <a:srcRect l="8318" r="4159"/>
          <a:stretch>
            <a:fillRect/>
          </a:stretch>
        </p:blipFill>
        <p:spPr>
          <a:xfrm>
            <a:off x="3635894" y="407913"/>
            <a:ext cx="1878760" cy="1148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A61A"/>
              </a:buClr>
            </a:pPr>
            <a:r>
              <a:rPr lang="fi-FI" sz="1800" dirty="0"/>
              <a:t>Tehokas ja tuloksellinen kaatumisten ehkäisy </a:t>
            </a:r>
          </a:p>
          <a:p>
            <a:pPr lvl="2">
              <a:buClr>
                <a:srgbClr val="FAA61A"/>
              </a:buClr>
            </a:pPr>
            <a:r>
              <a:rPr lang="fi-FI" dirty="0"/>
              <a:t>perustuu aina yksilölliseen kaatumisvaaran arviointiin</a:t>
            </a:r>
          </a:p>
          <a:p>
            <a:pPr lvl="2">
              <a:buClr>
                <a:srgbClr val="FAA61A"/>
              </a:buClr>
            </a:pPr>
            <a:r>
              <a:rPr lang="fi-FI" dirty="0"/>
              <a:t>edellyttää systemaattista toimintaa kaatumisvaaran arvioinnissa tunnistettujen vaaratekijöiden poistamista tai niiden vaikutuksen vähentämistä niin pieneksi kuin mahdollista</a:t>
            </a:r>
          </a:p>
          <a:p>
            <a:pPr lvl="2">
              <a:buClr>
                <a:srgbClr val="FAA61A"/>
              </a:buClr>
            </a:pPr>
            <a:r>
              <a:rPr lang="fi-FI" dirty="0"/>
              <a:t>suunnitellaan ja toteutetaan moniammatillisesti</a:t>
            </a:r>
          </a:p>
          <a:p>
            <a:pPr lvl="2">
              <a:buClr>
                <a:srgbClr val="FAA61A"/>
              </a:buClr>
            </a:pPr>
            <a:r>
              <a:rPr lang="fi-FI" dirty="0"/>
              <a:t>edellyttää säännöllistä seurantaa ja tuloksellisuuden arviointia. </a:t>
            </a:r>
          </a:p>
          <a:p>
            <a:pPr defTabSz="355600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Kaatumisvaaran arviointi ja suunnitelma ehkäisytoimista on uusittava</a:t>
            </a:r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kun iäkkään terveydentilassa tai liikkumiskyvyssä tapahtuu merkittäviä muutoksia</a:t>
            </a:r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kun iäkäs siirtyy esimerkiksi kotoa hoitopaikkaan tai hoitopaikasta toiseen.</a:t>
            </a:r>
          </a:p>
          <a:p>
            <a:pPr>
              <a:buClr>
                <a:srgbClr val="FAA61A"/>
              </a:buClr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8" name="Picture 7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ehkäisy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684"/>
            <a:ext cx="8218488" cy="4392612"/>
          </a:xfrm>
        </p:spPr>
        <p:txBody>
          <a:bodyPr/>
          <a:lstStyle/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Tämä materiaali perustuu </a:t>
            </a:r>
            <a:r>
              <a:rPr lang="fi-FI" sz="1800" dirty="0" err="1"/>
              <a:t>THL:n</a:t>
            </a:r>
            <a:r>
              <a:rPr lang="fi-FI" sz="1800" dirty="0"/>
              <a:t> Iäkkäiden kaatumisten ehkäisy (IKINÄ) -oppaaseen ja on tarkoitettu iäkkäiden parissa toimiville sosiaali- ja terveydenhuollon ammattilaisille, kuten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esimiehille, johtajille ja päätöksentekijöille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lääkäreille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terveyden- ja sairaanhoitajille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geronomeille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fysioterapeuteille ja kuntohoitajille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toimintaterapeuteille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lähihoitajille, kodinhoitajille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sosiaalityöntekijöille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alan opettajille ja kouluttajille.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9" name="Picture 8" descr="IKINÄ_Op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140968"/>
            <a:ext cx="1791816" cy="254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KINÄvaaka+tausta.png"/>
          <p:cNvPicPr>
            <a:picLocks noChangeAspect="1"/>
          </p:cNvPicPr>
          <p:nvPr/>
        </p:nvPicPr>
        <p:blipFill>
          <a:blip r:embed="rId3" cstate="print">
            <a:lum contrast="-1000"/>
          </a:blip>
          <a:srcRect l="8318" r="4159"/>
          <a:stretch>
            <a:fillRect/>
          </a:stretch>
        </p:blipFill>
        <p:spPr>
          <a:xfrm>
            <a:off x="7020272" y="404664"/>
            <a:ext cx="1878760" cy="114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Materiaalin</a:t>
            </a:r>
            <a:r>
              <a:rPr lang="en-US" dirty="0"/>
              <a:t> </a:t>
            </a:r>
            <a:r>
              <a:rPr lang="en-US" dirty="0" err="1"/>
              <a:t>kohderyhmä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23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0">
              <a:lnSpc>
                <a:spcPct val="100000"/>
              </a:lnSpc>
              <a:buClr>
                <a:srgbClr val="FAA61A"/>
              </a:buClr>
              <a:buNone/>
            </a:pPr>
            <a:r>
              <a:rPr lang="fi-FI" sz="1800" dirty="0"/>
              <a:t>Iäkkään hyvän terveydentilan kulmakiviä ovat 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sairauksien hyvä hoito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sopiva lääkehoito ja lääkehoidon säännöllinen seuranta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päivittäinen liikkuminen 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tasapainoa ja lihasvoimaa parantava ja ylläpitävä liikuntaharjoittelu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hyvä ravitsemustila ja riittävästä nesteen saannista huolehtiminen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säännöllinen ulkoilu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hyvä uni ja nukkuminen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hyvästä näkökyvystä ja kuulosta huolehtiminen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sosiaalinen aktiivisuus ja hyvä mieliala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alkoholin kohtuukäyttö.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6660232" y="3939014"/>
            <a:ext cx="1440160" cy="194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/>
              <a:t>Kaatumisten</a:t>
            </a:r>
            <a:r>
              <a:rPr lang="en-US" sz="2000" b="0" dirty="0"/>
              <a:t> </a:t>
            </a:r>
            <a:r>
              <a:rPr lang="en-US" sz="2000" b="0" dirty="0" err="1"/>
              <a:t>ehkäisy</a:t>
            </a:r>
            <a:r>
              <a:rPr lang="en-US" sz="2000" b="0" dirty="0"/>
              <a:t>:</a:t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terveydentila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sairauksien</a:t>
            </a:r>
            <a:r>
              <a:rPr lang="en-US" dirty="0"/>
              <a:t> </a:t>
            </a:r>
            <a:r>
              <a:rPr lang="en-US" dirty="0" err="1"/>
              <a:t>hoito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A61A"/>
              </a:buClr>
            </a:pPr>
            <a:r>
              <a:rPr lang="fi-FI" sz="1800" dirty="0"/>
              <a:t>Aivoverenkiertohäiriöt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Parkinsonin tauti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Muistisairaudet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Verenpainetauti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Diabetes ja perifeerinen </a:t>
            </a:r>
            <a:r>
              <a:rPr lang="fi-FI" sz="1800" dirty="0" err="1"/>
              <a:t>neuropatia</a:t>
            </a:r>
            <a:endParaRPr lang="fi-FI" sz="1800" dirty="0"/>
          </a:p>
          <a:p>
            <a:pPr>
              <a:buClr>
                <a:srgbClr val="FAA61A"/>
              </a:buClr>
            </a:pPr>
            <a:r>
              <a:rPr lang="fi-FI" sz="1800" dirty="0"/>
              <a:t>Sydän- ja verisuonitaudit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Virtsatietulehdukset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Alaraajojen valtimosairaus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Masennus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Nivelrikko ja nivelreuma.</a:t>
            </a:r>
          </a:p>
          <a:p>
            <a:pPr>
              <a:buClr>
                <a:srgbClr val="FAA61A"/>
              </a:buClr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5148064" y="2636912"/>
            <a:ext cx="2708097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dirty="0"/>
              <a:t>Lisätietoa sairauksien vaikutuksista</a:t>
            </a:r>
          </a:p>
          <a:p>
            <a:pPr>
              <a:lnSpc>
                <a:spcPct val="150000"/>
              </a:lnSpc>
            </a:pPr>
            <a:r>
              <a:rPr lang="fi-FI" dirty="0"/>
              <a:t>kaatumisvaaraan </a:t>
            </a:r>
          </a:p>
          <a:p>
            <a:pPr>
              <a:lnSpc>
                <a:spcPct val="150000"/>
              </a:lnSpc>
            </a:pPr>
            <a:r>
              <a:rPr lang="fi-FI" dirty="0" err="1"/>
              <a:t>IKINÄ-oppaan</a:t>
            </a:r>
            <a:r>
              <a:rPr lang="fi-FI" dirty="0"/>
              <a:t> s. 62-105.</a:t>
            </a:r>
            <a:endParaRPr lang="en-US" dirty="0"/>
          </a:p>
        </p:txBody>
      </p:sp>
      <p:pic>
        <p:nvPicPr>
          <p:cNvPr id="8" name="Picture 7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Kaatumisalttiutta</a:t>
            </a:r>
            <a:r>
              <a:rPr lang="en-US" dirty="0"/>
              <a:t> </a:t>
            </a:r>
            <a:r>
              <a:rPr lang="en-US" dirty="0" err="1"/>
              <a:t>lisääviä</a:t>
            </a:r>
            <a:r>
              <a:rPr lang="en-US" dirty="0"/>
              <a:t> </a:t>
            </a:r>
            <a:r>
              <a:rPr lang="en-US" dirty="0" err="1"/>
              <a:t>sairauksia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Huimaus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 err="1"/>
              <a:t>Ortostaattinen</a:t>
            </a:r>
            <a:r>
              <a:rPr lang="fi-FI" sz="1800" dirty="0"/>
              <a:t> </a:t>
            </a:r>
            <a:r>
              <a:rPr lang="fi-FI" sz="1800" dirty="0" err="1"/>
              <a:t>hypotensio</a:t>
            </a:r>
            <a:endParaRPr lang="fi-FI" sz="1800" dirty="0"/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Inkontinenssi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Heikko kuulo ja näkö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Krooninen kipu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Huono uni ja nukkuminen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Alentunut mieliala.		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endParaRPr lang="fi-FI" sz="1800" dirty="0"/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076056" y="2780928"/>
            <a:ext cx="2664296" cy="131574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dirty="0"/>
              <a:t>Lisätietoa </a:t>
            </a:r>
          </a:p>
          <a:p>
            <a:pPr algn="ctr">
              <a:lnSpc>
                <a:spcPct val="150000"/>
              </a:lnSpc>
            </a:pPr>
            <a:r>
              <a:rPr lang="fi-FI" dirty="0" err="1"/>
              <a:t>IKINÄ-oppaan</a:t>
            </a:r>
            <a:r>
              <a:rPr lang="fi-FI" dirty="0"/>
              <a:t> s. 62-105.</a:t>
            </a:r>
          </a:p>
          <a:p>
            <a:pPr algn="ctr">
              <a:lnSpc>
                <a:spcPct val="150000"/>
              </a:lnSpc>
            </a:pPr>
            <a:endParaRPr lang="fi-FI" dirty="0"/>
          </a:p>
        </p:txBody>
      </p:sp>
      <p:pic>
        <p:nvPicPr>
          <p:cNvPr id="9" name="Picture 8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Kaatumisalttiutta</a:t>
            </a:r>
            <a:r>
              <a:rPr lang="en-US" dirty="0"/>
              <a:t> </a:t>
            </a:r>
            <a:r>
              <a:rPr lang="en-US" dirty="0" err="1"/>
              <a:t>lisääviä</a:t>
            </a:r>
            <a:r>
              <a:rPr lang="en-US" dirty="0"/>
              <a:t> </a:t>
            </a:r>
            <a:r>
              <a:rPr lang="en-US" dirty="0" err="1"/>
              <a:t>oireita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Osteoporoosi ja </a:t>
            </a:r>
            <a:r>
              <a:rPr lang="fi-FI" sz="1800" dirty="0" err="1"/>
              <a:t>osteopenia</a:t>
            </a:r>
            <a:r>
              <a:rPr lang="fi-FI" sz="1800" dirty="0"/>
              <a:t> lisäävät iäkkään alttiutta saada murtuma kaatumisen seurauksena.</a:t>
            </a:r>
          </a:p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			Kaatumisten ehkäisy on erityisen tärkeää!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Liikuntaharjoittelu on myös osteoporoosia sairastavilla  keskeinen kaatumisten ehkäisykeino.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Riittävän kuormittava lihasvoiman ja haastava tasapainokyvyn harjoittaminen.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Edes pitkälle edennyt osteoporoosi ei ole este liikuntaharjoittelulle.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Liikunnan ohjaus ja suunnittelu niin, että liikkuminen on turvallista.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Harjoitteluvaikutusta tukee hyvä ravitsemus, riittävän D-vitamiinin ja kalsiumin saannin turvaaminen.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Lonkkasuojaimet käyttöön tarvittaessa.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7" name="Right Arrow 6"/>
          <p:cNvSpPr/>
          <p:nvPr/>
        </p:nvSpPr>
        <p:spPr>
          <a:xfrm>
            <a:off x="2123728" y="2132856"/>
            <a:ext cx="978408" cy="2880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/>
              <a:t>Kaatumisten</a:t>
            </a:r>
            <a:r>
              <a:rPr lang="en-US" sz="2000" b="0" dirty="0"/>
              <a:t> </a:t>
            </a:r>
            <a:r>
              <a:rPr lang="en-US" sz="2000" b="0" dirty="0" err="1"/>
              <a:t>ehkäisy</a:t>
            </a:r>
            <a:r>
              <a:rPr lang="en-US" sz="2000" b="0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Osteoporoosin</a:t>
            </a:r>
            <a:r>
              <a:rPr lang="en-US" dirty="0"/>
              <a:t>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hoito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18488" cy="4680991"/>
          </a:xfrm>
        </p:spPr>
        <p:txBody>
          <a:bodyPr/>
          <a:lstStyle/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Kaikilla iäkkäillä joilla on alentunut kognitio tai muistisairaus on korkea kaatumisvaara.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Muistisairaan iäkkään kaatumisten ehkäisyn kulmakivet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Sopiva lääkehoito ja säännöllinen kokonaislääkehoidon tarkastus.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Päivittäinen liikunta ja liikuntaharjoittelu.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Hyvästä ravitsemuksesta ja syömisestä huolehtiminen.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Hyvät jalkineet ja apuvälineet sekä niiden käytöstä muistuttaminen.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Turvallinen ympäristö, joka ei kuitenkaan rajoita liikkumista.</a:t>
            </a:r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Hyvä valaistus, tutut tavarat ja järjestys.</a:t>
            </a:r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Iäkkään omat tavat ja tottumukset huomioiva ympäristö.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Yksilöllisen vuorokausirytmin mahdollistava arki 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Omaisten tuki ja ohjaaminen toimiin, joilla he voivat tukea muistisairaan iäkkään kaatumisten ehkäisyä.</a:t>
            </a:r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Liikkumismahdollisuudet, ulkoilutus, hyvästä ravinnosta huolehtiminen.</a:t>
            </a:r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Kotiympäristön turvallisuus.</a:t>
            </a:r>
          </a:p>
          <a:p>
            <a:pPr lvl="3">
              <a:buClr>
                <a:srgbClr val="FAA61A"/>
              </a:buClr>
              <a:buFont typeface="Arial" pitchFamily="34" charset="0"/>
              <a:buChar char="•"/>
            </a:pPr>
            <a:endParaRPr lang="fi-FI" dirty="0"/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/>
              <a:t>Kaatumisten</a:t>
            </a:r>
            <a:r>
              <a:rPr lang="en-US" sz="2000" b="0" dirty="0"/>
              <a:t> </a:t>
            </a:r>
            <a:r>
              <a:rPr lang="en-US" sz="2000" b="0" dirty="0" err="1"/>
              <a:t>ehkäisy</a:t>
            </a:r>
            <a:r>
              <a:rPr lang="en-US" sz="2000" b="0" dirty="0"/>
              <a:t>: </a:t>
            </a:r>
            <a:br>
              <a:rPr lang="en-US" sz="2000" b="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Muistisairaudet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18488" cy="4608983"/>
          </a:xfrm>
        </p:spPr>
        <p:txBody>
          <a:bodyPr/>
          <a:lstStyle/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Liikuntaharjoittelu on keskeinen iäkkäiden kaatumisten ehkäisykeino riippumatta iästä, terveydentilasta tai toimintakyvystä.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Kaatumisia ehkäisevä liikuntaharjoittelu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on yksilöllisesti liikkumiskyvyn ja terveydentilan mukaan sovitettua 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on monipuolista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sisältää </a:t>
            </a:r>
            <a:r>
              <a:rPr lang="fi-FI" sz="1800" u="sng" dirty="0"/>
              <a:t>aina</a:t>
            </a:r>
            <a:r>
              <a:rPr lang="fi-FI" sz="1800" dirty="0"/>
              <a:t> sekä tasapaino- että lihasvoimaharjoittelua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riittävän kuormittavaa ja nousujohteista.</a:t>
            </a:r>
          </a:p>
          <a:p>
            <a:pPr marL="92075" indent="0">
              <a:buClr>
                <a:srgbClr val="FAA61A"/>
              </a:buClr>
              <a:buNone/>
            </a:pPr>
            <a:endParaRPr lang="fi-FI" sz="1600" dirty="0"/>
          </a:p>
          <a:p>
            <a:pPr marL="92075" indent="0">
              <a:buClr>
                <a:srgbClr val="FAA61A"/>
              </a:buClr>
              <a:buNone/>
            </a:pPr>
            <a:r>
              <a:rPr lang="fi-FI" sz="1800" dirty="0" err="1"/>
              <a:t>Huom</a:t>
            </a:r>
            <a:r>
              <a:rPr lang="fi-FI" sz="1800" dirty="0"/>
              <a:t>! Liikuntaharjoitteiden ja liikuntatilanteiden turvallisuus!</a:t>
            </a:r>
            <a:endParaRPr lang="en-US" sz="1800" dirty="0"/>
          </a:p>
          <a:p>
            <a:pPr marL="92075" indent="0">
              <a:buClr>
                <a:srgbClr val="FAA61A"/>
              </a:buClr>
              <a:buNone/>
            </a:pPr>
            <a:r>
              <a:rPr lang="fi-FI" sz="1400" dirty="0"/>
              <a:t>Lisätietoa liikuntaharjoittelusta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Kaatumisten ja kaatumistapaturmien ehkäisyn fysioterapiasuositus</a:t>
            </a:r>
          </a:p>
          <a:p>
            <a:pPr marL="625475" lvl="2" indent="0">
              <a:buClr>
                <a:srgbClr val="FAA61A"/>
              </a:buClr>
              <a:buNone/>
            </a:pPr>
            <a:r>
              <a:rPr lang="fi-FI" sz="1400" dirty="0"/>
              <a:t>http://www.terveysportti.fi/dtk/sfs/avaa?p_artikkeli=sfs00003</a:t>
            </a:r>
          </a:p>
          <a:p>
            <a:pPr marL="631826" lvl="2" indent="-357188">
              <a:spcBef>
                <a:spcPts val="900"/>
              </a:spcBef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UKK-instituutti: Iäkkäiden terveysliikuntasuositus. </a:t>
            </a:r>
            <a:r>
              <a:rPr lang="sv-FI" sz="1400" dirty="0"/>
              <a:t>www.ukkinstituutti.fi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103844" y="3142709"/>
            <a:ext cx="1428596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i-FI" dirty="0" err="1"/>
              <a:t>IKINÄ-opas</a:t>
            </a:r>
            <a:r>
              <a:rPr lang="fi-FI" dirty="0"/>
              <a:t> </a:t>
            </a:r>
          </a:p>
          <a:p>
            <a:pPr>
              <a:lnSpc>
                <a:spcPct val="150000"/>
              </a:lnSpc>
            </a:pPr>
            <a:r>
              <a:rPr lang="fi-FI" dirty="0"/>
              <a:t>s. 20-34.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/>
              <a:t>Kaatumisten</a:t>
            </a:r>
            <a:r>
              <a:rPr lang="en-US" sz="2000" b="0" dirty="0"/>
              <a:t> </a:t>
            </a:r>
            <a:r>
              <a:rPr lang="en-US" sz="2000" b="0" dirty="0" err="1"/>
              <a:t>ehkäisy</a:t>
            </a:r>
            <a:r>
              <a:rPr lang="en-US" sz="2000" b="0" dirty="0"/>
              <a:t>:</a:t>
            </a:r>
            <a:br>
              <a:rPr lang="en-US" sz="2000" b="0" dirty="0"/>
            </a:br>
            <a:r>
              <a:rPr lang="en-US" dirty="0" err="1"/>
              <a:t>Liikuntaharjoittelu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sisältää aina sekä tasapainokykyä että lihaskuntoa parantavia harjoitteita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on nousujohteisesti (progressiivisesti) kuormittavaa ja jatkuvaa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sisältää asteittain vaikeutuvia harjoitteita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on yksilöllisesti suunniteltua</a:t>
            </a:r>
          </a:p>
          <a:p>
            <a:pPr lvl="1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huomioi iäkkään liikkumisen tai sairauksista johtuvat rajoitukset.</a:t>
            </a:r>
          </a:p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Taiji-harjoittelu ehkäisee kaatumisia tehokkaasti</a:t>
            </a:r>
          </a:p>
          <a:p>
            <a:pPr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Kotiharjoittelu</a:t>
            </a:r>
          </a:p>
          <a:p>
            <a:pPr lvl="2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tulee olla riittävän tehokasta, nousujohteista ja turvallista</a:t>
            </a:r>
          </a:p>
          <a:p>
            <a:pPr lvl="2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liikuntaohjelma on yksilöllisesti suunniteltu ja ohjattu huolellisesti</a:t>
            </a:r>
          </a:p>
          <a:p>
            <a:pPr lvl="2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motivointi ja seuranta (esim. harjoittelupäiväkirja) edistää harjoittelun jatkuvuutta</a:t>
            </a:r>
          </a:p>
          <a:p>
            <a:pPr lvl="2">
              <a:lnSpc>
                <a:spcPct val="10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harjoitteet, harjoittelupaikka tai harjoittelussa käytettävät välineet eivät lisää kaatumisvaaraa (tukeva tuoli, liukuestematot, portaissa hyvä valaistus ja kaiteet).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26</a:t>
            </a:fld>
            <a:endParaRPr lang="fi-FI"/>
          </a:p>
        </p:txBody>
      </p:sp>
      <p:pic>
        <p:nvPicPr>
          <p:cNvPr id="8" name="Picture 7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Kaatumisia</a:t>
            </a:r>
            <a:r>
              <a:rPr lang="en-US" dirty="0"/>
              <a:t> </a:t>
            </a:r>
            <a:r>
              <a:rPr lang="en-US" dirty="0" err="1"/>
              <a:t>ehkäisevä</a:t>
            </a:r>
            <a:r>
              <a:rPr lang="en-US" dirty="0"/>
              <a:t> </a:t>
            </a:r>
            <a:r>
              <a:rPr lang="en-US" dirty="0" err="1"/>
              <a:t>liikuntaharjoittelu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A61A"/>
              </a:buClr>
            </a:pPr>
            <a:endParaRPr lang="fi-FI" sz="1800" dirty="0"/>
          </a:p>
          <a:p>
            <a:pPr>
              <a:buClr>
                <a:srgbClr val="FAA61A"/>
              </a:buClr>
            </a:pPr>
            <a:r>
              <a:rPr lang="fi-FI" sz="1800" dirty="0"/>
              <a:t>Kokonaislääkehoidon säännöllinen tarkastaminen.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Yksilöllisesti sopiva ja oikeilla annostuksilla toteutettu lääkehoito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Lääkärin, hoitajien ja farmaseutin yhteistyö olennaista.</a:t>
            </a:r>
            <a:endParaRPr lang="en-US" sz="1800" dirty="0"/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Säännöllinen seuranta. 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Lääkemuutokset voivat lisätä kaatumisvaaraa!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Kaatumisvaaraa lisäävät lääkkeet </a:t>
            </a:r>
            <a:r>
              <a:rPr lang="fi-FI" sz="1800" dirty="0" err="1"/>
              <a:t>IKINÄ-oppaan</a:t>
            </a:r>
            <a:r>
              <a:rPr lang="fi-FI" sz="1800" dirty="0"/>
              <a:t> liite 5, s. 158–159.</a:t>
            </a:r>
            <a:endParaRPr lang="fi-FI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2339753" y="4401978"/>
            <a:ext cx="3553156" cy="17312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dirty="0"/>
              <a:t>Lisää lääkehoidosta </a:t>
            </a:r>
          </a:p>
          <a:p>
            <a:pPr>
              <a:lnSpc>
                <a:spcPct val="150000"/>
              </a:lnSpc>
            </a:pPr>
            <a:r>
              <a:rPr lang="fi-FI" dirty="0" err="1"/>
              <a:t>IKINÄ-oppaan</a:t>
            </a:r>
            <a:r>
              <a:rPr lang="fi-FI" dirty="0"/>
              <a:t> s. 35-39.</a:t>
            </a:r>
          </a:p>
          <a:p>
            <a:pPr>
              <a:lnSpc>
                <a:spcPct val="150000"/>
              </a:lnSpc>
            </a:pPr>
            <a:r>
              <a:rPr lang="fi-FI" dirty="0"/>
              <a:t>Katso myös tarkistuslistat </a:t>
            </a:r>
            <a:r>
              <a:rPr lang="fi-FI" dirty="0" err="1"/>
              <a:t>www.thl.fi/ikina</a:t>
            </a:r>
            <a:endParaRPr lang="en-US" dirty="0"/>
          </a:p>
        </p:txBody>
      </p:sp>
      <p:pic>
        <p:nvPicPr>
          <p:cNvPr id="8" name="Picture 7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/>
              <a:t>Kaatumisten</a:t>
            </a:r>
            <a:r>
              <a:rPr lang="en-US" sz="2000" b="0" dirty="0"/>
              <a:t> </a:t>
            </a:r>
            <a:r>
              <a:rPr lang="en-US" sz="2000" b="0" dirty="0" err="1"/>
              <a:t>ehkäisy</a:t>
            </a:r>
            <a:r>
              <a:rPr lang="en-US" sz="2000" b="0" dirty="0"/>
              <a:t>:</a:t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dirty="0" err="1"/>
              <a:t>Lääkehoito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18488" cy="5041031"/>
          </a:xfrm>
        </p:spPr>
        <p:txBody>
          <a:bodyPr/>
          <a:lstStyle/>
          <a:p>
            <a:pPr marL="0" indent="0">
              <a:buClr>
                <a:srgbClr val="FAA61A"/>
              </a:buClr>
              <a:buNone/>
            </a:pPr>
            <a:r>
              <a:rPr lang="fi-FI" sz="2000" dirty="0"/>
              <a:t>Kaatumisia ja kaatumisvammojen ehkäisemiseksi tärkeää turvata iäkkään 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Riittävä energian saanti 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lihakset ja rasvakudos suojaavat luustoa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jaksaminen päivittäisissä toimissa ja liikuntaharjoittelussa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verensokeritasapainon säilyminen.</a:t>
            </a:r>
            <a:endParaRPr lang="en-US" sz="1800" dirty="0"/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Riittävä proteiinin saanti lihasten hyvän kunnon ja toiminnan ylläpitämiseksi:</a:t>
            </a:r>
          </a:p>
          <a:p>
            <a:pPr marL="360362" lvl="1" indent="0">
              <a:buClr>
                <a:srgbClr val="FAA61A"/>
              </a:buClr>
              <a:buNone/>
            </a:pPr>
            <a:r>
              <a:rPr lang="fi-FI" sz="1800" dirty="0"/>
              <a:t>Toiminta- ja liikkumiskyvyn ylläpitäminen ja parantaminen.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Riittävä D-vitamiinin ja kalsiumin saanti 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tukee elimistön toimintoja monin tavoin (</a:t>
            </a:r>
            <a:r>
              <a:rPr lang="fi-FI" sz="1800" dirty="0" err="1"/>
              <a:t>IKINÄ-opas</a:t>
            </a:r>
            <a:r>
              <a:rPr lang="fi-FI" sz="1800" dirty="0"/>
              <a:t> s. 41-42).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Nestetasapainosta huolehtiminen 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kuivumisen ja huimauksen sekä verenpaineen muutosten ehkäiseminen.</a:t>
            </a:r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endParaRPr lang="fi-FI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28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/>
              <a:t>Kaatumisten</a:t>
            </a:r>
            <a:r>
              <a:rPr lang="en-US" sz="2000" b="0" dirty="0"/>
              <a:t> </a:t>
            </a:r>
            <a:r>
              <a:rPr lang="en-US" sz="2000" b="0" dirty="0" err="1"/>
              <a:t>ehkäisy</a:t>
            </a:r>
            <a:r>
              <a:rPr lang="en-US" sz="2000" b="0" dirty="0"/>
              <a:t>: </a:t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dirty="0" err="1"/>
              <a:t>Ravitsemus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18488" cy="4392959"/>
          </a:xfrm>
        </p:spPr>
        <p:txBody>
          <a:bodyPr/>
          <a:lstStyle/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Pienikin määrä alkoholia voi lisätä iäkkään kaatumisvaaraa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Iäkkään kehon rasva ja nestepitoisuuden muutokset voivat voimistaa alkoholin vaikutuksia.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Alkoholi vaikuttaa keskushermostoon ja esimerkiksi heikentää liikehallintaa, tasapainoa ja koordinaatiota.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Lääkkeet ja alkoholi sopivat huonosti yhteen.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Terveydentilan ja lääkityksen muutokset voivat muuttaa alkoholin vaikutusta merkittävästi: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Pienelläkin määrällä alkoholia voi olla yllättävän suuri vaikutus.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Alkoholinkäytön arviointi	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AUDIT-C ja Yli 65-vuotiaan alkoholimittari, saatavissa: </a:t>
            </a:r>
            <a:r>
              <a:rPr lang="fi-FI" sz="1400" dirty="0" err="1"/>
              <a:t>www.paihdelinkki.fi</a:t>
            </a:r>
            <a:endParaRPr lang="fi-FI" sz="1400" dirty="0"/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endParaRPr lang="fi-FI" sz="1400" dirty="0"/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endParaRPr lang="fi-FI" sz="1400" dirty="0"/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endParaRPr lang="fi-FI" sz="1400" dirty="0"/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endParaRPr lang="fi-FI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635066"/>
            <a:ext cx="6048375" cy="215900"/>
          </a:xfrm>
        </p:spPr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3528" y="4797152"/>
            <a:ext cx="3312368" cy="100453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b="1" dirty="0">
                <a:solidFill>
                  <a:srgbClr val="C00000"/>
                </a:solidFill>
                <a:latin typeface="Candara" pitchFamily="34" charset="0"/>
                <a:cs typeface="Shruti" pitchFamily="2"/>
              </a:rPr>
              <a:t>Iäkkäille suositellut kohtuukäytön rajat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i-FI" sz="1200" b="1" dirty="0">
                <a:solidFill>
                  <a:srgbClr val="C00000"/>
                </a:solidFill>
                <a:latin typeface="Candara" pitchFamily="34" charset="0"/>
                <a:cs typeface="Shruti" pitchFamily="2"/>
              </a:rPr>
              <a:t>Korkeintaan 2 annosta kerralla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i-FI" sz="1200" b="1" dirty="0">
                <a:solidFill>
                  <a:srgbClr val="C00000"/>
                </a:solidFill>
                <a:latin typeface="Candara" pitchFamily="34" charset="0"/>
                <a:cs typeface="Shruti" pitchFamily="2"/>
              </a:rPr>
              <a:t>Korkeintaan 7 annosta viikossa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61383"/>
            <a:ext cx="523933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619672" y="5805264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Calibri"/>
              </a:rPr>
              <a:t>Lähde: STM Esitteitä 2006:6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/>
              <a:t>Kaatumisten</a:t>
            </a:r>
            <a:r>
              <a:rPr lang="en-US" sz="2000" b="0" dirty="0"/>
              <a:t> </a:t>
            </a:r>
            <a:r>
              <a:rPr lang="en-US" sz="2000" b="0" dirty="0" err="1"/>
              <a:t>ehkäisy</a:t>
            </a:r>
            <a:r>
              <a:rPr lang="en-US" sz="2000" b="0" dirty="0"/>
              <a:t>:</a:t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dirty="0" err="1"/>
              <a:t>Alkoholin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Mitä </a:t>
            </a:r>
            <a:r>
              <a:rPr lang="fi-FI" sz="1800" dirty="0" err="1"/>
              <a:t>IKINÄ-opas</a:t>
            </a:r>
            <a:r>
              <a:rPr lang="fi-FI" sz="1800" dirty="0"/>
              <a:t> tarjoaa? 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Iäkkäiden kaatumisten ja kaatumistapaturmien yleisyys ja seuraukset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Kaatumisten vaaratekijät ja niiden arviointi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Kaatumisten ehkäisy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Keskeiset toimet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Ehkäisyn erityispiirteet</a:t>
            </a:r>
          </a:p>
          <a:p>
            <a:pPr marL="1092200" lvl="2" indent="-457200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kotona</a:t>
            </a:r>
          </a:p>
          <a:p>
            <a:pPr marL="1092200" lvl="2" indent="-457200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hoivapalveluissa</a:t>
            </a:r>
          </a:p>
          <a:p>
            <a:pPr marL="1092200" lvl="2" indent="-457200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sairaalassa.</a:t>
            </a:r>
          </a:p>
          <a:p>
            <a:endParaRPr lang="fi-FI" sz="1800" dirty="0"/>
          </a:p>
          <a:p>
            <a:endParaRPr lang="fi-FI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8" name="Picture 7" descr="IKINÄ_Op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140968"/>
            <a:ext cx="1791816" cy="254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Sisältö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Kaatumispelon vähentämisessä keskeistä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Liikuntaharjoittelu</a:t>
            </a:r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Tasapainon ja asennonhallinnan parantaminen.</a:t>
            </a:r>
          </a:p>
          <a:p>
            <a:pPr lvl="2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Liikkumisvarmuuden parantaminen.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Asumis- ja liikkumisympäristön turvallisuudesta huolehtiminen ja parantaminen.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Hyvät luistamattomat jalkineet käytössä sisällä ja ulkona.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Sopivat apuvälineet ja niiden oikea, turvallinen käyttö.</a:t>
            </a:r>
          </a:p>
          <a:p>
            <a:pPr lvl="2">
              <a:buClr>
                <a:srgbClr val="FAA61A"/>
              </a:buCl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11032" y="4293096"/>
            <a:ext cx="3721936" cy="1644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dirty="0"/>
              <a:t>Kaatumispelon arviointimittarit</a:t>
            </a:r>
          </a:p>
          <a:p>
            <a:pPr marL="285750" indent="-285750">
              <a:lnSpc>
                <a:spcPct val="15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ABC-asteikko </a:t>
            </a:r>
          </a:p>
          <a:p>
            <a:pPr marL="285750" indent="-285750">
              <a:lnSpc>
                <a:spcPct val="15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FES-I-FIN</a:t>
            </a:r>
          </a:p>
          <a:p>
            <a:pPr>
              <a:lnSpc>
                <a:spcPct val="150000"/>
              </a:lnSpc>
            </a:pPr>
            <a:r>
              <a:rPr lang="fi-FI" sz="1400" dirty="0" err="1"/>
              <a:t>IKINÄ-opas</a:t>
            </a:r>
            <a:r>
              <a:rPr lang="fi-FI" sz="1400" dirty="0"/>
              <a:t> s. 168-170 ja </a:t>
            </a:r>
            <a:r>
              <a:rPr lang="fi-FI" sz="1400" dirty="0" err="1"/>
              <a:t>www.thl.fi/ikina</a:t>
            </a:r>
            <a:endParaRPr lang="en-US" sz="1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/>
              <a:t>Kaatumisten</a:t>
            </a:r>
            <a:r>
              <a:rPr lang="en-US" sz="2000" b="0" dirty="0"/>
              <a:t> </a:t>
            </a:r>
            <a:r>
              <a:rPr lang="en-US" sz="2000" b="0" dirty="0" err="1"/>
              <a:t>ehkäisy</a:t>
            </a:r>
            <a:r>
              <a:rPr lang="en-US" sz="2000" b="0" dirty="0"/>
              <a:t>:</a:t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dirty="0" err="1"/>
              <a:t>Kaatumispelko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Lonkkasuojaimet ehkäisevät tehokkaasti lonkkamurtumien syntymistä, jos iäkäs kaatuu.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Suojainten käyttö suositeltavaa erityisesti 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iäkkäillä, joilla on </a:t>
            </a:r>
            <a:r>
              <a:rPr lang="fi-FI" sz="1800" dirty="0" err="1"/>
              <a:t>osteopenia</a:t>
            </a:r>
            <a:r>
              <a:rPr lang="fi-FI" sz="1800" dirty="0"/>
              <a:t> ja osteoporoosi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pienikokoisilla, erittäin hoikilla henkilöllä.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Sopivan, käytössä mukavan ja helposti puettavan suojaimen valinta.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Lonkkasuojain käytössä myös liikuntaharjoituksissa.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7" name="Picture 6" descr="IKINÄopas_s58.jpg"/>
          <p:cNvPicPr>
            <a:picLocks noChangeAspect="1"/>
          </p:cNvPicPr>
          <p:nvPr/>
        </p:nvPicPr>
        <p:blipFill>
          <a:blip r:embed="rId2" cstate="print"/>
          <a:srcRect l="48351"/>
          <a:stretch>
            <a:fillRect/>
          </a:stretch>
        </p:blipFill>
        <p:spPr>
          <a:xfrm>
            <a:off x="5158902" y="1741163"/>
            <a:ext cx="3032698" cy="2767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11251" y="4653136"/>
            <a:ext cx="116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latin typeface="Calibri"/>
              </a:rPr>
              <a:t>Kuva: </a:t>
            </a:r>
            <a:r>
              <a:rPr lang="fi-FI" sz="1100" dirty="0" err="1">
                <a:latin typeface="Calibri"/>
              </a:rPr>
              <a:t>IKINÄ-opas</a:t>
            </a:r>
            <a:endParaRPr lang="fi-FI" sz="1100" dirty="0"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err="1"/>
              <a:t>Kaatumisten</a:t>
            </a:r>
            <a:r>
              <a:rPr lang="en-US" sz="2000" b="0" dirty="0"/>
              <a:t> </a:t>
            </a:r>
            <a:r>
              <a:rPr lang="en-US" sz="2000" b="0" dirty="0" err="1"/>
              <a:t>ehkäisy</a:t>
            </a:r>
            <a:r>
              <a:rPr lang="en-US" sz="2000" b="0" dirty="0"/>
              <a:t>:</a:t>
            </a:r>
            <a:br>
              <a:rPr lang="en-US" sz="2000" b="0" dirty="0"/>
            </a:br>
            <a:r>
              <a:rPr lang="en-US" dirty="0" err="1"/>
              <a:t>Lonkkasuojaimet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KINÄopas_s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499"/>
          <a:stretch>
            <a:fillRect/>
          </a:stretch>
        </p:blipFill>
        <p:spPr>
          <a:xfrm>
            <a:off x="467544" y="2780928"/>
            <a:ext cx="4857976" cy="32524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32</a:t>
            </a:fld>
            <a:endParaRPr lang="fi-FI"/>
          </a:p>
        </p:txBody>
      </p:sp>
      <p:pic>
        <p:nvPicPr>
          <p:cNvPr id="9" name="Picture 8" descr="Liukuest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822" y="2708920"/>
            <a:ext cx="1973642" cy="1452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ketju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21088"/>
            <a:ext cx="2592288" cy="1669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7543" y="1628800"/>
            <a:ext cx="806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>
                <a:latin typeface="+mn-lt"/>
              </a:rPr>
              <a:t>Jalkojen säännöllinen hoito ja mahdollisten vaivojen poistaminen tai lievittäminen. </a:t>
            </a:r>
          </a:p>
          <a:p>
            <a:pPr marL="285750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>
                <a:latin typeface="+mn-lt"/>
              </a:rPr>
              <a:t>Hyvät luistamattomat kengät myös sisällä!</a:t>
            </a:r>
          </a:p>
          <a:p>
            <a:pPr marL="285750" indent="-285750"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>
                <a:latin typeface="+mn-lt"/>
              </a:rPr>
              <a:t>Liukuesteet vähentävät liukkailla talvikeleillä kaatumisia jopa 50 prosenttia.</a:t>
            </a:r>
            <a:endParaRPr lang="en-US" dirty="0">
              <a:latin typeface="+mn-lt"/>
            </a:endParaRPr>
          </a:p>
        </p:txBody>
      </p:sp>
      <p:pic>
        <p:nvPicPr>
          <p:cNvPr id="12" name="Picture 11" descr="IKINÄpysty+tausta.png"/>
          <p:cNvPicPr>
            <a:picLocks noChangeAspect="1"/>
          </p:cNvPicPr>
          <p:nvPr/>
        </p:nvPicPr>
        <p:blipFill>
          <a:blip r:embed="rId5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724863" y="5958771"/>
            <a:ext cx="121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latin typeface="Calibri"/>
              </a:rPr>
              <a:t>Kuvat: </a:t>
            </a:r>
            <a:r>
              <a:rPr lang="fi-FI" sz="1100" dirty="0" err="1">
                <a:latin typeface="Calibri"/>
              </a:rPr>
              <a:t>IKINÄ-opas</a:t>
            </a:r>
            <a:endParaRPr lang="fi-FI" sz="1100" dirty="0"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Kaatumisten</a:t>
            </a:r>
            <a:r>
              <a:rPr lang="en-US" sz="2000" dirty="0"/>
              <a:t> </a:t>
            </a:r>
            <a:r>
              <a:rPr lang="en-US" sz="2000" dirty="0" err="1"/>
              <a:t>ehkäisy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Jalkineet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liukuesteet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AE90ED-C1C6-472D-BC2D-035E1DA73F27}" type="slidenum">
              <a:rPr lang="fi-FI"/>
              <a:pPr/>
              <a:t>33</a:t>
            </a:fld>
            <a:endParaRPr lang="fi-FI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207375" cy="1295400"/>
          </a:xfrm>
        </p:spPr>
        <p:txBody>
          <a:bodyPr/>
          <a:lstStyle/>
          <a:p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KAATUMISTEN EHKÄISY ERI TOIMINTAYMPÄRISTÖISSÄ</a:t>
            </a:r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  <p:pic>
        <p:nvPicPr>
          <p:cNvPr id="10" name="Picture 9" descr="IKINÄvaaka+tausta.png"/>
          <p:cNvPicPr>
            <a:picLocks noChangeAspect="1"/>
          </p:cNvPicPr>
          <p:nvPr/>
        </p:nvPicPr>
        <p:blipFill>
          <a:blip r:embed="rId3" cstate="print">
            <a:lum contrast="-1000"/>
          </a:blip>
          <a:srcRect l="8318" r="4159"/>
          <a:stretch>
            <a:fillRect/>
          </a:stretch>
        </p:blipFill>
        <p:spPr>
          <a:xfrm>
            <a:off x="3635894" y="407913"/>
            <a:ext cx="1878760" cy="1148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A61A"/>
              </a:buClr>
              <a:buFont typeface="Arial" pitchFamily="34" charset="0"/>
              <a:buChar char="•"/>
            </a:pPr>
            <a:endParaRPr lang="fi-FI" sz="1800" dirty="0"/>
          </a:p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Keskeisimmät tutkitusti tehokkaat ehkäisytoimet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Liikuntaharjoittelu: Monipuolinen, riittävästi kuormittava tasapaino- ja lihaskuntoharjoittelu.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Lääkityksen puolivuosittainen tarkastus ja erityisesti kaatumisvaaraa lisäävien lääkkeiden vähentäminen.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D-vitamiinilisän ympärivuotinen käyttö. 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Liukuesteiden käyttö talvella ja hyvät kengät myös sisäkäytössä.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Kodin ja ympäristön turvallisuuden parantaminen erityisesti iäkkäillä, joilla on heikentynyt näkö ja/tai toimintakyvyn tai liikkumisen vaikeuksia.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34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ehkäisy</a:t>
            </a:r>
            <a:r>
              <a:rPr lang="en-US" dirty="0"/>
              <a:t> </a:t>
            </a:r>
            <a:r>
              <a:rPr lang="en-US" dirty="0" err="1"/>
              <a:t>kotona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18488" cy="4608983"/>
          </a:xfrm>
        </p:spPr>
        <p:txBody>
          <a:bodyPr/>
          <a:lstStyle/>
          <a:p>
            <a:pPr marL="0" indent="0">
              <a:lnSpc>
                <a:spcPts val="1800"/>
              </a:lnSpc>
              <a:buClr>
                <a:srgbClr val="FAA61A"/>
              </a:buClr>
              <a:buNone/>
            </a:pPr>
            <a:r>
              <a:rPr lang="fi-FI" sz="1800" dirty="0"/>
              <a:t>Keskeisimmät ehkäisyn osatekijät</a:t>
            </a:r>
          </a:p>
          <a:p>
            <a:pPr marL="268287" lvl="1" indent="0">
              <a:lnSpc>
                <a:spcPts val="1800"/>
              </a:lnSpc>
              <a:buClr>
                <a:srgbClr val="FAA61A"/>
              </a:buClr>
              <a:buNone/>
            </a:pPr>
            <a:r>
              <a:rPr lang="fi-FI" sz="1600" dirty="0"/>
              <a:t>Liikuntaharjoittelu</a:t>
            </a:r>
          </a:p>
          <a:p>
            <a:pPr lvl="1">
              <a:lnSpc>
                <a:spcPts val="1800"/>
              </a:lnSpc>
              <a:buClr>
                <a:srgbClr val="FAA61A"/>
              </a:buClr>
            </a:pPr>
            <a:r>
              <a:rPr lang="fi-FI" sz="1400" dirty="0"/>
              <a:t>Kaatumisten ehkäisyyn tulee kuulua aina kuntoa ja liikkumiskykyä ylläpitävää tai parantavaa liikuntaharjoittelua joka sisältää tasapaino- ja lihaskuntoharjoitteita.</a:t>
            </a:r>
          </a:p>
          <a:p>
            <a:pPr lvl="1">
              <a:lnSpc>
                <a:spcPts val="1800"/>
              </a:lnSpc>
              <a:buClr>
                <a:srgbClr val="FAA61A"/>
              </a:buClr>
            </a:pPr>
            <a:r>
              <a:rPr lang="fi-FI" sz="1400" dirty="0" err="1"/>
              <a:t>IKINÄ-opas</a:t>
            </a:r>
            <a:r>
              <a:rPr lang="fi-FI" sz="1400" dirty="0"/>
              <a:t>, </a:t>
            </a:r>
            <a:r>
              <a:rPr lang="fi-FI" sz="1400" i="1" dirty="0"/>
              <a:t>Liikuntaharjoittelu, s.19-34.</a:t>
            </a:r>
          </a:p>
          <a:p>
            <a:pPr marL="268287" lvl="1" indent="0">
              <a:lnSpc>
                <a:spcPts val="1800"/>
              </a:lnSpc>
              <a:buClr>
                <a:srgbClr val="FAA61A"/>
              </a:buClr>
              <a:buNone/>
            </a:pPr>
            <a:r>
              <a:rPr lang="fi-FI" sz="1600" dirty="0"/>
              <a:t>Hyvä ravitsemus</a:t>
            </a:r>
          </a:p>
          <a:p>
            <a:pPr lvl="1">
              <a:lnSpc>
                <a:spcPts val="1800"/>
              </a:lnSpc>
              <a:buClr>
                <a:srgbClr val="FAA61A"/>
              </a:buClr>
            </a:pPr>
            <a:r>
              <a:rPr lang="fi-FI" sz="1400" dirty="0" err="1"/>
              <a:t>IKINÄ-opas</a:t>
            </a:r>
            <a:r>
              <a:rPr lang="fi-FI" sz="1400" dirty="0"/>
              <a:t>: </a:t>
            </a:r>
            <a:r>
              <a:rPr lang="fi-FI" sz="1400" i="1" dirty="0"/>
              <a:t>Hyvä ravitsemus, s. 40-43.</a:t>
            </a:r>
          </a:p>
          <a:p>
            <a:pPr marL="268287" lvl="1" indent="0">
              <a:lnSpc>
                <a:spcPts val="1800"/>
              </a:lnSpc>
              <a:buClr>
                <a:srgbClr val="FAA61A"/>
              </a:buClr>
              <a:buNone/>
            </a:pPr>
            <a:r>
              <a:rPr lang="fi-FI" sz="1600" dirty="0"/>
              <a:t>Riittävän D-vitamiinin saannin turvaaminen</a:t>
            </a:r>
          </a:p>
          <a:p>
            <a:pPr lvl="1">
              <a:lnSpc>
                <a:spcPts val="1800"/>
              </a:lnSpc>
              <a:buClr>
                <a:srgbClr val="FAA61A"/>
              </a:buClr>
            </a:pPr>
            <a:r>
              <a:rPr lang="fi-FI" sz="1400" dirty="0" err="1"/>
              <a:t>IKINÄ-opas</a:t>
            </a:r>
            <a:r>
              <a:rPr lang="fi-FI" sz="1400" i="1" dirty="0"/>
              <a:t>: D-vitamiini, s.43-45.</a:t>
            </a:r>
          </a:p>
          <a:p>
            <a:pPr marL="268287" lvl="1" indent="0">
              <a:lnSpc>
                <a:spcPts val="1800"/>
              </a:lnSpc>
              <a:buClr>
                <a:srgbClr val="FAA61A"/>
              </a:buClr>
              <a:buNone/>
            </a:pPr>
            <a:r>
              <a:rPr lang="fi-FI" sz="1600" kern="1200" dirty="0"/>
              <a:t>Lääkitys</a:t>
            </a:r>
          </a:p>
          <a:p>
            <a:pPr lvl="1">
              <a:lnSpc>
                <a:spcPts val="1800"/>
              </a:lnSpc>
              <a:buClr>
                <a:srgbClr val="FAA61A"/>
              </a:buClr>
            </a:pPr>
            <a:r>
              <a:rPr lang="fi-FI" sz="1400" kern="1200" dirty="0" err="1"/>
              <a:t>IKINÄ-opas</a:t>
            </a:r>
            <a:r>
              <a:rPr lang="fi-FI" sz="1400" kern="1200" dirty="0"/>
              <a:t>: </a:t>
            </a:r>
            <a:r>
              <a:rPr lang="fi-FI" sz="1400" i="1" kern="1200" dirty="0"/>
              <a:t>Lääkehaittojen vähentäminen, s. 35-39.</a:t>
            </a:r>
          </a:p>
          <a:p>
            <a:pPr marL="268287" lvl="1" indent="0">
              <a:lnSpc>
                <a:spcPts val="1800"/>
              </a:lnSpc>
              <a:buClr>
                <a:srgbClr val="FAA61A"/>
              </a:buClr>
              <a:buNone/>
            </a:pPr>
            <a:r>
              <a:rPr lang="fi-FI" sz="1600" kern="1200" dirty="0"/>
              <a:t>Inkontinenssin hyvä hoito</a:t>
            </a:r>
          </a:p>
          <a:p>
            <a:pPr lvl="1">
              <a:lnSpc>
                <a:spcPts val="1800"/>
              </a:lnSpc>
              <a:buClr>
                <a:srgbClr val="FAA61A"/>
              </a:buClr>
            </a:pPr>
            <a:r>
              <a:rPr lang="fi-FI" sz="1400" kern="1200" dirty="0" err="1"/>
              <a:t>IKINÄ-opas</a:t>
            </a:r>
            <a:r>
              <a:rPr lang="fi-FI" sz="1400" kern="1200" dirty="0"/>
              <a:t>: </a:t>
            </a:r>
            <a:r>
              <a:rPr lang="fi-FI" sz="1400" i="1" kern="1200" dirty="0"/>
              <a:t>Inkontinenssi, s. 87-90.</a:t>
            </a:r>
          </a:p>
          <a:p>
            <a:pPr marL="268287" lvl="1" indent="0">
              <a:lnSpc>
                <a:spcPts val="1800"/>
              </a:lnSpc>
              <a:buClr>
                <a:srgbClr val="FAA61A"/>
              </a:buClr>
              <a:buNone/>
            </a:pPr>
            <a:r>
              <a:rPr lang="fi-FI" sz="1600" kern="1200" dirty="0"/>
              <a:t>Muistisairauden kaatumisalttiutta lisäävän vaikutuksen huomioiminen</a:t>
            </a:r>
          </a:p>
          <a:p>
            <a:pPr lvl="1">
              <a:lnSpc>
                <a:spcPts val="1800"/>
              </a:lnSpc>
              <a:buClr>
                <a:srgbClr val="FAA61A"/>
              </a:buClr>
            </a:pPr>
            <a:r>
              <a:rPr lang="fi-FI" sz="1400" kern="1200" dirty="0" err="1"/>
              <a:t>IKINÄ-opas</a:t>
            </a:r>
            <a:r>
              <a:rPr lang="fi-FI" sz="1400" kern="1200" dirty="0"/>
              <a:t>: </a:t>
            </a:r>
            <a:r>
              <a:rPr lang="fi-FI" sz="1400" i="1" kern="1200" dirty="0"/>
              <a:t>Muistisairaudet, s. 67-75.</a:t>
            </a:r>
            <a:endParaRPr lang="fi-FI" sz="1400" dirty="0"/>
          </a:p>
          <a:p>
            <a:pPr>
              <a:lnSpc>
                <a:spcPts val="1800"/>
              </a:lnSpc>
              <a:buClr>
                <a:srgbClr val="FAA61A"/>
              </a:buClr>
              <a:buFont typeface="Arial" pitchFamily="34" charset="0"/>
              <a:buChar char="•"/>
            </a:pPr>
            <a:endParaRPr lang="fi-FI" sz="1600" i="1" kern="1200" dirty="0"/>
          </a:p>
          <a:p>
            <a:pPr>
              <a:lnSpc>
                <a:spcPts val="1800"/>
              </a:lnSpc>
              <a:buClr>
                <a:srgbClr val="FAA61A"/>
              </a:buClr>
              <a:buFont typeface="Arial" pitchFamily="34" charset="0"/>
              <a:buChar char="•"/>
            </a:pPr>
            <a:endParaRPr lang="fi-FI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35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ehkäisy</a:t>
            </a:r>
            <a:r>
              <a:rPr lang="en-US" dirty="0"/>
              <a:t> </a:t>
            </a:r>
            <a:r>
              <a:rPr lang="en-US" dirty="0" err="1"/>
              <a:t>hoivapalveluissa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pitkäaikaishoidossa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ehkäisy</a:t>
            </a:r>
            <a:r>
              <a:rPr lang="en-US" dirty="0"/>
              <a:t> </a:t>
            </a:r>
            <a:r>
              <a:rPr lang="en-US" dirty="0" err="1"/>
              <a:t>sairaalassa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2250" cy="4392612"/>
          </a:xfrm>
        </p:spPr>
        <p:txBody>
          <a:bodyPr/>
          <a:lstStyle/>
          <a:p>
            <a:pPr marL="0" indent="0">
              <a:buClr>
                <a:srgbClr val="FAA61A"/>
              </a:buClr>
              <a:buNone/>
            </a:pPr>
            <a:r>
              <a:rPr lang="fi-FI" sz="1400" dirty="0"/>
              <a:t>Sairaalassa iäkkään potilaan kaatumisvaaraa lisää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sairaalaan tulosyy, kuten tapaturma, akuuttisairaus tai heikko yleistila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terveydentilasta tai sairaudesta johtuva </a:t>
            </a:r>
          </a:p>
          <a:p>
            <a:pPr lvl="1">
              <a:buClr>
                <a:srgbClr val="FAA61A"/>
              </a:buClr>
            </a:pPr>
            <a:r>
              <a:rPr lang="fi-FI" sz="1400" dirty="0"/>
              <a:t>mahdollinen sekavuus tai delirium</a:t>
            </a:r>
          </a:p>
          <a:p>
            <a:pPr lvl="1">
              <a:buClr>
                <a:srgbClr val="FAA61A"/>
              </a:buClr>
            </a:pPr>
            <a:r>
              <a:rPr lang="fi-FI" sz="1400" dirty="0"/>
              <a:t>liikkumisvaikeudet</a:t>
            </a:r>
          </a:p>
          <a:p>
            <a:pPr lvl="1">
              <a:buClr>
                <a:srgbClr val="FAA61A"/>
              </a:buClr>
            </a:pPr>
            <a:r>
              <a:rPr lang="fi-FI" sz="1400" dirty="0"/>
              <a:t>liikkumisrajoitukset, esimerkiksi leikkauksen tai vamman jälkeen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sairauden, vamman tai leikkauksen jälkitilan hoitoon käytettävä lääkitys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huono ravitsemustila ja nestetasapaino, esimerkiksi rajoitukset syömisessä hoidon tai toimenpiteen vuoksi tai ei pysty syömään.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Runsas makuulla olo.</a:t>
            </a:r>
          </a:p>
          <a:p>
            <a:pPr lvl="1">
              <a:buClr>
                <a:srgbClr val="FAA61A"/>
              </a:buClr>
              <a:buNone/>
            </a:pPr>
            <a:endParaRPr lang="en-US" sz="1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1850" y="1484312"/>
            <a:ext cx="4033838" cy="4969023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AA61A"/>
              </a:buClr>
              <a:buNone/>
            </a:pPr>
            <a:r>
              <a:rPr lang="fi-FI" sz="1400" dirty="0"/>
              <a:t>Kaatumisten ehkäisyn keinot</a:t>
            </a:r>
          </a:p>
          <a:p>
            <a:pPr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Mahdollisimman monen vaaratekijät poistaminen tai vaikutuksen vähentäminen. </a:t>
            </a:r>
          </a:p>
          <a:p>
            <a:pPr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 err="1"/>
              <a:t>Moniammatillinen</a:t>
            </a:r>
            <a:r>
              <a:rPr lang="fi-FI" sz="1400" dirty="0"/>
              <a:t> kaatumisvaaran arviointi, suunnittelu ja toteutus: Priorisointi, jos lyhyt sairaalassaoloaika!</a:t>
            </a:r>
          </a:p>
          <a:p>
            <a:pPr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Mahdollisimman vähän yhtäjaksoista vuodelepoa</a:t>
            </a:r>
          </a:p>
          <a:p>
            <a:pPr lvl="1"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Vähintään nousu vuoteen reunalle istumaan tai vuoteen vierelle seisomaan useamman kerran päivässä.</a:t>
            </a:r>
          </a:p>
          <a:p>
            <a:pPr lvl="1"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Voimistelu vuoteessa, ellei pystyyn nousu ole mahdollista.</a:t>
            </a:r>
          </a:p>
          <a:p>
            <a:pPr lvl="1"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Tasapaino- ja lihaskuntoharjoittelun aloittaminen mahdollisimman pian.</a:t>
            </a:r>
          </a:p>
          <a:p>
            <a:pPr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Sairaalaympäristön turvallisuus</a:t>
            </a:r>
          </a:p>
          <a:p>
            <a:pPr lvl="1"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potilashuoneen järjestelyt ja WC-reittien turvallisuus</a:t>
            </a:r>
          </a:p>
          <a:p>
            <a:pPr lvl="1"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hyvät kengät tai tossut jalkaan liikkeelle lähtiessä</a:t>
            </a:r>
          </a:p>
          <a:p>
            <a:pPr lvl="1"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tarvittavat apuvälineet saatavilla</a:t>
            </a:r>
          </a:p>
          <a:p>
            <a:pPr lvl="1">
              <a:lnSpc>
                <a:spcPct val="80000"/>
              </a:lnSpc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400" dirty="0"/>
              <a:t>omat silmälasit mukana. </a:t>
            </a:r>
          </a:p>
          <a:p>
            <a:pPr>
              <a:lnSpc>
                <a:spcPct val="80000"/>
              </a:lnSpc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36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ehkäisyä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opiskella</a:t>
            </a:r>
            <a:r>
              <a:rPr lang="en-US" dirty="0"/>
              <a:t> </a:t>
            </a:r>
            <a:r>
              <a:rPr lang="en-US" dirty="0" err="1"/>
              <a:t>lisää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DUODECIMIN OPPIPORTTI: </a:t>
            </a:r>
            <a:r>
              <a:rPr lang="en-US" sz="1200" dirty="0" err="1"/>
              <a:t>Kaatumisten</a:t>
            </a:r>
            <a:r>
              <a:rPr lang="en-US" sz="1200" dirty="0"/>
              <a:t> </a:t>
            </a:r>
            <a:r>
              <a:rPr lang="en-US" sz="1200" dirty="0" err="1"/>
              <a:t>ehkäisy</a:t>
            </a:r>
            <a:r>
              <a:rPr lang="en-US" sz="1200" dirty="0"/>
              <a:t> (</a:t>
            </a:r>
            <a:r>
              <a:rPr lang="en-US" sz="1200" dirty="0" err="1"/>
              <a:t>kaikki</a:t>
            </a:r>
            <a:r>
              <a:rPr lang="en-US" sz="1200" dirty="0"/>
              <a:t> Lahden </a:t>
            </a:r>
            <a:r>
              <a:rPr lang="en-US" sz="1200" dirty="0" err="1"/>
              <a:t>Vapakun</a:t>
            </a:r>
            <a:r>
              <a:rPr lang="en-US" sz="1200" dirty="0"/>
              <a:t> </a:t>
            </a:r>
            <a:r>
              <a:rPr lang="en-US" sz="1200" dirty="0" err="1"/>
              <a:t>työntekijät</a:t>
            </a:r>
            <a:r>
              <a:rPr lang="en-US" sz="1200" dirty="0"/>
              <a:t> v.2017 </a:t>
            </a:r>
            <a:r>
              <a:rPr lang="en-US" sz="1200" dirty="0" err="1"/>
              <a:t>aikana</a:t>
            </a:r>
            <a:r>
              <a:rPr lang="en-US" sz="1200" dirty="0"/>
              <a:t>)</a:t>
            </a:r>
          </a:p>
          <a:p>
            <a:r>
              <a:rPr lang="fi-FI" sz="1200" dirty="0"/>
              <a:t>Julkaistu 4.12.2015</a:t>
            </a:r>
          </a:p>
          <a:p>
            <a:r>
              <a:rPr lang="fi-FI" sz="1200" dirty="0"/>
              <a:t>Kaatumisista aiheutuu monenlaista haittaa potilaille ja heidän läheisilleen. Kaatumiset kuormittavat myös hoito- ja palvelujärjestelmää ja aiheuttavat suuria kustannuksia. Kaatumisia ja niiden seurauksia voidaan vähentää järjestelmällisillä ja hyvin organisoiduilla ehkäisytoimilla.</a:t>
            </a:r>
          </a:p>
          <a:p>
            <a:r>
              <a:rPr lang="fi-FI" sz="1200" dirty="0"/>
              <a:t>Kurssin jälkeen tiedät mitkä tekijät ja sairaudet vaikuttavat kaatumisriskiin. Osaat myös tunnistaa riskipotilaat sekä valita ja käyttää kaatumisvaaran arviointimittaria. Lisäksi osaat ehkäistä kaatumisia omassa työyksikössäsi yhdessä koko työyhteisösi kanssa.</a:t>
            </a:r>
          </a:p>
          <a:p>
            <a:r>
              <a:rPr lang="fi-FI" sz="1200" dirty="0"/>
              <a:t>Tekijät</a:t>
            </a:r>
          </a:p>
          <a:p>
            <a:r>
              <a:rPr lang="fi-FI" sz="1200" dirty="0" err="1"/>
              <a:t>TtM</a:t>
            </a:r>
            <a:r>
              <a:rPr lang="fi-FI" sz="1200" dirty="0"/>
              <a:t> Anniina Heikkilä toimii kehittämispäällikkönä </a:t>
            </a:r>
            <a:r>
              <a:rPr lang="fi-FI" sz="1200" dirty="0" err="1"/>
              <a:t>HUS:ssa</a:t>
            </a:r>
            <a:r>
              <a:rPr lang="fi-FI" sz="1200" dirty="0"/>
              <a:t>.</a:t>
            </a:r>
          </a:p>
          <a:p>
            <a:r>
              <a:rPr lang="fi-FI" sz="1200" dirty="0"/>
              <a:t>Proviisori Lotta </a:t>
            </a:r>
            <a:r>
              <a:rPr lang="fi-FI" sz="1200" dirty="0" err="1"/>
              <a:t>Tyynismaa</a:t>
            </a:r>
            <a:r>
              <a:rPr lang="fi-FI" sz="1200" dirty="0"/>
              <a:t> toimii asiantuntijana </a:t>
            </a:r>
            <a:r>
              <a:rPr lang="fi-FI" sz="1200" dirty="0" err="1"/>
              <a:t>HUS-Apteekissa</a:t>
            </a:r>
            <a:r>
              <a:rPr lang="fi-FI" sz="1200" dirty="0"/>
              <a:t>.</a:t>
            </a:r>
          </a:p>
          <a:p>
            <a:r>
              <a:rPr lang="fi-FI" sz="1200" dirty="0" err="1"/>
              <a:t>TtM</a:t>
            </a:r>
            <a:r>
              <a:rPr lang="fi-FI" sz="1200" dirty="0"/>
              <a:t> Anna-Maija Jäppinen toimii fysioterapian kliinisenä asiantuntijana </a:t>
            </a:r>
            <a:r>
              <a:rPr lang="fi-FI" sz="1200" dirty="0" err="1"/>
              <a:t>HUS:ssa</a:t>
            </a:r>
            <a:r>
              <a:rPr lang="fi-FI" sz="1200" dirty="0"/>
              <a:t>.</a:t>
            </a:r>
          </a:p>
          <a:p>
            <a:r>
              <a:rPr lang="fi-FI" sz="1200" dirty="0" err="1"/>
              <a:t>TtM</a:t>
            </a:r>
            <a:r>
              <a:rPr lang="fi-FI" sz="1200" dirty="0"/>
              <a:t> Hilkka Kivelä toimii hoitotyön kliinisenä asiantuntijana </a:t>
            </a:r>
            <a:r>
              <a:rPr lang="fi-FI" sz="1200" dirty="0" err="1"/>
              <a:t>HUS:ssa</a:t>
            </a:r>
            <a:r>
              <a:rPr lang="fi-FI" sz="1200" dirty="0"/>
              <a:t>.</a:t>
            </a:r>
          </a:p>
          <a:p>
            <a:r>
              <a:rPr lang="fi-FI" sz="1200" dirty="0" err="1"/>
              <a:t>TtT</a:t>
            </a:r>
            <a:r>
              <a:rPr lang="fi-FI" sz="1200" dirty="0"/>
              <a:t> Satu Pajala kehittämispäällikkönä ja iäkkäiden kaatumisten ja kaatumistapaturmien ehkäisyn asiantuntijana Terveyden ja hyvinvoinnin laitoksessa.</a:t>
            </a:r>
          </a:p>
          <a:p>
            <a:r>
              <a:rPr lang="fi-FI" sz="1200" dirty="0"/>
              <a:t>LKT Timo Strandberg toimii geriatrian professorina Helsingin ja Oulun yliopistoissa sekä </a:t>
            </a:r>
            <a:r>
              <a:rPr lang="fi-FI" sz="1200" dirty="0" err="1"/>
              <a:t>HUS:ssa</a:t>
            </a:r>
            <a:r>
              <a:rPr lang="fi-FI" sz="1200" dirty="0"/>
              <a:t>.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868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Opiskele</a:t>
            </a:r>
            <a:r>
              <a:rPr lang="en-US" dirty="0"/>
              <a:t>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ehkäisystä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 err="1"/>
              <a:t>www.oppiportti.fi</a:t>
            </a:r>
            <a:endParaRPr lang="en-US" sz="2000" b="0" dirty="0"/>
          </a:p>
        </p:txBody>
      </p:sp>
      <p:pic>
        <p:nvPicPr>
          <p:cNvPr id="7" name="Content Placeholder 6" descr="Screen Shot Oppiportti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5" r="-14000" b="4709"/>
          <a:stretch/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50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A61A"/>
              </a:buClr>
            </a:pPr>
            <a:endParaRPr lang="fi-FI" sz="1800" dirty="0"/>
          </a:p>
          <a:p>
            <a:pPr marL="0" indent="0">
              <a:buClr>
                <a:srgbClr val="FAA61A"/>
              </a:buClr>
              <a:buNone/>
            </a:pPr>
            <a:r>
              <a:rPr lang="fi-FI" sz="1800" dirty="0"/>
              <a:t>Iäkkäiden kaatumisten ehkäisy -opas (</a:t>
            </a:r>
            <a:r>
              <a:rPr lang="fi-FI" sz="1800" dirty="0" err="1"/>
              <a:t>pdf</a:t>
            </a:r>
            <a:r>
              <a:rPr lang="fi-FI" sz="1800" dirty="0"/>
              <a:t>)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Ladattavissa verkosta</a:t>
            </a:r>
          </a:p>
          <a:p>
            <a:pPr lvl="1">
              <a:buClr>
                <a:srgbClr val="FAA61A"/>
              </a:buClr>
            </a:pPr>
            <a:r>
              <a:rPr lang="fi-FI" sz="1600" dirty="0"/>
              <a:t>http://urn.fi/URN:NBN:fi-fe201205085108</a:t>
            </a:r>
          </a:p>
          <a:p>
            <a:pPr>
              <a:buClr>
                <a:srgbClr val="FAA61A"/>
              </a:buClr>
            </a:pPr>
            <a:r>
              <a:rPr lang="fi-FI" sz="1800" dirty="0"/>
              <a:t>Painettu opas tilattavissa</a:t>
            </a:r>
          </a:p>
          <a:p>
            <a:pPr lvl="1">
              <a:buClr>
                <a:srgbClr val="FAA61A"/>
              </a:buClr>
            </a:pPr>
            <a:r>
              <a:rPr lang="fi-FI" sz="1600" dirty="0" err="1"/>
              <a:t>www.thl.fi/kirjakauppa</a:t>
            </a:r>
            <a:endParaRPr lang="fi-FI" sz="1600" dirty="0"/>
          </a:p>
          <a:p>
            <a:pPr>
              <a:buClr>
                <a:srgbClr val="FAA61A"/>
              </a:buClr>
            </a:pPr>
            <a:endParaRPr lang="fi-FI" sz="1800" dirty="0"/>
          </a:p>
          <a:p>
            <a:pPr marL="0" indent="0">
              <a:buClr>
                <a:srgbClr val="FAA61A"/>
              </a:buClr>
              <a:buNone/>
            </a:pPr>
            <a:r>
              <a:rPr lang="fi-FI" sz="1800" dirty="0" err="1"/>
              <a:t>Tapaturmat-verkkosivuilla</a:t>
            </a:r>
            <a:endParaRPr lang="fi-FI" sz="1800" dirty="0"/>
          </a:p>
          <a:p>
            <a:pPr>
              <a:buClr>
                <a:srgbClr val="FAA61A"/>
              </a:buClr>
            </a:pPr>
            <a:r>
              <a:rPr lang="fi-FI" sz="1800" dirty="0" err="1"/>
              <a:t>www.thl.fi/ikina</a:t>
            </a:r>
            <a:endParaRPr lang="fi-FI" sz="1800" dirty="0"/>
          </a:p>
          <a:p>
            <a:pPr marL="0" indent="0">
              <a:buClr>
                <a:srgbClr val="FAA61A"/>
              </a:buClr>
              <a:buNone/>
            </a:pPr>
            <a:endParaRPr lang="fi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620713" y="412750"/>
            <a:ext cx="8207375" cy="1008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nivers" pitchFamily="34" charset="0"/>
              <a:ea typeface="+mj-ea"/>
              <a:cs typeface="+mj-cs"/>
            </a:endParaRPr>
          </a:p>
        </p:txBody>
      </p:sp>
      <p:pic>
        <p:nvPicPr>
          <p:cNvPr id="11" name="Picture 10" descr="IKINÄ_Op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764704"/>
            <a:ext cx="3295895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1" r="5043"/>
          <a:stretch/>
        </p:blipFill>
        <p:spPr bwMode="auto">
          <a:xfrm>
            <a:off x="4572000" y="2204863"/>
            <a:ext cx="4536504" cy="29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84784"/>
            <a:ext cx="8218488" cy="4392612"/>
          </a:xfrm>
        </p:spPr>
        <p:txBody>
          <a:bodyPr/>
          <a:lstStyle/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Näyttöön perustuvaa tietoa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iäkkäiden kaatumisten yleisyydestä ja seurauksista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kaatumisten vaaratekijöistä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kaatumisvaaran arvioinnista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kaatumisten ehkäisyn keinoista.</a:t>
            </a:r>
            <a:endParaRPr lang="en-US" sz="1800" dirty="0"/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 err="1"/>
              <a:t>IKINÄ-toimintamalli</a:t>
            </a:r>
            <a:endParaRPr lang="fi-FI" sz="1800" dirty="0"/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malli yhtenäisen ja systemaattisen </a:t>
            </a:r>
          </a:p>
          <a:p>
            <a:pPr marL="627063" lvl="1" indent="-268288">
              <a:buClr>
                <a:srgbClr val="FAA61A"/>
              </a:buClr>
              <a:buNone/>
              <a:tabLst>
                <a:tab pos="627063" algn="l"/>
              </a:tabLst>
            </a:pPr>
            <a:r>
              <a:rPr lang="fi-FI" sz="1800" dirty="0"/>
              <a:t>	</a:t>
            </a:r>
            <a:r>
              <a:rPr lang="fi-FI" sz="1800" dirty="0" err="1"/>
              <a:t>moniammatillisen</a:t>
            </a:r>
            <a:r>
              <a:rPr lang="fi-FI" sz="1800" dirty="0"/>
              <a:t> kaatumisten </a:t>
            </a:r>
          </a:p>
          <a:p>
            <a:pPr marL="627063" lvl="1" indent="-268288">
              <a:buClr>
                <a:srgbClr val="FAA61A"/>
              </a:buClr>
              <a:buNone/>
            </a:pPr>
            <a:r>
              <a:rPr lang="fi-FI" sz="1800" dirty="0"/>
              <a:t>	ehkäisyn toteuttamiseksi.  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Työvälineitä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kaatumisvaaran arviointiin</a:t>
            </a:r>
          </a:p>
          <a:p>
            <a:pPr lvl="1"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ehkäisyn suunnitteluun ja toteutukseen.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B681-2CC6-44B1-93C6-7D39F9444A47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8" name="Picture 7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IKINÄ </a:t>
            </a:r>
            <a:r>
              <a:rPr lang="en-US" dirty="0" err="1"/>
              <a:t>tarjoaa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IKINÄ-</a:t>
            </a:r>
            <a:r>
              <a:rPr lang="en-US" dirty="0" err="1"/>
              <a:t>toimintamalli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7218362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1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kaatumisia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ehkäistä</a:t>
            </a:r>
            <a:r>
              <a:rPr lang="en-US" dirty="0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Suomen väestöstä noin 19% on yli 65-vuotiaita (SVT 2015).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Kaatumiset ovat iäkkäille sattuvien tapaturmien ja niistä johtuvien vammojen yleisin syy.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Joka kolmas yli 65-vuotias ja joka toinen yli 80-vuotias kaatuu vähintään kerran vuodessa.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Aiemmin kaatuneista jopa puolet kaatuu uudelleen. 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Aiempi kaatuminen ja kaatumispelko ovat merkittävimpiä uudelle kaatumiselle altistavia vaaratekijöitä.</a:t>
            </a:r>
            <a:endParaRPr lang="en-US" sz="1600" dirty="0"/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Vuosittain yli tuhat yli 65-vuotiasta kuolee kaatumisen tai putoamisen seurauksena (Tilastokeskus). Näistä yli 900 tapauksessa henkilö on yli 75-vuotias.</a:t>
            </a:r>
          </a:p>
          <a:p>
            <a:pPr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600" dirty="0"/>
              <a:t>Suurin osa Suomessa vuosittain tapahtuvista noin 7500 lonkkamurtumasta on seurausta kaatumisesta (Kannus et al. 2006, Korhonen ym. 2012).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4" name="Picture 3" descr="IKINÄpysty+tausta.png"/>
          <p:cNvPicPr>
            <a:picLocks noChangeAspect="1"/>
          </p:cNvPicPr>
          <p:nvPr/>
        </p:nvPicPr>
        <p:blipFill>
          <a:blip r:embed="rId2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8488" cy="4392612"/>
          </a:xfrm>
        </p:spPr>
        <p:txBody>
          <a:bodyPr/>
          <a:lstStyle/>
          <a:p>
            <a:pPr marL="357188" lvl="1" indent="-357188">
              <a:spcBef>
                <a:spcPts val="900"/>
              </a:spcBef>
              <a:buClr>
                <a:srgbClr val="FAA61A"/>
              </a:buClr>
              <a:buFont typeface="Arial" pitchFamily="34" charset="0"/>
              <a:buChar char="•"/>
            </a:pPr>
            <a:endParaRPr lang="fi-FI" sz="1800" dirty="0"/>
          </a:p>
          <a:p>
            <a:pPr marL="357188" lvl="1" indent="-357188">
              <a:spcBef>
                <a:spcPts val="900"/>
              </a:spcBef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Yhden lonkkamurtuman hoito maksaa lähes 20 000-30 000 €.</a:t>
            </a:r>
            <a:r>
              <a:rPr lang="fi-FI" sz="1800" baseline="30000" dirty="0"/>
              <a:t>1-3</a:t>
            </a:r>
            <a:endParaRPr lang="en-US" sz="1800" dirty="0"/>
          </a:p>
          <a:p>
            <a:pPr marL="357188" lvl="1" indent="-357188">
              <a:spcBef>
                <a:spcPts val="900"/>
              </a:spcBef>
              <a:buClr>
                <a:srgbClr val="FAA61A"/>
              </a:buClr>
              <a:buFont typeface="Arial" pitchFamily="34" charset="0"/>
              <a:buChar char="•"/>
            </a:pPr>
            <a:r>
              <a:rPr lang="fi-FI" sz="1800" dirty="0"/>
              <a:t>Aiemmin kaatuneista iäkkäistä 21-80 prosenttia pelkää kaatumista.</a:t>
            </a:r>
            <a:r>
              <a:rPr lang="fi-FI" sz="1800" baseline="30000" dirty="0"/>
              <a:t>4-7</a:t>
            </a:r>
            <a:r>
              <a:rPr lang="fi-FI" sz="1800" dirty="0"/>
              <a:t> </a:t>
            </a:r>
          </a:p>
          <a:p>
            <a:pPr marL="631826" lvl="2" indent="-357188">
              <a:spcBef>
                <a:spcPts val="900"/>
              </a:spcBef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Kaatumispelko ennustaa uusia kaatumisia.</a:t>
            </a:r>
          </a:p>
          <a:p>
            <a:pPr marL="631826" lvl="2" indent="-357188">
              <a:spcBef>
                <a:spcPts val="900"/>
              </a:spcBef>
              <a:buClr>
                <a:srgbClr val="FAA61A"/>
              </a:buClr>
              <a:buFont typeface="Arial" pitchFamily="34" charset="0"/>
              <a:buChar char="•"/>
            </a:pPr>
            <a:r>
              <a:rPr lang="fi-FI" dirty="0"/>
              <a:t>Kaatumispelko johtaa usein liikkumisen vähentämiseen ja edelleen toimintakyvyn heikkenemiseen.</a:t>
            </a:r>
          </a:p>
          <a:p>
            <a:pPr marL="631826" lvl="2" indent="-357188">
              <a:spcBef>
                <a:spcPts val="900"/>
              </a:spcBef>
              <a:buClr>
                <a:srgbClr val="FAA61A"/>
              </a:buClr>
              <a:buFont typeface="Arial" pitchFamily="34" charset="0"/>
              <a:buChar char="•"/>
            </a:pPr>
            <a:endParaRPr lang="fi-FI" dirty="0"/>
          </a:p>
          <a:p>
            <a:pPr marL="274638" lvl="2" indent="0">
              <a:spcBef>
                <a:spcPts val="900"/>
              </a:spcBef>
              <a:buClr>
                <a:srgbClr val="FAA61A"/>
              </a:buClr>
              <a:buNone/>
            </a:pPr>
            <a:r>
              <a:rPr lang="fi-FI" sz="1200" dirty="0"/>
              <a:t>Lähteet:</a:t>
            </a:r>
          </a:p>
          <a:p>
            <a:pPr marL="503238" lvl="2" indent="-228600">
              <a:spcBef>
                <a:spcPts val="600"/>
              </a:spcBef>
              <a:buClr>
                <a:srgbClr val="FAA61A"/>
              </a:buClr>
              <a:buAutoNum type="arabicPeriod"/>
            </a:pPr>
            <a:r>
              <a:rPr lang="fi-FI" sz="1000" dirty="0" err="1"/>
              <a:t>Nurmi-Luthje</a:t>
            </a:r>
            <a:r>
              <a:rPr lang="fi-FI" sz="1000" dirty="0"/>
              <a:t> I, 2011,suullinen tiedonanto.</a:t>
            </a:r>
          </a:p>
          <a:p>
            <a:pPr marL="503238" lvl="2" indent="-228600">
              <a:spcBef>
                <a:spcPts val="600"/>
              </a:spcBef>
              <a:buClr>
                <a:srgbClr val="FAA61A"/>
              </a:buClr>
              <a:buAutoNum type="arabicPeriod"/>
            </a:pPr>
            <a:r>
              <a:rPr lang="fi-FI" sz="1000" dirty="0"/>
              <a:t>Nurmi ym. 2003, </a:t>
            </a:r>
            <a:r>
              <a:rPr lang="fi-FI" sz="1000" dirty="0" err="1"/>
              <a:t>Arch</a:t>
            </a:r>
            <a:r>
              <a:rPr lang="fi-FI" sz="1000" dirty="0"/>
              <a:t> </a:t>
            </a:r>
            <a:r>
              <a:rPr lang="fi-FI" sz="1000" dirty="0" err="1"/>
              <a:t>Ortrop</a:t>
            </a:r>
            <a:r>
              <a:rPr lang="fi-FI" sz="1000" dirty="0"/>
              <a:t> Trauma </a:t>
            </a:r>
            <a:r>
              <a:rPr lang="fi-FI" sz="1000" dirty="0" err="1"/>
              <a:t>Surg</a:t>
            </a:r>
            <a:r>
              <a:rPr lang="fi-FI" sz="1000" dirty="0"/>
              <a:t> 123; 551-554.</a:t>
            </a:r>
          </a:p>
          <a:p>
            <a:pPr marL="503238" lvl="2" indent="-228600">
              <a:spcBef>
                <a:spcPts val="600"/>
              </a:spcBef>
              <a:buClr>
                <a:srgbClr val="FAA61A"/>
              </a:buClr>
              <a:buAutoNum type="arabicPeriod"/>
            </a:pPr>
            <a:r>
              <a:rPr lang="fi-FI" sz="1000" dirty="0"/>
              <a:t>Lonkkamurtumat. </a:t>
            </a:r>
            <a:r>
              <a:rPr lang="fi-FI" sz="1000" dirty="0">
                <a:hlinkClick r:id="rId2"/>
              </a:rPr>
              <a:t>https://www.thl.fi/sv/tutkimus-ja-asiantuntijatyo/hankkeet-ja-ohjelmat/perfect/osahankkeet/lonkkamurtuma</a:t>
            </a:r>
            <a:r>
              <a:rPr lang="fi-FI" sz="1000" dirty="0"/>
              <a:t> (ladattu 6/2016)</a:t>
            </a:r>
          </a:p>
          <a:p>
            <a:pPr marL="503238" lvl="2" indent="-228600">
              <a:spcBef>
                <a:spcPts val="600"/>
              </a:spcBef>
              <a:buClr>
                <a:srgbClr val="FAA61A"/>
              </a:buClr>
              <a:buAutoNum type="arabicPeriod"/>
            </a:pPr>
            <a:r>
              <a:rPr lang="fi-FI" sz="1000" dirty="0" err="1"/>
              <a:t>Vellas</a:t>
            </a:r>
            <a:r>
              <a:rPr lang="fi-FI" sz="1000" dirty="0"/>
              <a:t> ym. 1997, </a:t>
            </a:r>
            <a:r>
              <a:rPr lang="fi-FI" sz="1000" dirty="0" err="1"/>
              <a:t>Age</a:t>
            </a:r>
            <a:r>
              <a:rPr lang="fi-FI" sz="1000" dirty="0"/>
              <a:t> </a:t>
            </a:r>
            <a:r>
              <a:rPr lang="fi-FI" sz="1000" dirty="0" err="1"/>
              <a:t>Ageing</a:t>
            </a:r>
            <a:r>
              <a:rPr lang="fi-FI" sz="1000" dirty="0"/>
              <a:t> 26; 189-193.</a:t>
            </a:r>
          </a:p>
          <a:p>
            <a:pPr marL="503238" lvl="2" indent="-228600">
              <a:spcBef>
                <a:spcPts val="600"/>
              </a:spcBef>
              <a:buClr>
                <a:srgbClr val="FAA61A"/>
              </a:buClr>
              <a:buAutoNum type="arabicPeriod"/>
            </a:pPr>
            <a:r>
              <a:rPr lang="fi-FI" sz="1000" dirty="0" err="1"/>
              <a:t>Deshpande</a:t>
            </a:r>
            <a:r>
              <a:rPr lang="fi-FI" sz="1000" dirty="0"/>
              <a:t> ym. 2008, </a:t>
            </a:r>
            <a:r>
              <a:rPr lang="en-US" sz="1000" dirty="0"/>
              <a:t>Am J Phys Med </a:t>
            </a:r>
            <a:r>
              <a:rPr lang="en-US" sz="1000" dirty="0" err="1"/>
              <a:t>Rehabil</a:t>
            </a:r>
            <a:r>
              <a:rPr lang="en-US" sz="1000" dirty="0"/>
              <a:t> 87: 354–362.</a:t>
            </a:r>
            <a:endParaRPr lang="fi-FI" sz="1000" dirty="0"/>
          </a:p>
          <a:p>
            <a:pPr marL="503238" lvl="2" indent="-228600">
              <a:spcBef>
                <a:spcPts val="600"/>
              </a:spcBef>
              <a:buClr>
                <a:srgbClr val="FAA61A"/>
              </a:buClr>
              <a:buAutoNum type="arabicPeriod"/>
            </a:pPr>
            <a:r>
              <a:rPr lang="fi-FI" sz="1000" dirty="0" err="1"/>
              <a:t>Howland</a:t>
            </a:r>
            <a:r>
              <a:rPr lang="fi-FI" sz="1000" dirty="0"/>
              <a:t> ym. 1998 </a:t>
            </a:r>
            <a:r>
              <a:rPr lang="en-US" sz="1000" dirty="0"/>
              <a:t>Gerontologist  38: 549–555.</a:t>
            </a:r>
          </a:p>
          <a:p>
            <a:pPr marL="503238" lvl="2" indent="-228600">
              <a:spcBef>
                <a:spcPts val="600"/>
              </a:spcBef>
              <a:buClr>
                <a:srgbClr val="FAA61A"/>
              </a:buClr>
              <a:buAutoNum type="arabicPeriod"/>
            </a:pPr>
            <a:r>
              <a:rPr lang="fi-FI" sz="1000" dirty="0" err="1"/>
              <a:t>Visschejdijk</a:t>
            </a:r>
            <a:r>
              <a:rPr lang="fi-FI" sz="1000" dirty="0"/>
              <a:t> ym. 2010, </a:t>
            </a:r>
            <a:r>
              <a:rPr lang="de-DE" sz="1000" dirty="0"/>
              <a:t>J Am </a:t>
            </a:r>
            <a:r>
              <a:rPr lang="de-DE" sz="1000" dirty="0" err="1"/>
              <a:t>Geriatr</a:t>
            </a:r>
            <a:r>
              <a:rPr lang="de-DE" sz="1000" dirty="0"/>
              <a:t> </a:t>
            </a:r>
            <a:r>
              <a:rPr lang="de-DE" sz="1000" dirty="0" err="1"/>
              <a:t>Soc</a:t>
            </a:r>
            <a:r>
              <a:rPr lang="de-DE" sz="1000" dirty="0"/>
              <a:t>  58: 1739–4812.</a:t>
            </a:r>
            <a:endParaRPr lang="fi-FI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7" name="Picture 6" descr="IKINÄpysty+tausta.png"/>
          <p:cNvPicPr>
            <a:picLocks noChangeAspect="1"/>
          </p:cNvPicPr>
          <p:nvPr/>
        </p:nvPicPr>
        <p:blipFill>
          <a:blip r:embed="rId3" cstate="print"/>
          <a:srcRect t="8848" b="24332"/>
          <a:stretch>
            <a:fillRect/>
          </a:stretch>
        </p:blipFill>
        <p:spPr>
          <a:xfrm>
            <a:off x="7884368" y="332656"/>
            <a:ext cx="792088" cy="107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Kaatumisten</a:t>
            </a:r>
            <a:r>
              <a:rPr lang="en-US" dirty="0"/>
              <a:t> </a:t>
            </a:r>
            <a:r>
              <a:rPr lang="en-US" dirty="0" err="1"/>
              <a:t>seurauksia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773560"/>
            <a:ext cx="8207375" cy="1583432"/>
          </a:xfrm>
        </p:spPr>
        <p:txBody>
          <a:bodyPr/>
          <a:lstStyle/>
          <a:p>
            <a:r>
              <a:rPr lang="fi-FI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KAATUMISTEN VAARATEKIJÄT </a:t>
            </a:r>
            <a:br>
              <a:rPr lang="fi-FI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i-FI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 </a:t>
            </a:r>
            <a:br>
              <a:rPr lang="fi-FI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i-FI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KAATUMISVAARAN ARVIOINTI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IKINÄ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Copyright © THL/Tapaturmien ehkäisyn yksikkö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AE90ED-C1C6-472D-BC2D-035E1DA73F27}" type="slidenum">
              <a:rPr lang="fi-FI"/>
              <a:pPr/>
              <a:t>9</a:t>
            </a:fld>
            <a:endParaRPr lang="fi-FI"/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  <p:pic>
        <p:nvPicPr>
          <p:cNvPr id="10" name="Picture 9" descr="IKINÄvaaka+tausta.png"/>
          <p:cNvPicPr>
            <a:picLocks noChangeAspect="1"/>
          </p:cNvPicPr>
          <p:nvPr/>
        </p:nvPicPr>
        <p:blipFill>
          <a:blip r:embed="rId3" cstate="print">
            <a:lum contrast="-1000"/>
          </a:blip>
          <a:srcRect l="8318" r="4159"/>
          <a:stretch>
            <a:fillRect/>
          </a:stretch>
        </p:blipFill>
        <p:spPr>
          <a:xfrm>
            <a:off x="3635894" y="407913"/>
            <a:ext cx="1878760" cy="1148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H dokumentti" ma:contentTypeID="0x0101003F2931BFDBDF425D97A17895A5C7E92900120909C9D7BBBC49B3914AD64080FC74" ma:contentTypeVersion="0" ma:contentTypeDescription="" ma:contentTypeScope="" ma:versionID="f0f4e9ee105e8f80828ad6ee194d9612">
  <xsd:schema xmlns:xsd="http://www.w3.org/2001/XMLSchema" xmlns:xs="http://www.w3.org/2001/XMLSchema" xmlns:p="http://schemas.microsoft.com/office/2006/metadata/properties" xmlns:ns1="http://schemas.microsoft.com/sharepoint/v3" xmlns:ns2="7235bb91-27a6-4053-af77-066af4ecd5b3" targetNamespace="http://schemas.microsoft.com/office/2006/metadata/properties" ma:root="true" ma:fieldsID="bf513787603c2090121da8c658851a62" ns1:_="" ns2:_="">
    <xsd:import namespace="http://schemas.microsoft.com/sharepoint/v3"/>
    <xsd:import namespace="7235bb91-27a6-4053-af77-066af4ecd5b3"/>
    <xsd:element name="properties">
      <xsd:complexType>
        <xsd:sequence>
          <xsd:element name="documentManagement">
            <xsd:complexType>
              <xsd:all>
                <xsd:element ref="ns2:ph_dokumenttityyppi"/>
                <xsd:element ref="ns1:Audience" minOccurs="0"/>
                <xsd:element ref="ns2:ph_julkaisuvalinta" minOccurs="0"/>
                <xsd:element ref="ns2:ph_taxkeywordTaxHTField0" minOccurs="0"/>
                <xsd:element ref="ns2:Toimialatieto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dience" ma:index="3" nillable="true" ma:displayName="Kohderyhmä" ma:description="" ma:internalName="Audienc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5bb91-27a6-4053-af77-066af4ecd5b3" elementFormDefault="qualified">
    <xsd:import namespace="http://schemas.microsoft.com/office/2006/documentManagement/types"/>
    <xsd:import namespace="http://schemas.microsoft.com/office/infopath/2007/PartnerControls"/>
    <xsd:element name="ph_dokumenttityyppi" ma:index="2" ma:displayName="Dokumenttityyppi" ma:description="" ma:format="Dropdown" ma:internalName="ph_dokumenttityyppi">
      <xsd:simpleType>
        <xsd:restriction base="dms:Choice">
          <xsd:enumeration value="lomake"/>
          <xsd:enumeration value="luettelo"/>
          <xsd:enumeration value="muistio"/>
          <xsd:enumeration value="ohje"/>
          <xsd:enumeration value="sopimus"/>
          <xsd:enumeration value="esitysmateriaali"/>
          <xsd:enumeration value="muu"/>
        </xsd:restriction>
      </xsd:simpleType>
    </xsd:element>
    <xsd:element name="ph_julkaisuvalinta" ma:index="8" nillable="true" ma:displayName="Julkaisuvalinta" ma:description="" ma:hidden="true" ma:internalName="ph_julkaisuvalint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utiset"/>
                    <xsd:enumeration value="Koulutus- ja tapahtumakalenteri"/>
                    <xsd:enumeration value="Palvelut"/>
                    <xsd:enumeration value="Sisäiset tukipalvelut"/>
                    <xsd:enumeration value="Henkilöstölle"/>
                    <xsd:enumeration value="Tietotekniikka ja laitteet"/>
                    <xsd:enumeration value="Viestintä ja tietopalvelut"/>
                    <xsd:enumeration value="Päätöksenteko ja talous"/>
                    <xsd:enumeration value="Lomakkeet"/>
                    <xsd:enumeration value="Yhteystiedot ja aukiolot"/>
                    <xsd:enumeration value="Organisaatio"/>
                    <xsd:enumeration value="Ohjeet"/>
                  </xsd:restriction>
                </xsd:simpleType>
              </xsd:element>
            </xsd:sequence>
          </xsd:extension>
        </xsd:complexContent>
      </xsd:complexType>
    </xsd:element>
    <xsd:element name="ph_taxkeywordTaxHTField0" ma:index="12" nillable="true" ma:taxonomy="true" ma:internalName="ph_taxkeywordTaxHTField0" ma:taxonomyFieldName="ph_taxkeyword" ma:displayName="Avainsanat" ma:default="" ma:fieldId="{63666cb2-8617-4785-9e5e-c96e00128718}" ma:taxonomyMulti="true" ma:sspId="232cb187-5233-4d5c-8d0f-ab28e6e4d6dd" ma:termSetId="95839c87-bcce-43ea-9ab8-51bb65b0b11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oimialatieto0" ma:index="13" nillable="true" ma:taxonomy="true" ma:internalName="Toimialatieto0" ma:taxonomyFieldName="Toimialatieto" ma:displayName="Toimialatieto" ma:default="" ma:fieldId="{107c3d62-4867-4d68-8c86-21dc857d2be0}" ma:sspId="232cb187-5233-4d5c-8d0f-ab28e6e4d6dd" ma:termSetId="ea43474b-420c-4956-a7c6-ab2145e7e0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_dokumenttityyppi xmlns="7235bb91-27a6-4053-af77-066af4ecd5b3">esitysmateriaali</ph_dokumenttityyppi>
    <Toimialatieto0 xmlns="7235bb91-27a6-4053-af77-066af4ecd5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Sosiaali- ja terveystoimiala</TermName>
          <TermId xmlns="http://schemas.microsoft.com/office/infopath/2007/PartnerControls">0f5c0b4a-8c2c-4020-9726-10e25e2dc67c</TermId>
        </TermInfo>
      </Terms>
    </Toimialatieto0>
    <ph_taxkeywordTaxHTField0 xmlns="7235bb91-27a6-4053-af77-066af4ecd5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kaatuminen</TermName>
          <TermId xmlns="http://schemas.microsoft.com/office/infopath/2007/PartnerControls">4e5362d3-ee5b-47c5-87b3-8a6403aee7f5</TermId>
        </TermInfo>
        <TermInfo xmlns="http://schemas.microsoft.com/office/infopath/2007/PartnerControls">
          <TermName xmlns="http://schemas.microsoft.com/office/infopath/2007/PartnerControls">ehkäisy</TermName>
          <TermId xmlns="http://schemas.microsoft.com/office/infopath/2007/PartnerControls">61884acf-5b46-42b5-8dbf-d36380d5b584</TermId>
        </TermInfo>
        <TermInfo xmlns="http://schemas.microsoft.com/office/infopath/2007/PartnerControls">
          <TermName xmlns="http://schemas.microsoft.com/office/infopath/2007/PartnerControls">terveys</TermName>
          <TermId xmlns="http://schemas.microsoft.com/office/infopath/2007/PartnerControls">5f344a8f-5cfb-4c91-b415-a652b110d3ad</TermId>
        </TermInfo>
        <TermInfo xmlns="http://schemas.microsoft.com/office/infopath/2007/PartnerControls">
          <TermName xmlns="http://schemas.microsoft.com/office/infopath/2007/PartnerControls">toimintakyky</TermName>
          <TermId xmlns="http://schemas.microsoft.com/office/infopath/2007/PartnerControls">140441d5-1105-4443-a501-c0ba467f0552</TermId>
        </TermInfo>
        <TermInfo xmlns="http://schemas.microsoft.com/office/infopath/2007/PartnerControls">
          <TermName xmlns="http://schemas.microsoft.com/office/infopath/2007/PartnerControls">toimintakyvyn arviointi</TermName>
          <TermId xmlns="http://schemas.microsoft.com/office/infopath/2007/PartnerControls">579a2033-d1fc-43e4-8f11-d83d7600c05d</TermId>
        </TermInfo>
        <TermInfo xmlns="http://schemas.microsoft.com/office/infopath/2007/PartnerControls">
          <TermName xmlns="http://schemas.microsoft.com/office/infopath/2007/PartnerControls">liikkuminen</TermName>
          <TermId xmlns="http://schemas.microsoft.com/office/infopath/2007/PartnerControls">49ef4e36-48bf-4222-a177-747f3b6ab868</TermId>
        </TermInfo>
        <TermInfo xmlns="http://schemas.microsoft.com/office/infopath/2007/PartnerControls">
          <TermName xmlns="http://schemas.microsoft.com/office/infopath/2007/PartnerControls">kuntouttava</TermName>
          <TermId xmlns="http://schemas.microsoft.com/office/infopath/2007/PartnerControls">823d2110-37e3-4154-9eea-59de53bf8cc8</TermId>
        </TermInfo>
        <TermInfo xmlns="http://schemas.microsoft.com/office/infopath/2007/PartnerControls">
          <TermName xmlns="http://schemas.microsoft.com/office/infopath/2007/PartnerControls">kuntoutus</TermName>
          <TermId xmlns="http://schemas.microsoft.com/office/infopath/2007/PartnerControls">84d77eb3-94e6-49cb-9ac4-60f7c881dc0a</TermId>
        </TermInfo>
      </Terms>
    </ph_taxkeywordTaxHTField0>
    <ph_julkaisuvalinta xmlns="7235bb91-27a6-4053-af77-066af4ecd5b3"/>
    <Audienc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07BE1E-BA44-4213-B266-E813A8C12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235bb91-27a6-4053-af77-066af4ecd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557BF-42FE-45B4-9202-D4C31730F85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7235bb91-27a6-4053-af77-066af4ecd5b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55F1A3-65D4-463C-B408-2653FCB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thl_harmaa.thmx</Template>
  <TotalTime>3238</TotalTime>
  <Words>2452</Words>
  <Application>Microsoft Office PowerPoint</Application>
  <PresentationFormat>Näytössä katseltava diaesitys (4:3)</PresentationFormat>
  <Paragraphs>495</Paragraphs>
  <Slides>38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</vt:lpstr>
      <vt:lpstr>Candara</vt:lpstr>
      <vt:lpstr>Shruti</vt:lpstr>
      <vt:lpstr>Univers</vt:lpstr>
      <vt:lpstr>Presentation1</vt:lpstr>
      <vt:lpstr>IÄKKÄIDEN KAATUMISTEN EHKÄISY</vt:lpstr>
      <vt:lpstr>Materiaalin kohderyhmä ja käyttö</vt:lpstr>
      <vt:lpstr>Sisältö</vt:lpstr>
      <vt:lpstr>PowerPoint-esitys</vt:lpstr>
      <vt:lpstr>Mitä IKINÄ tarjoaa?</vt:lpstr>
      <vt:lpstr>IKINÄ-toimintamalli</vt:lpstr>
      <vt:lpstr>Miksi kaatumisia pitää ehkäistä?</vt:lpstr>
      <vt:lpstr>Kaatumisten seurauksia</vt:lpstr>
      <vt:lpstr>KAATUMISTEN VAARATEKIJÄT  JA  KAATUMISVAARAN ARVIOINTI</vt:lpstr>
      <vt:lpstr>Kaatumisten vaaratekijät</vt:lpstr>
      <vt:lpstr>Kaatumisten vaaratekijät</vt:lpstr>
      <vt:lpstr>Kaatumisvaaran arviointi</vt:lpstr>
      <vt:lpstr>IKINÄ-mittarit kaatumisvaaran arviointiin</vt:lpstr>
      <vt:lpstr>IKINÄ-mittarit: Lyhyt kaatumisvaaran arviointi</vt:lpstr>
      <vt:lpstr>IKINÄ-mittarit: Laaja kaatumisvaaran arviointi</vt:lpstr>
      <vt:lpstr>Kaatumisvaaran arvioinnin työvälineet</vt:lpstr>
      <vt:lpstr>Lyhyt fyysisen suorituskyvyn testistö</vt:lpstr>
      <vt:lpstr>KAATUMISTEN EHKÄISY</vt:lpstr>
      <vt:lpstr>Kaatumisten ehkäisy</vt:lpstr>
      <vt:lpstr>Kaatumisten ehkäisy:  Hyvä terveydentila ja sairauksien hoito</vt:lpstr>
      <vt:lpstr>Kaatumisalttiutta lisääviä sairauksia</vt:lpstr>
      <vt:lpstr>Kaatumisalttiutta lisääviä oireita</vt:lpstr>
      <vt:lpstr>Kaatumisten ehkäisy:  Osteoporoosin hyvä hoito</vt:lpstr>
      <vt:lpstr>Kaatumisten ehkäisy:   Muistisairaudet</vt:lpstr>
      <vt:lpstr>Kaatumisten ehkäisy: Liikuntaharjoittelu</vt:lpstr>
      <vt:lpstr>Kaatumisia ehkäisevä liikuntaharjoittelu</vt:lpstr>
      <vt:lpstr>Kaatumisten ehkäisy:  Lääkehoito</vt:lpstr>
      <vt:lpstr>Kaatumisten ehkäisy:   Ravitsemus</vt:lpstr>
      <vt:lpstr>Kaatumisten ehkäisy:  Alkoholin käyttö</vt:lpstr>
      <vt:lpstr>Kaatumisten ehkäisy:  Kaatumispelko</vt:lpstr>
      <vt:lpstr>Kaatumisten ehkäisy: Lonkkasuojaimet</vt:lpstr>
      <vt:lpstr>Kaatumisten ehkäisy:  Jalkineet ja liukuesteet</vt:lpstr>
      <vt:lpstr>KAATUMISTEN EHKÄISY ERI TOIMINTAYMPÄRISTÖISSÄ</vt:lpstr>
      <vt:lpstr>Kaatumisten ehkäisy kotona</vt:lpstr>
      <vt:lpstr>Kaatumisten ehkäisy hoivapalveluissa ja pitkäaikaishoidossa</vt:lpstr>
      <vt:lpstr>Kaatumisten ehkäisy sairaalassa</vt:lpstr>
      <vt:lpstr>Kaatumisten ehkäisyä voit opiskella lisää…</vt:lpstr>
      <vt:lpstr>Opiskele lisää kaatumisten ehkäisystä www.oppiportti.fi</vt:lpstr>
    </vt:vector>
  </TitlesOfParts>
  <Manager>Recommended Finland</Manager>
  <Company>THL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IÄKKÄIDEN KAATUMISTEN EHKÄISY</dc:title>
  <dc:subject>suomi</dc:subject>
  <dc:creator>thluser09</dc:creator>
  <cp:lastModifiedBy>Heinonen Sirpa</cp:lastModifiedBy>
  <cp:revision>119</cp:revision>
  <cp:lastPrinted>2018-01-04T06:54:56Z</cp:lastPrinted>
  <dcterms:created xsi:type="dcterms:W3CDTF">2012-11-07T08:08:15Z</dcterms:created>
  <dcterms:modified xsi:type="dcterms:W3CDTF">2021-04-08T07:45:37Z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0x0101003F2931BFDBDF425D97A17895A5C7E92900120909C9D7BBBC49B3914AD64080FC74</vt:lpwstr>
  </property>
  <property fmtid="{D5CDD505-2E9C-101B-9397-08002B2CF9AE}" pid="3" name="Toimialatieto">
    <vt:lpwstr>4;#Sosiaali- ja terveystoimiala|0f5c0b4a-8c2c-4020-9726-10e25e2dc67c</vt:lpwstr>
  </property>
  <property fmtid="{D5CDD505-2E9C-101B-9397-08002B2CF9AE}" pid="4" name="ph_taxkeyword">
    <vt:lpwstr>1224;#kaatuminen|4e5362d3-ee5b-47c5-87b3-8a6403aee7f5;#2518;#ehkäisy|61884acf-5b46-42b5-8dbf-d36380d5b584;#1195;#terveys|5f344a8f-5cfb-4c91-b415-a652b110d3ad;#2698;#toimintakyky|140441d5-1105-4443-a501-c0ba467f0552;#2699;#toimintakyvyn arviointi|579a2033-</vt:lpwstr>
  </property>
</Properties>
</file>