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12" autoAdjust="0"/>
  </p:normalViewPr>
  <p:slideViewPr>
    <p:cSldViewPr snapToGrid="0">
      <p:cViewPr varScale="1">
        <p:scale>
          <a:sx n="82" d="100"/>
          <a:sy n="82" d="100"/>
        </p:scale>
        <p:origin x="9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9067-F2FC-4710-B070-F098888F1072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5B5D-14B3-48DC-AE13-230CC8364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5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es.fi/Tiedostot/sahko_ja_hissit/kalvot/kodinsahkoturvall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kes.fi/Tiedostot/sahko_ja_hissit/esitteet_ja_oppaat/Kodin_sahkoturvallisuus_web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hlinkClick r:id="rId3"/>
              </a:rPr>
              <a:t>http://www.tukes.fi/Tiedostot/sahko_ja_hissit/kalvot/kodinsahkoturvall.pdf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hlinkClick r:id="rId4"/>
              </a:rPr>
              <a:t>http://www.tukes.fi/Tiedostot/sahko_ja_hissit/esitteet_ja_oppaat/Kodin_sahkoturvallisuus_web.pdf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5B5D-14B3-48DC-AE13-230CC8364FC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93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_3_2007-vnt1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kes.fi/Tiedostot/sahko_ja_hissit/esitteet_ja_oppaat/Kodin_sahkoturvallisuus_web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Sähkö- ja paloturvallisuus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Paloturvallisuus</a:t>
            </a:r>
          </a:p>
          <a:p>
            <a:pPr lvl="1"/>
            <a:r>
              <a:rPr lang="fi-FI" dirty="0"/>
              <a:t>Palovaroitin</a:t>
            </a:r>
          </a:p>
          <a:p>
            <a:pPr lvl="1"/>
            <a:r>
              <a:rPr lang="fi-FI" dirty="0"/>
              <a:t>Tulen sammuttaminen turvallisesti</a:t>
            </a:r>
          </a:p>
          <a:p>
            <a:r>
              <a:rPr lang="fi-FI" dirty="0"/>
              <a:t>Sähköturvallisuus</a:t>
            </a:r>
          </a:p>
          <a:p>
            <a:pPr lvl="1"/>
            <a:r>
              <a:rPr lang="fi-FI" dirty="0"/>
              <a:t>Sähköisku</a:t>
            </a:r>
          </a:p>
          <a:p>
            <a:pPr lvl="1"/>
            <a:r>
              <a:rPr lang="fi-FI" dirty="0"/>
              <a:t>Oikosulku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98ACF5-A502-4540-9D8E-C9BAA804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Palovaroitin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37307-9EA9-49BB-800E-D4636C30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102"/>
            <a:ext cx="4791248" cy="473886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Palovaroitin varoittaa savusta</a:t>
            </a:r>
          </a:p>
          <a:p>
            <a:pPr lvl="1"/>
            <a:r>
              <a:rPr lang="fi-FI" dirty="0"/>
              <a:t>Palovaroitin ei huomaa kaasuja kuten häkää tai hiilidioksidia</a:t>
            </a:r>
          </a:p>
          <a:p>
            <a:r>
              <a:rPr lang="fi-FI" dirty="0"/>
              <a:t>Palovaroitin varoittaa ajoissa. Tulipalosta pitää poistua nopeasti (2-3 minuuttia).</a:t>
            </a:r>
          </a:p>
          <a:p>
            <a:r>
              <a:rPr lang="fi-FI" dirty="0"/>
              <a:t>Suomessa kuolee noin 80-90 ihmistä joka vuosi tulipalossa </a:t>
            </a:r>
          </a:p>
          <a:p>
            <a:r>
              <a:rPr lang="fi-FI" dirty="0"/>
              <a:t>Kotona tulipalot syttyvät tasaisesti eri huoneissa</a:t>
            </a:r>
          </a:p>
          <a:p>
            <a:pPr lvl="1"/>
            <a:r>
              <a:rPr lang="fi-FI" dirty="0"/>
              <a:t>Suurin osa kuolemista tulipaloissa johtuu nukahtamisesta sänkyyn tupakan kanssa (30%)</a:t>
            </a:r>
          </a:p>
          <a:p>
            <a:pPr lvl="1"/>
            <a:r>
              <a:rPr lang="fi-FI" dirty="0"/>
              <a:t>Noin 25% tulipaloista johtuu sähkölaitteiden vioista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EB547CB-E448-477D-8FE8-E001CA438D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93" y="539692"/>
            <a:ext cx="3348308" cy="59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7CB81-A3EA-48DD-B5CF-516C16A3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Palovaroitin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12C120-DB9C-4BF9-81EB-9AE4233D8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Pelastuslaki määrää, että kaikissa asunnoissa on pakko olla palovaroitin</a:t>
            </a:r>
          </a:p>
          <a:p>
            <a:r>
              <a:rPr lang="fi-FI" dirty="0"/>
              <a:t>Palovaroitin on asukkaan vastuulla</a:t>
            </a:r>
          </a:p>
          <a:p>
            <a:pPr fontAlgn="base"/>
            <a:r>
              <a:rPr lang="fi-FI" dirty="0"/>
              <a:t>Sisäasiainministeriön asetuksesta 239/2009 3 §</a:t>
            </a:r>
          </a:p>
          <a:p>
            <a:pPr lvl="1" fontAlgn="base"/>
            <a:r>
              <a:rPr lang="fi-FI" i="1" dirty="0"/>
              <a:t>Asunnon jokainen kerros … on varustettava vähintään yhdellä palovaroittimella. Asunnon … 60 m</a:t>
            </a:r>
            <a:r>
              <a:rPr lang="fi-FI" i="1" baseline="30000" dirty="0"/>
              <a:t>2</a:t>
            </a:r>
            <a:r>
              <a:rPr lang="fi-FI" i="1" dirty="0"/>
              <a:t> kohden on oltava vähintään yksi palovaroitin.</a:t>
            </a:r>
          </a:p>
          <a:p>
            <a:pPr lvl="1" fontAlgn="base"/>
            <a:r>
              <a:rPr lang="fi-FI" i="1" dirty="0"/>
              <a:t>Palovaroitin on asennettava siten, että se reagoi tulipalosta aiheutuneeseen savuun mahdollisimman aikaisessa vaiheessa. … sijoittamisessa tulee ottaa huomioon suojattavan tilan muoto ja erityistä syttymisvaaraa aiheuttavat toiminnot.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FC29C-6374-4784-94E3-DBC6A29B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AD3CB-0550-4799-9F54-CC354438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Tulipalon sammuttaminen turvallisesti</a:t>
            </a:r>
          </a:p>
        </p:txBody>
      </p:sp>
    </p:spTree>
    <p:extLst>
      <p:ext uri="{BB962C8B-B14F-4D97-AF65-F5344CB8AC3E}">
        <p14:creationId xmlns:p14="http://schemas.microsoft.com/office/powerpoint/2010/main" val="182851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798AF7-D8B2-41ED-B552-0840EE9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CAF1D7-4C04-4349-8C95-2277446C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8253"/>
            <a:ext cx="7886700" cy="3671238"/>
          </a:xfrm>
        </p:spPr>
        <p:txBody>
          <a:bodyPr>
            <a:normAutofit/>
          </a:bodyPr>
          <a:lstStyle/>
          <a:p>
            <a:r>
              <a:rPr lang="fi-FI" i="1" dirty="0"/>
              <a:t>Sähköisku </a:t>
            </a:r>
            <a:r>
              <a:rPr lang="fi-FI" dirty="0"/>
              <a:t>tarkoittaa, että sähkö kulkee ihmiseen. </a:t>
            </a:r>
          </a:p>
          <a:p>
            <a:pPr lvl="1"/>
            <a:r>
              <a:rPr lang="fi-FI" dirty="0"/>
              <a:t>Sähköisku häiritsee ihmisen hermoja ja lihaksia </a:t>
            </a:r>
          </a:p>
          <a:p>
            <a:pPr lvl="1"/>
            <a:r>
              <a:rPr lang="fi-FI" dirty="0"/>
              <a:t>Sydän voi pysähtyä ja sähköisku voi myös polttaa</a:t>
            </a:r>
          </a:p>
          <a:p>
            <a:r>
              <a:rPr lang="fi-FI" i="1" dirty="0"/>
              <a:t>Läpilyönti </a:t>
            </a:r>
            <a:r>
              <a:rPr lang="fi-FI" dirty="0"/>
              <a:t>tarkoittaa sitä, että jännite on niin suuri, että sähkö hyppää eristeen läpi</a:t>
            </a:r>
          </a:p>
          <a:p>
            <a:pPr lvl="1"/>
            <a:r>
              <a:rPr lang="fi-FI" dirty="0"/>
              <a:t>Esimerkiksi ilmajohdosta (korkea jännite) voi hypätä sähkö ihmiseen, jos ihminen on liian lähellä</a:t>
            </a:r>
          </a:p>
          <a:p>
            <a:pPr lvl="1"/>
            <a:r>
              <a:rPr lang="fi-FI" dirty="0"/>
              <a:t>Kun sähkö hyppää eristeen läpi, näkyy erittäin kirkas valokaari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1F07F0-8B66-4CD0-8679-0881DF97B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35816"/>
          <a:stretch/>
        </p:blipFill>
        <p:spPr>
          <a:xfrm>
            <a:off x="1968760" y="5089491"/>
            <a:ext cx="5150498" cy="17133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0CB8DB9-2921-40C3-B698-F825849B5043}"/>
              </a:ext>
            </a:extLst>
          </p:cNvPr>
          <p:cNvSpPr txBox="1"/>
          <p:nvPr/>
        </p:nvSpPr>
        <p:spPr>
          <a:xfrm>
            <a:off x="3069772" y="6410105"/>
            <a:ext cx="2750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>
                <a:hlinkClick r:id="rId3"/>
              </a:rPr>
              <a:t>Wikimedia </a:t>
            </a:r>
            <a:r>
              <a:rPr lang="fi-FI" dirty="0" err="1">
                <a:hlinkClick r:id="rId3"/>
              </a:rPr>
              <a:t>Commons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84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EDE0F0-E96D-4C0F-B059-A77B72DB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73D6BB-E406-47D2-9D9B-76620367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Oikosulku </a:t>
            </a:r>
            <a:r>
              <a:rPr lang="fi-FI" dirty="0"/>
              <a:t>tarkoittaa, että sähkö kulkee virtapiirissä väärin. Sähkölaitteessa voi esimerkiksi tapahtua läpilyönti tai siellä on vettä.</a:t>
            </a:r>
          </a:p>
          <a:p>
            <a:pPr lvl="1"/>
            <a:r>
              <a:rPr lang="fi-FI" dirty="0"/>
              <a:t>Oikosulussa sähkövirran määrä kasvaa nopeasti todella suureksi</a:t>
            </a:r>
          </a:p>
          <a:p>
            <a:pPr lvl="1"/>
            <a:r>
              <a:rPr lang="fi-FI" dirty="0"/>
              <a:t>Silloin sulake palaa ja sähköä ei enää tule pistorasiaan</a:t>
            </a:r>
          </a:p>
          <a:p>
            <a:pPr lvl="1"/>
            <a:r>
              <a:rPr lang="fi-FI" dirty="0"/>
              <a:t>Jos sulaketta ei ole, laite voi syttyä palamaan tai siitä voi saada sähköiskun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1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E641A0-F5C3-4863-9925-B9260783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6782A0-BB61-4CB3-AE23-B560B918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Vaarallinen jännite on yli 50 volttia. Pistorasiassa jännite on 230 volttia.</a:t>
            </a:r>
          </a:p>
          <a:p>
            <a:pPr lvl="1"/>
            <a:r>
              <a:rPr lang="fi-FI" dirty="0"/>
              <a:t>Kodin sähköjohdot voivat olla vaarallisia, jos ne eivät ole ehjiä</a:t>
            </a:r>
          </a:p>
          <a:p>
            <a:r>
              <a:rPr lang="fi-FI" dirty="0"/>
              <a:t>Sähköisku on vaarallinen myös siksi, että sähköisku saa ihmisen lihakset kouristumaan </a:t>
            </a:r>
          </a:p>
          <a:p>
            <a:pPr lvl="1"/>
            <a:r>
              <a:rPr lang="fi-FI" dirty="0"/>
              <a:t>Ihminen, joka saa sähköiskun, ei voi irrottaa itseään vaarallisesta laitteesta</a:t>
            </a:r>
          </a:p>
          <a:p>
            <a:pPr lvl="1"/>
            <a:r>
              <a:rPr lang="fi-FI" dirty="0"/>
              <a:t>Jos ihminen jää kiinni sähkölaitteeseen, virta pitää katkaista. Jos virtaa ei voi katkaista, ihminen pitää irrottaa eristeen avulla. Esimerkiksi puukeppi, naru tai paksut muovihansikkaat voivat auttaa.</a:t>
            </a:r>
          </a:p>
        </p:txBody>
      </p:sp>
    </p:spTree>
    <p:extLst>
      <p:ext uri="{BB962C8B-B14F-4D97-AF65-F5344CB8AC3E}">
        <p14:creationId xmlns:p14="http://schemas.microsoft.com/office/powerpoint/2010/main" val="28340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342A7C-2022-4D5E-B058-2877AE75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4845A7-9B4D-47CC-B9A8-93A2F9C5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Tutustu tämän dokumentin sivuihin 26, 28 ja 29</a:t>
            </a:r>
          </a:p>
          <a:p>
            <a:pPr lvl="1"/>
            <a:r>
              <a:rPr lang="fi-FI" dirty="0">
                <a:hlinkClick r:id="rId2"/>
              </a:rPr>
              <a:t>http://www.tukes.fi/Tiedostot/sahko_ja_hissit/esitteet_ja_oppaat/Kodin_sahkoturvallisuus_web.pdf</a:t>
            </a:r>
            <a:endParaRPr lang="fi-FI" dirty="0"/>
          </a:p>
          <a:p>
            <a:pPr lvl="1"/>
            <a:r>
              <a:rPr lang="fi-FI" dirty="0"/>
              <a:t>(Linkki myös Peda.net –sivulla)</a:t>
            </a:r>
          </a:p>
          <a:p>
            <a:r>
              <a:rPr lang="fi-FI" dirty="0"/>
              <a:t>Mitä sinä voisit tehdä kotona parantaaksesi kodin paloturvallisuutta tai sähköturvallisuutta?</a:t>
            </a:r>
          </a:p>
        </p:txBody>
      </p:sp>
    </p:spTree>
    <p:extLst>
      <p:ext uri="{BB962C8B-B14F-4D97-AF65-F5344CB8AC3E}">
        <p14:creationId xmlns:p14="http://schemas.microsoft.com/office/powerpoint/2010/main" val="418955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422</Words>
  <Application>Microsoft Office PowerPoint</Application>
  <PresentationFormat>Näytössä katseltava diaesitys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Sähkö- ja paloturvallisuus</vt:lpstr>
      <vt:lpstr>Tunnin ohjelma</vt:lpstr>
      <vt:lpstr>Palovaroitin</vt:lpstr>
      <vt:lpstr>Palovaroitin</vt:lpstr>
      <vt:lpstr>Videoita</vt:lpstr>
      <vt:lpstr>Sähköturvallisuus</vt:lpstr>
      <vt:lpstr>Sähköturvallisuus</vt:lpstr>
      <vt:lpstr>Sähköturvallisuus</vt:lpstr>
      <vt:lpstr>Kotitehtävä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17</cp:revision>
  <dcterms:created xsi:type="dcterms:W3CDTF">2017-10-07T11:37:59Z</dcterms:created>
  <dcterms:modified xsi:type="dcterms:W3CDTF">2017-10-16T12:04:56Z</dcterms:modified>
</cp:coreProperties>
</file>