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  <p:sldMasterId id="2147483672" r:id="rId2"/>
    <p:sldMasterId id="2147483733" r:id="rId3"/>
    <p:sldMasterId id="2147483755" r:id="rId4"/>
  </p:sldMasterIdLst>
  <p:notesMasterIdLst>
    <p:notesMasterId r:id="rId19"/>
  </p:notesMasterIdLst>
  <p:handoutMasterIdLst>
    <p:handoutMasterId r:id="rId20"/>
  </p:handoutMasterIdLst>
  <p:sldIdLst>
    <p:sldId id="273" r:id="rId5"/>
    <p:sldId id="301" r:id="rId6"/>
    <p:sldId id="276" r:id="rId7"/>
    <p:sldId id="275" r:id="rId8"/>
    <p:sldId id="277" r:id="rId9"/>
    <p:sldId id="284" r:id="rId10"/>
    <p:sldId id="286" r:id="rId11"/>
    <p:sldId id="285" r:id="rId12"/>
    <p:sldId id="296" r:id="rId13"/>
    <p:sldId id="295" r:id="rId14"/>
    <p:sldId id="290" r:id="rId15"/>
    <p:sldId id="292" r:id="rId16"/>
    <p:sldId id="302" r:id="rId17"/>
    <p:sldId id="298" r:id="rId18"/>
  </p:sldIdLst>
  <p:sldSz cx="9144000" cy="6858000" type="screen4x3"/>
  <p:notesSz cx="6742113" cy="9872663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63F"/>
    <a:srgbClr val="EB3E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6" autoAdjust="0"/>
    <p:restoredTop sz="94411" autoAdjust="0"/>
  </p:normalViewPr>
  <p:slideViewPr>
    <p:cSldViewPr snapToGrid="0" snapToObjects="1">
      <p:cViewPr varScale="1">
        <p:scale>
          <a:sx n="162" d="100"/>
          <a:sy n="162" d="100"/>
        </p:scale>
        <p:origin x="166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18971" y="1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4DB44-8318-4D4B-A31D-C4D63F772ACF}" type="datetimeFigureOut">
              <a:rPr lang="fi-FI" smtClean="0"/>
              <a:pPr/>
              <a:t>14.1.2022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18971" y="937731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1F986-3D21-744C-B29A-EF5715DA12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7886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8971" y="1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4C18A-DE29-3744-A6F5-E9453D76A132}" type="datetimeFigureOut">
              <a:rPr lang="fi-FI" smtClean="0"/>
              <a:pPr/>
              <a:t>14.1.2022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871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8225D-FEDE-FA47-A1F1-95B654695E9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6766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08375" y="2403286"/>
            <a:ext cx="5727252" cy="1906777"/>
          </a:xfrm>
          <a:effectLst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08374" y="4539932"/>
            <a:ext cx="5727252" cy="87593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C7C9C8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60" y="1045883"/>
            <a:ext cx="2047442" cy="1332265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693646"/>
            <a:ext cx="9144000" cy="1704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0000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424451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424451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8503899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7552916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424380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14.1.2022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011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14.1.2022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273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341344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1341344"/>
            <a:ext cx="5111750" cy="5001185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2503394"/>
            <a:ext cx="3008313" cy="3839135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14.1.2022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7054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Helvetic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14.1.2022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7522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14.1.2022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6268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1E56-800E-4360-AEF8-D13B41510602}" type="datetimeFigureOut">
              <a:rPr lang="fi-FI" smtClean="0"/>
              <a:t>14.1.2022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2444-873D-41E0-916B-DF737879CB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6122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_DSC769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8613" y="0"/>
            <a:ext cx="5265388" cy="6540486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1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6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2F6C6FE-2BCB-574D-9E89-D023255ACA90}" type="datetime1">
              <a:rPr lang="fi-FI" smtClean="0"/>
              <a:t>14.1.2022</a:t>
            </a:fld>
            <a:endParaRPr lang="fi-FI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2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3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1192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5753100" y="274638"/>
            <a:ext cx="20574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435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uorakulmio 14"/>
          <p:cNvSpPr/>
          <p:nvPr userDrawn="1"/>
        </p:nvSpPr>
        <p:spPr>
          <a:xfrm rot="5400000">
            <a:off x="8248258" y="142284"/>
            <a:ext cx="763388" cy="10280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48116" y="288127"/>
            <a:ext cx="323551" cy="736410"/>
          </a:xfrm>
          <a:prstGeom prst="rect">
            <a:avLst/>
          </a:prstGeom>
        </p:spPr>
      </p:pic>
      <p:sp>
        <p:nvSpPr>
          <p:cNvPr id="17" name="Päivämäärän paikkamerkki 3"/>
          <p:cNvSpPr>
            <a:spLocks noGrp="1"/>
          </p:cNvSpPr>
          <p:nvPr userDrawn="1"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14.1.2022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5545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 descr="_DSC692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8807" y="0"/>
            <a:ext cx="5315193" cy="6560858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7597C8C4-6DA1-C742-9D46-E5003B0E5B74}" type="datetime1">
              <a:rPr lang="fi-FI" smtClean="0"/>
              <a:t>14.1.2022</a:t>
            </a:fld>
            <a:endParaRPr lang="fi-FI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5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6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2802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_DSC769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8613" y="0"/>
            <a:ext cx="5265388" cy="6540486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1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6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2F6C6FE-2BCB-574D-9E89-D023255ACA90}" type="datetime1">
              <a:rPr lang="fi-FI" smtClean="0"/>
              <a:t>14.1.2022</a:t>
            </a:fld>
            <a:endParaRPr lang="fi-FI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2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3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2023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DSC_0688_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6355" y="0"/>
            <a:ext cx="5327645" cy="6540486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4313B751-1C73-F140-8F4C-4EAC8C7B914C}" type="datetime1">
              <a:rPr lang="fi-FI" smtClean="0"/>
              <a:t>14.1.2022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0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1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191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3"/>
          </p:nvPr>
        </p:nvSpPr>
        <p:spPr>
          <a:xfrm>
            <a:off x="3945499" y="0"/>
            <a:ext cx="5198502" cy="6540500"/>
          </a:xfrm>
          <a:custGeom>
            <a:avLst/>
            <a:gdLst>
              <a:gd name="connsiteX0" fmla="*/ 0 w 5198502"/>
              <a:gd name="connsiteY0" fmla="*/ 0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0 w 5198502"/>
              <a:gd name="connsiteY4" fmla="*/ 0 h 6540500"/>
              <a:gd name="connsiteX0" fmla="*/ 2422782 w 5198502"/>
              <a:gd name="connsiteY0" fmla="*/ 18496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2782 w 5198502"/>
              <a:gd name="connsiteY4" fmla="*/ 18496 h 6540500"/>
              <a:gd name="connsiteX0" fmla="*/ 2694035 w 5198502"/>
              <a:gd name="connsiteY0" fmla="*/ 0 h 6583656"/>
              <a:gd name="connsiteX1" fmla="*/ 5198502 w 5198502"/>
              <a:gd name="connsiteY1" fmla="*/ 43156 h 6583656"/>
              <a:gd name="connsiteX2" fmla="*/ 5198502 w 5198502"/>
              <a:gd name="connsiteY2" fmla="*/ 6583656 h 6583656"/>
              <a:gd name="connsiteX3" fmla="*/ 0 w 5198502"/>
              <a:gd name="connsiteY3" fmla="*/ 6583656 h 6583656"/>
              <a:gd name="connsiteX4" fmla="*/ 2694035 w 5198502"/>
              <a:gd name="connsiteY4" fmla="*/ 0 h 6583656"/>
              <a:gd name="connsiteX0" fmla="*/ 2435112 w 5198502"/>
              <a:gd name="connsiteY0" fmla="*/ 36991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35112 w 5198502"/>
              <a:gd name="connsiteY4" fmla="*/ 36991 h 6540500"/>
              <a:gd name="connsiteX0" fmla="*/ 2428947 w 5198502"/>
              <a:gd name="connsiteY0" fmla="*/ 6165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8947 w 5198502"/>
              <a:gd name="connsiteY4" fmla="*/ 6165 h 654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8502" h="6540500">
                <a:moveTo>
                  <a:pt x="2428947" y="6165"/>
                </a:moveTo>
                <a:lnTo>
                  <a:pt x="5198502" y="0"/>
                </a:lnTo>
                <a:lnTo>
                  <a:pt x="5198502" y="6540500"/>
                </a:lnTo>
                <a:lnTo>
                  <a:pt x="0" y="6540500"/>
                </a:lnTo>
                <a:lnTo>
                  <a:pt x="2428947" y="6165"/>
                </a:lnTo>
                <a:close/>
              </a:path>
            </a:pathLst>
          </a:cu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E27FF40-B8EF-44D5-A1E0-87F23FB88C8B}" type="datetime1">
              <a:rPr lang="fi-FI" smtClean="0"/>
              <a:pPr/>
              <a:t>14.1.2022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</a:t>
            </a:r>
            <a:r>
              <a:rPr lang="fi-FI" b="1" dirty="0"/>
              <a:t>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0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1" name="Kuva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0906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3"/>
          </p:nvPr>
        </p:nvSpPr>
        <p:spPr>
          <a:xfrm>
            <a:off x="3945499" y="0"/>
            <a:ext cx="5198502" cy="6540500"/>
          </a:xfrm>
          <a:custGeom>
            <a:avLst/>
            <a:gdLst>
              <a:gd name="connsiteX0" fmla="*/ 0 w 5198502"/>
              <a:gd name="connsiteY0" fmla="*/ 0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0 w 5198502"/>
              <a:gd name="connsiteY4" fmla="*/ 0 h 6540500"/>
              <a:gd name="connsiteX0" fmla="*/ 2422782 w 5198502"/>
              <a:gd name="connsiteY0" fmla="*/ 18496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2782 w 5198502"/>
              <a:gd name="connsiteY4" fmla="*/ 18496 h 6540500"/>
              <a:gd name="connsiteX0" fmla="*/ 2694035 w 5198502"/>
              <a:gd name="connsiteY0" fmla="*/ 0 h 6583656"/>
              <a:gd name="connsiteX1" fmla="*/ 5198502 w 5198502"/>
              <a:gd name="connsiteY1" fmla="*/ 43156 h 6583656"/>
              <a:gd name="connsiteX2" fmla="*/ 5198502 w 5198502"/>
              <a:gd name="connsiteY2" fmla="*/ 6583656 h 6583656"/>
              <a:gd name="connsiteX3" fmla="*/ 0 w 5198502"/>
              <a:gd name="connsiteY3" fmla="*/ 6583656 h 6583656"/>
              <a:gd name="connsiteX4" fmla="*/ 2694035 w 5198502"/>
              <a:gd name="connsiteY4" fmla="*/ 0 h 6583656"/>
              <a:gd name="connsiteX0" fmla="*/ 2435112 w 5198502"/>
              <a:gd name="connsiteY0" fmla="*/ 36991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35112 w 5198502"/>
              <a:gd name="connsiteY4" fmla="*/ 36991 h 6540500"/>
              <a:gd name="connsiteX0" fmla="*/ 2428947 w 5198502"/>
              <a:gd name="connsiteY0" fmla="*/ 6165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8947 w 5198502"/>
              <a:gd name="connsiteY4" fmla="*/ 6165 h 654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8502" h="6540500">
                <a:moveTo>
                  <a:pt x="2428947" y="6165"/>
                </a:moveTo>
                <a:lnTo>
                  <a:pt x="5198502" y="0"/>
                </a:lnTo>
                <a:lnTo>
                  <a:pt x="5198502" y="6540500"/>
                </a:lnTo>
                <a:lnTo>
                  <a:pt x="0" y="6540500"/>
                </a:lnTo>
                <a:lnTo>
                  <a:pt x="2428947" y="6165"/>
                </a:lnTo>
                <a:close/>
              </a:path>
            </a:pathLst>
          </a:cu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9A905CFF-917D-A547-A88A-94A61F8F474F}" type="datetime1">
              <a:rPr lang="fi-FI" smtClean="0"/>
              <a:t>14.1.2022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0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1" name="Kuva 2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2036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pic>
        <p:nvPicPr>
          <p:cNvPr id="4" name="Kuva 3" descr="DSC_0599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473450"/>
          </a:xfrm>
          <a:prstGeom prst="rect">
            <a:avLst/>
          </a:prstGeom>
        </p:spPr>
      </p:pic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6E5C5AF-6D6F-D644-9C80-9D05F775ED69}" type="datetime1">
              <a:rPr lang="fi-FI" smtClean="0"/>
              <a:t>14.1.2022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2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3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1450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pic>
        <p:nvPicPr>
          <p:cNvPr id="5" name="Kuva 4" descr="_DSC846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473824"/>
          </a:xfrm>
          <a:prstGeom prst="rect">
            <a:avLst/>
          </a:prstGeom>
        </p:spPr>
      </p:pic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49C7791E-4FCD-2640-935C-D1D44CC31DD8}" type="datetime1">
              <a:rPr lang="fi-FI" smtClean="0"/>
              <a:t>14.1.2022</a:t>
            </a:fld>
            <a:endParaRPr lang="fi-FI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3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4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4003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3473450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473450">
                <a:moveTo>
                  <a:pt x="0" y="0"/>
                </a:moveTo>
                <a:lnTo>
                  <a:pt x="460678" y="2505"/>
                </a:lnTo>
                <a:cubicBezTo>
                  <a:pt x="467258" y="181367"/>
                  <a:pt x="460712" y="888442"/>
                  <a:pt x="463631" y="1023384"/>
                </a:cubicBezTo>
                <a:lnTo>
                  <a:pt x="1217523" y="1024449"/>
                </a:lnTo>
                <a:cubicBezTo>
                  <a:pt x="1217622" y="1021952"/>
                  <a:pt x="1212357" y="439565"/>
                  <a:pt x="1213464" y="1935"/>
                </a:cubicBezTo>
                <a:lnTo>
                  <a:pt x="9144000" y="0"/>
                </a:lnTo>
                <a:lnTo>
                  <a:pt x="9144000" y="3473450"/>
                </a:lnTo>
                <a:lnTo>
                  <a:pt x="4776273" y="3473378"/>
                </a:lnTo>
                <a:lnTo>
                  <a:pt x="4776273" y="2723070"/>
                </a:lnTo>
                <a:lnTo>
                  <a:pt x="424558" y="2719410"/>
                </a:lnTo>
                <a:lnTo>
                  <a:pt x="428218" y="3473378"/>
                </a:lnTo>
                <a:lnTo>
                  <a:pt x="0" y="3473450"/>
                </a:lnTo>
                <a:lnTo>
                  <a:pt x="0" y="0"/>
                </a:ln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ysClr val="windowText" lastClr="000000"/>
              </a:solidFill>
              <a:latin typeface="Helvetica" pitchFamily="34" charset="0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8BD1B608-F4D6-7042-9326-5751643730CF}" type="datetime1">
              <a:rPr lang="fi-FI" smtClean="0"/>
              <a:t>14.1.2022</a:t>
            </a:fld>
            <a:endParaRPr lang="fi-FI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3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4" name="Kuva 2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5132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rgbClr val="F15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085663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 descr="DSC_147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764582"/>
          </a:xfrm>
          <a:prstGeom prst="rect">
            <a:avLst/>
          </a:prstGeom>
        </p:spPr>
      </p:pic>
      <p:sp>
        <p:nvSpPr>
          <p:cNvPr id="18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57201" y="0"/>
            <a:ext cx="763388" cy="1028096"/>
            <a:chOff x="457201" y="0"/>
            <a:chExt cx="763388" cy="1028096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1" y="0"/>
              <a:ext cx="763388" cy="10280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1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8" y="165903"/>
              <a:ext cx="323551" cy="736410"/>
            </a:xfrm>
            <a:prstGeom prst="rect">
              <a:avLst/>
            </a:prstGeom>
          </p:spPr>
        </p:pic>
      </p:grpSp>
      <p:sp>
        <p:nvSpPr>
          <p:cNvPr id="15" name="Päivämäärän paikkamerkki 3"/>
          <p:cNvSpPr>
            <a:spLocks noGrp="1"/>
          </p:cNvSpPr>
          <p:nvPr userDrawn="1">
            <p:ph type="dt" sz="half" idx="11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B7B90E4D-7DF4-1147-9924-C5F332530C45}" type="datetime1">
              <a:rPr lang="fi-FI" smtClean="0"/>
              <a:t>14.1.2022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16817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018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3764582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tsikko 1"/>
          <p:cNvSpPr>
            <a:spLocks noGrp="1"/>
          </p:cNvSpPr>
          <p:nvPr>
            <p:ph type="title"/>
          </p:nvPr>
        </p:nvSpPr>
        <p:spPr>
          <a:xfrm>
            <a:off x="722313" y="4085663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9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>
              <a:buClr>
                <a:schemeClr val="bg1"/>
              </a:buClr>
              <a:buFont typeface="Arial"/>
              <a:buChar char="•"/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D7B9BBA6-F172-434C-89AD-53D81D5D74FD}" type="datetime1">
              <a:rPr lang="fi-FI" smtClean="0"/>
              <a:t>14.1.2022</a:t>
            </a:fld>
            <a:endParaRPr lang="fi-FI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5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6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40948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6841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F9D46576-D913-A841-B054-014875DAA31A}" type="datetime1">
              <a:rPr lang="fi-FI" smtClean="0"/>
              <a:t>14.1.2022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16271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368AA11-B73A-2C4F-B8FA-47C8C49BD118}" type="datetime1">
              <a:rPr lang="fi-FI" smtClean="0"/>
              <a:t>14.1.2022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981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8"/>
            <a:ext cx="4040188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697089"/>
            <a:ext cx="4040188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844698"/>
            <a:ext cx="4041775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697089"/>
            <a:ext cx="4041775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D124041A-D7AC-0740-969A-8B5B84F7A4B9}" type="datetime1">
              <a:rPr lang="fi-FI" smtClean="0"/>
              <a:t>14.1.2022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1716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E08EE7EB-9CF6-FA43-A603-2C39D04C89C9}" type="datetime1">
              <a:rPr lang="fi-FI" smtClean="0"/>
              <a:t>14.1.2022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8600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3473450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473450">
                <a:moveTo>
                  <a:pt x="0" y="0"/>
                </a:moveTo>
                <a:lnTo>
                  <a:pt x="460678" y="2505"/>
                </a:lnTo>
                <a:cubicBezTo>
                  <a:pt x="467258" y="181367"/>
                  <a:pt x="460712" y="888442"/>
                  <a:pt x="463631" y="1023384"/>
                </a:cubicBezTo>
                <a:lnTo>
                  <a:pt x="1217523" y="1024449"/>
                </a:lnTo>
                <a:cubicBezTo>
                  <a:pt x="1217622" y="1021952"/>
                  <a:pt x="1212357" y="439565"/>
                  <a:pt x="1213464" y="1935"/>
                </a:cubicBezTo>
                <a:lnTo>
                  <a:pt x="9144000" y="0"/>
                </a:lnTo>
                <a:lnTo>
                  <a:pt x="9144000" y="3473450"/>
                </a:lnTo>
                <a:lnTo>
                  <a:pt x="4776273" y="3473378"/>
                </a:lnTo>
                <a:lnTo>
                  <a:pt x="4776273" y="2723070"/>
                </a:lnTo>
                <a:lnTo>
                  <a:pt x="424558" y="2719410"/>
                </a:lnTo>
                <a:lnTo>
                  <a:pt x="428218" y="3473378"/>
                </a:lnTo>
                <a:lnTo>
                  <a:pt x="0" y="3473450"/>
                </a:lnTo>
                <a:lnTo>
                  <a:pt x="0" y="0"/>
                </a:ln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>
                <a:solidFill>
                  <a:schemeClr val="accent1"/>
                </a:solidFill>
              </a:rPr>
              <a:t>JYU.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14.1.2022</a:t>
            </a:fld>
            <a:endParaRPr lang="fi-FI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3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4" name="Kuva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27935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6629496-E812-CC43-9126-819AE9AD3245}" type="datetime1">
              <a:rPr lang="fi-FI" smtClean="0"/>
              <a:t>14.1.2022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45703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341344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1341344"/>
            <a:ext cx="5111750" cy="5001185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2503394"/>
            <a:ext cx="3008313" cy="3839135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26E5785-7056-6940-8594-7ED6FA4BE640}" type="datetime1">
              <a:rPr lang="fi-FI" smtClean="0"/>
              <a:t>14.1.2022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73745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Helvetic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6BE65F0-2E78-7242-A984-C91FC36F2CCE}" type="datetime1">
              <a:rPr lang="fi-FI" smtClean="0"/>
              <a:t>14.1.2022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59918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E73A1169-973A-9B40-AE1D-2352ECA8036D}" type="datetime1">
              <a:rPr lang="fi-FI" smtClean="0"/>
              <a:t>14.1.2022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18010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3762-D0D3-4AA7-8CC3-65AE1A43E897}" type="datetimeFigureOut">
              <a:rPr lang="fi-FI" smtClean="0"/>
              <a:pPr/>
              <a:t>14.1.2022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D6F9F-EFE3-444B-8F53-12BE563373A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620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rgbClr val="F15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-2" y="-1"/>
            <a:ext cx="9144001" cy="3769783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363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991824 w 9144000"/>
              <a:gd name="connsiteY9" fmla="*/ 31427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1008757 w 9144000"/>
              <a:gd name="connsiteY9" fmla="*/ 31512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473450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769783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638684 h 3769783"/>
              <a:gd name="connsiteX8" fmla="*/ 0 w 9144000"/>
              <a:gd name="connsiteY8" fmla="*/ 0 h 3769783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763813 h 3769783"/>
              <a:gd name="connsiteX8" fmla="*/ 0 w 9144000"/>
              <a:gd name="connsiteY8" fmla="*/ 0 h 3769783"/>
              <a:gd name="connsiteX0" fmla="*/ 1 w 9144001"/>
              <a:gd name="connsiteY0" fmla="*/ 0 h 3769783"/>
              <a:gd name="connsiteX1" fmla="*/ 460679 w 9144001"/>
              <a:gd name="connsiteY1" fmla="*/ 2505 h 3769783"/>
              <a:gd name="connsiteX2" fmla="*/ 463632 w 9144001"/>
              <a:gd name="connsiteY2" fmla="*/ 1023384 h 3769783"/>
              <a:gd name="connsiteX3" fmla="*/ 1217524 w 9144001"/>
              <a:gd name="connsiteY3" fmla="*/ 1024449 h 3769783"/>
              <a:gd name="connsiteX4" fmla="*/ 1213465 w 9144001"/>
              <a:gd name="connsiteY4" fmla="*/ 1935 h 3769783"/>
              <a:gd name="connsiteX5" fmla="*/ 9144001 w 9144001"/>
              <a:gd name="connsiteY5" fmla="*/ 0 h 3769783"/>
              <a:gd name="connsiteX6" fmla="*/ 9144001 w 9144001"/>
              <a:gd name="connsiteY6" fmla="*/ 3769783 h 3769783"/>
              <a:gd name="connsiteX7" fmla="*/ 0 w 9144001"/>
              <a:gd name="connsiteY7" fmla="*/ 3768626 h 3769783"/>
              <a:gd name="connsiteX8" fmla="*/ 1 w 9144001"/>
              <a:gd name="connsiteY8" fmla="*/ 0 h 376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1" h="3769783">
                <a:moveTo>
                  <a:pt x="1" y="0"/>
                </a:moveTo>
                <a:lnTo>
                  <a:pt x="460679" y="2505"/>
                </a:lnTo>
                <a:cubicBezTo>
                  <a:pt x="467259" y="181367"/>
                  <a:pt x="460713" y="888442"/>
                  <a:pt x="463632" y="1023384"/>
                </a:cubicBezTo>
                <a:lnTo>
                  <a:pt x="1217524" y="1024449"/>
                </a:lnTo>
                <a:cubicBezTo>
                  <a:pt x="1217623" y="1021952"/>
                  <a:pt x="1212358" y="439565"/>
                  <a:pt x="1213465" y="1935"/>
                </a:cubicBezTo>
                <a:lnTo>
                  <a:pt x="9144001" y="0"/>
                </a:lnTo>
                <a:lnTo>
                  <a:pt x="9144001" y="3769783"/>
                </a:lnTo>
                <a:lnTo>
                  <a:pt x="0" y="3768626"/>
                </a:lnTo>
                <a:cubicBezTo>
                  <a:pt x="0" y="2512417"/>
                  <a:pt x="1" y="1256209"/>
                  <a:pt x="1" y="0"/>
                </a:cubicBez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14.1.2022</a:t>
            </a:fld>
            <a:endParaRPr lang="fi-FI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457201" y="0"/>
            <a:ext cx="763388" cy="1028096"/>
            <a:chOff x="457201" y="0"/>
            <a:chExt cx="763388" cy="1028096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1" y="0"/>
              <a:ext cx="763388" cy="10280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1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8" y="165903"/>
              <a:ext cx="323551" cy="736410"/>
            </a:xfrm>
            <a:prstGeom prst="rect">
              <a:avLst/>
            </a:prstGeom>
          </p:spPr>
        </p:pic>
      </p:grpSp>
      <p:sp>
        <p:nvSpPr>
          <p:cNvPr id="26" name="Otsikko 1"/>
          <p:cNvSpPr>
            <a:spLocks noGrp="1"/>
          </p:cNvSpPr>
          <p:nvPr>
            <p:ph type="title"/>
          </p:nvPr>
        </p:nvSpPr>
        <p:spPr>
          <a:xfrm>
            <a:off x="722313" y="4085663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27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8" name="Tekstin paikkamerkki 2"/>
          <p:cNvSpPr>
            <a:spLocks noGrp="1"/>
          </p:cNvSpPr>
          <p:nvPr>
            <p:ph idx="13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-2" y="-1"/>
            <a:ext cx="9144001" cy="3769783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363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991824 w 9144000"/>
              <a:gd name="connsiteY9" fmla="*/ 31427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1008757 w 9144000"/>
              <a:gd name="connsiteY9" fmla="*/ 31512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473450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769783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638684 h 3769783"/>
              <a:gd name="connsiteX8" fmla="*/ 0 w 9144000"/>
              <a:gd name="connsiteY8" fmla="*/ 0 h 3769783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763813 h 3769783"/>
              <a:gd name="connsiteX8" fmla="*/ 0 w 9144000"/>
              <a:gd name="connsiteY8" fmla="*/ 0 h 3769783"/>
              <a:gd name="connsiteX0" fmla="*/ 1 w 9144001"/>
              <a:gd name="connsiteY0" fmla="*/ 0 h 3769783"/>
              <a:gd name="connsiteX1" fmla="*/ 460679 w 9144001"/>
              <a:gd name="connsiteY1" fmla="*/ 2505 h 3769783"/>
              <a:gd name="connsiteX2" fmla="*/ 463632 w 9144001"/>
              <a:gd name="connsiteY2" fmla="*/ 1023384 h 3769783"/>
              <a:gd name="connsiteX3" fmla="*/ 1217524 w 9144001"/>
              <a:gd name="connsiteY3" fmla="*/ 1024449 h 3769783"/>
              <a:gd name="connsiteX4" fmla="*/ 1213465 w 9144001"/>
              <a:gd name="connsiteY4" fmla="*/ 1935 h 3769783"/>
              <a:gd name="connsiteX5" fmla="*/ 9144001 w 9144001"/>
              <a:gd name="connsiteY5" fmla="*/ 0 h 3769783"/>
              <a:gd name="connsiteX6" fmla="*/ 9144001 w 9144001"/>
              <a:gd name="connsiteY6" fmla="*/ 3769783 h 3769783"/>
              <a:gd name="connsiteX7" fmla="*/ 0 w 9144001"/>
              <a:gd name="connsiteY7" fmla="*/ 3768626 h 3769783"/>
              <a:gd name="connsiteX8" fmla="*/ 1 w 9144001"/>
              <a:gd name="connsiteY8" fmla="*/ 0 h 376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1" h="3769783">
                <a:moveTo>
                  <a:pt x="1" y="0"/>
                </a:moveTo>
                <a:lnTo>
                  <a:pt x="460679" y="2505"/>
                </a:lnTo>
                <a:cubicBezTo>
                  <a:pt x="467259" y="181367"/>
                  <a:pt x="460713" y="888442"/>
                  <a:pt x="463632" y="1023384"/>
                </a:cubicBezTo>
                <a:lnTo>
                  <a:pt x="1217524" y="1024449"/>
                </a:lnTo>
                <a:cubicBezTo>
                  <a:pt x="1217623" y="1021952"/>
                  <a:pt x="1212358" y="439565"/>
                  <a:pt x="1213465" y="1935"/>
                </a:cubicBezTo>
                <a:lnTo>
                  <a:pt x="9144001" y="0"/>
                </a:lnTo>
                <a:lnTo>
                  <a:pt x="9144001" y="3769783"/>
                </a:lnTo>
                <a:lnTo>
                  <a:pt x="0" y="3768626"/>
                </a:lnTo>
                <a:cubicBezTo>
                  <a:pt x="0" y="2512417"/>
                  <a:pt x="1" y="1256209"/>
                  <a:pt x="1" y="0"/>
                </a:cubicBez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14.1.2022</a:t>
            </a:fld>
            <a:endParaRPr lang="fi-FI" dirty="0"/>
          </a:p>
        </p:txBody>
      </p:sp>
      <p:sp>
        <p:nvSpPr>
          <p:cNvPr id="26" name="Otsikko 1"/>
          <p:cNvSpPr>
            <a:spLocks noGrp="1"/>
          </p:cNvSpPr>
          <p:nvPr>
            <p:ph type="title"/>
          </p:nvPr>
        </p:nvSpPr>
        <p:spPr>
          <a:xfrm>
            <a:off x="722313" y="4085663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27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8" name="Tekstin paikkamerkki 2"/>
          <p:cNvSpPr>
            <a:spLocks noGrp="1"/>
          </p:cNvSpPr>
          <p:nvPr>
            <p:ph idx="13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2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3" name="Kuva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6841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14.1.2022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867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14.1.2022</a:t>
            </a:fld>
            <a:endParaRPr lang="fi-FI" dirty="0"/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</p:spTree>
    <p:extLst>
      <p:ext uri="{BB962C8B-B14F-4D97-AF65-F5344CB8AC3E}">
        <p14:creationId xmlns:p14="http://schemas.microsoft.com/office/powerpoint/2010/main" val="3126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8"/>
            <a:ext cx="4040188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697089"/>
            <a:ext cx="4040188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844698"/>
            <a:ext cx="4041775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697089"/>
            <a:ext cx="4041775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14.1.2022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757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14.1.2022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614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9362FDF5-0D5A-45F3-A2FF-CDA2E3444C38}" type="datetime1">
              <a:rPr lang="fi-FI" smtClean="0"/>
              <a:pPr/>
              <a:t>14.1.2022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</a:t>
            </a:r>
            <a:r>
              <a:rPr lang="fi-FI" b="1" dirty="0"/>
              <a:t>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BC065B45-614E-E14D-B4BE-ACD22F60824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2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hf hdr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3200" kern="1200">
          <a:solidFill>
            <a:srgbClr val="FFFFFF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800" kern="1200">
          <a:solidFill>
            <a:srgbClr val="FFFFFF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2400" kern="1200">
          <a:solidFill>
            <a:srgbClr val="FFFFFF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»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56324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18F083AE-6A17-432F-8D0A-64661EFCEDA8}" type="datetime1">
              <a:rPr lang="fi-FI" smtClean="0"/>
              <a:pPr/>
              <a:t>14.1.2022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dirty="0">
                <a:solidFill>
                  <a:schemeClr val="accent1"/>
                </a:solidFill>
              </a:rPr>
              <a:t>JYU.</a:t>
            </a:r>
            <a:r>
              <a:rPr lang="fi-FI" dirty="0"/>
              <a:t>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 userDrawn="1"/>
        </p:nvGrpSpPr>
        <p:grpSpPr>
          <a:xfrm>
            <a:off x="7923412" y="0"/>
            <a:ext cx="763388" cy="1028096"/>
            <a:chOff x="457200" y="0"/>
            <a:chExt cx="763388" cy="1028096"/>
          </a:xfrm>
        </p:grpSpPr>
        <p:sp>
          <p:nvSpPr>
            <p:cNvPr id="17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21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698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17" r:id="rId2"/>
    <p:sldLayoutId id="2147483751" r:id="rId3"/>
    <p:sldLayoutId id="2147483752" r:id="rId4"/>
    <p:sldLayoutId id="2147483718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753" r:id="rId13"/>
    <p:sldLayoutId id="2147483754" r:id="rId14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Tx/>
        <a:buBlip>
          <a:blip r:embed="rId17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48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SzPct val="80000"/>
        <a:buFontTx/>
        <a:buBlip>
          <a:blip r:embed="rId18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fi-FI" dirty="0"/>
              <a:t>25.4.2017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JYU. Since 1863.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D0733F34-F495-8241-B2FA-79989A32123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033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hf hdr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3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4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56324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E8D5B848-FBEF-ED40-A8A7-53919FA1F055}" type="datetime1">
              <a:rPr lang="fi-FI" smtClean="0"/>
              <a:t>14.1.2022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</a:t>
            </a:r>
            <a:r>
              <a:rPr lang="fi-FI" b="1" dirty="0"/>
              <a:t>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 userDrawn="1"/>
        </p:nvGrpSpPr>
        <p:grpSpPr>
          <a:xfrm>
            <a:off x="7923412" y="0"/>
            <a:ext cx="763388" cy="1028096"/>
            <a:chOff x="457200" y="0"/>
            <a:chExt cx="763388" cy="1028096"/>
          </a:xfrm>
        </p:grpSpPr>
        <p:sp>
          <p:nvSpPr>
            <p:cNvPr id="17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21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8659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Tx/>
        <a:buBlip>
          <a:blip r:embed="rId21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48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SzPct val="80000"/>
        <a:buFontTx/>
        <a:buBlip>
          <a:blip r:embed="rId22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leikattu24.mp4" TargetMode="Externa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likeachampion.com/blog/meg-reuler-art-checking-understanding/" TargetMode="External"/><Relationship Id="rId2" Type="http://schemas.openxmlformats.org/officeDocument/2006/relationships/hyperlink" Target="https://www.youtube.com/watch?v=efCq_vHUMqs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tTFFzcvqfE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29.MP4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ctrTitle"/>
          </p:nvPr>
        </p:nvSpPr>
        <p:spPr>
          <a:xfrm>
            <a:off x="1708375" y="1655141"/>
            <a:ext cx="5727252" cy="1906777"/>
          </a:xfrm>
        </p:spPr>
        <p:txBody>
          <a:bodyPr/>
          <a:lstStyle/>
          <a:p>
            <a:r>
              <a:rPr lang="fi-FI" sz="3600" dirty="0"/>
              <a:t>Video Club 5</a:t>
            </a:r>
          </a:p>
        </p:txBody>
      </p:sp>
      <p:sp>
        <p:nvSpPr>
          <p:cNvPr id="8" name="Alaotsikko 7"/>
          <p:cNvSpPr>
            <a:spLocks noGrp="1"/>
          </p:cNvSpPr>
          <p:nvPr>
            <p:ph type="subTitle" idx="1"/>
          </p:nvPr>
        </p:nvSpPr>
        <p:spPr>
          <a:xfrm>
            <a:off x="1708374" y="3791787"/>
            <a:ext cx="5727252" cy="1597632"/>
          </a:xfrm>
        </p:spPr>
        <p:txBody>
          <a:bodyPr>
            <a:noAutofit/>
          </a:bodyPr>
          <a:lstStyle/>
          <a:p>
            <a:r>
              <a:rPr lang="fi-FI" sz="3600" dirty="0"/>
              <a:t>Ajatteluprosessien tukeminen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AE7497-FCC6-499B-8A48-461A9CB1CD77}" type="datetime1">
              <a:rPr lang="fi-FI" altLang="fi-FI" smtClean="0"/>
              <a:t>14.1.2022</a:t>
            </a:fld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294967295"/>
          </p:nvPr>
        </p:nvSpPr>
        <p:spPr>
          <a:xfrm>
            <a:off x="8689975" y="6592888"/>
            <a:ext cx="454025" cy="180975"/>
          </a:xfrm>
        </p:spPr>
        <p:txBody>
          <a:bodyPr/>
          <a:lstStyle/>
          <a:p>
            <a:pPr>
              <a:defRPr/>
            </a:pPr>
            <a:fld id="{4DC26BFD-5BA9-4C1A-B0B9-7A4DB1EE8C15}" type="slidenum">
              <a:rPr lang="en-US" altLang="fi-FI" smtClean="0"/>
              <a:pPr>
                <a:defRPr/>
              </a:pPr>
              <a:t>1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353349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rgbClr val="FF0000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Pienryhmäkeskustelu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i-FI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Miten oppilas mielestänne pyrki ratkaisemaan tehtävää? </a:t>
            </a:r>
          </a:p>
          <a:p>
            <a:pPr>
              <a:spcAft>
                <a:spcPts val="600"/>
              </a:spcAft>
            </a:pPr>
            <a:r>
              <a:rPr lang="fi-FI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Millaisia ajattelun strategioita oppilailla oli?</a:t>
            </a:r>
          </a:p>
          <a:p>
            <a:pPr>
              <a:spcAft>
                <a:spcPts val="600"/>
              </a:spcAft>
            </a:pPr>
            <a:r>
              <a:rPr lang="fi-FI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Miten opettaja pyrkii saamaan selville oppilaiden laskustrategioita?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14.1.2022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23682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7369" y="1339290"/>
            <a:ext cx="4741260" cy="901894"/>
          </a:xfrm>
        </p:spPr>
        <p:txBody>
          <a:bodyPr>
            <a:normAutofit/>
          </a:bodyPr>
          <a:lstStyle/>
          <a:p>
            <a:r>
              <a:rPr lang="fi-FI" dirty="0"/>
              <a:t>Video II (</a:t>
            </a:r>
            <a:r>
              <a:rPr lang="fi-FI" dirty="0">
                <a:hlinkClick r:id="rId2" action="ppaction://hlinkfile"/>
              </a:rPr>
              <a:t>nro 24</a:t>
            </a:r>
            <a:r>
              <a:rPr lang="fi-FI" dirty="0"/>
              <a:t>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C6FE-2BCB-574D-9E89-D023255ACA90}" type="datetime1">
              <a:rPr lang="fi-FI" smtClean="0"/>
              <a:t>14.1.2022</a:t>
            </a:fld>
            <a:endParaRPr lang="fi-FI" dirty="0"/>
          </a:p>
        </p:txBody>
      </p:sp>
      <p:sp>
        <p:nvSpPr>
          <p:cNvPr id="5" name="TextBox 4"/>
          <p:cNvSpPr txBox="1"/>
          <p:nvPr/>
        </p:nvSpPr>
        <p:spPr>
          <a:xfrm>
            <a:off x="447369" y="2379407"/>
            <a:ext cx="4481995" cy="26161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i-FI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Pulmapäättelytehtävä:</a:t>
            </a:r>
          </a:p>
          <a:p>
            <a:pPr>
              <a:spcAft>
                <a:spcPts val="1200"/>
              </a:spcAft>
            </a:pPr>
            <a:r>
              <a:rPr lang="fi-FI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Havainnoi miten oppilas pyrkii ratkaisemaan tehtävää? </a:t>
            </a:r>
          </a:p>
          <a:p>
            <a:pPr>
              <a:spcAft>
                <a:spcPts val="1200"/>
              </a:spcAft>
            </a:pPr>
            <a:r>
              <a:rPr lang="fi-FI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Miten opettaja pyrkii saamaan selville oppilaan laskustrategioita?</a:t>
            </a:r>
          </a:p>
          <a:p>
            <a:pPr>
              <a:spcAft>
                <a:spcPts val="1200"/>
              </a:spcAft>
            </a:pPr>
            <a:r>
              <a:rPr lang="fi-FI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Varaudu keskustelemaan ajatuksistasi</a:t>
            </a:r>
            <a:r>
              <a:rPr lang="fi-FI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i-FI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623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0" normalizeH="0" baseline="0" noProof="0" dirty="0">
                <a:ln>
                  <a:noFill/>
                </a:ln>
                <a:solidFill>
                  <a:srgbClr val="F1563F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JYU.</a:t>
            </a:r>
            <a:r>
              <a:rPr kumimoji="0" lang="fi-FI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</a:t>
            </a:r>
            <a:r>
              <a:rPr kumimoji="0" lang="fi-FI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Since</a:t>
            </a:r>
            <a:r>
              <a:rPr kumimoji="0" lang="fi-FI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1863.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3988A-0109-0B40-965D-9E0ED41EFEE4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34" charset="0"/>
              <a:ea typeface="+mn-ea"/>
              <a:cs typeface="Helvetic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0752" y="1730188"/>
            <a:ext cx="3245223" cy="63168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spcAft>
                <a:spcPts val="1800"/>
              </a:spcAft>
            </a:pPr>
            <a:r>
              <a:rPr lang="fi-FI" sz="3200" dirty="0">
                <a:latin typeface="Times New Roman Normaali"/>
                <a:ea typeface="Times New Roman" panose="02020603050405020304" pitchFamily="18" charset="0"/>
                <a:cs typeface="Times New Roman" panose="02020603050405020304" pitchFamily="18" charset="0"/>
              </a:rPr>
              <a:t>Pienryhmä-keskustelu</a:t>
            </a:r>
            <a:endParaRPr lang="fi-FI" sz="3200" b="0" dirty="0">
              <a:latin typeface="Times New Roman Normaali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0752" y="2686957"/>
            <a:ext cx="4213146" cy="292341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Miten oppilas pyrki ratkaisemaan tehtävää?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Millaisia laskustrategioita oppilailla 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Miten opettaja pyrkii saamaan selville oppilaan laskustrategioita?</a:t>
            </a:r>
            <a:br>
              <a:rPr lang="fi-FI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i-FI" sz="2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05CFF-917D-A547-A88A-94A61F8F474F}" type="datetime1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14.1.2022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34" charset="0"/>
              <a:ea typeface="+mn-ea"/>
              <a:cs typeface="Helvetica"/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4" t="8062" b="8062"/>
          <a:stretch/>
        </p:blipFill>
        <p:spPr>
          <a:xfrm>
            <a:off x="4603898" y="-35858"/>
            <a:ext cx="4540102" cy="6540500"/>
          </a:xfrm>
        </p:spPr>
      </p:pic>
    </p:spTree>
    <p:extLst>
      <p:ext uri="{BB962C8B-B14F-4D97-AF65-F5344CB8AC3E}">
        <p14:creationId xmlns:p14="http://schemas.microsoft.com/office/powerpoint/2010/main" val="2720920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Ohjeistus ajatteluprosessien havainnoimiseen norssilla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44700"/>
            <a:ext cx="8229600" cy="2737934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fi-FI" sz="2800" b="1" dirty="0">
                <a:latin typeface="Calibri" panose="020F0502020204030204" pitchFamily="34" charset="0"/>
                <a:cs typeface="Calibri" panose="020F0502020204030204" pitchFamily="34" charset="0"/>
              </a:rPr>
              <a:t>Observaatio 1 (ajatteluprosessien havainnointi):</a:t>
            </a: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 Tarkkaile oppilaita opetuksen aikana ja pyri tunnistamaan pysyvätkö he opetuksessa mukana. Millä tavalla yhtäältä osaaminen ja oivallukset tai hämmennys ja ymmärtämisen vaikeudet on havaittavissa oppilaiden kielellisessä tai ei-kielellisessä ilmaisussa? 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fi-FI" sz="2800" b="1" dirty="0">
                <a:latin typeface="Calibri" panose="020F0502020204030204" pitchFamily="34" charset="0"/>
                <a:cs typeface="Calibri" panose="020F0502020204030204" pitchFamily="34" charset="0"/>
              </a:rPr>
              <a:t>Observaatio 2 (”</a:t>
            </a:r>
            <a:r>
              <a:rPr lang="fi-FI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checking</a:t>
            </a:r>
            <a:r>
              <a:rPr lang="fi-FI" sz="2800" b="1" dirty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fi-FI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understanding</a:t>
            </a:r>
            <a:r>
              <a:rPr lang="fi-FI" sz="2800" b="1" dirty="0">
                <a:latin typeface="Calibri" panose="020F0502020204030204" pitchFamily="34" charset="0"/>
                <a:cs typeface="Calibri" panose="020F0502020204030204" pitchFamily="34" charset="0"/>
              </a:rPr>
              <a:t>”): </a:t>
            </a: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Havainnoi, miten opettaja oppitunnin aikana tarkistaa ovatko oppilaat ymmärtäneet opittavan asian. Jos oppilailla huomataan vaikeuksia ymmärtää, miten niitä huomioidaan oppimisen ohjauksessa?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6576-D913-A841-B054-014875DAA31A}" type="datetime1">
              <a:rPr lang="fi-FI" smtClean="0"/>
              <a:t>14.1.2022</a:t>
            </a:fld>
            <a:endParaRPr lang="fi-FI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457200" y="5045042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Video Club 5 ja 6 sisältävät yhteensä 5 x 75 min observointia norssilla </a:t>
            </a:r>
            <a:r>
              <a:rPr lang="fi-FI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vkojen</a:t>
            </a:r>
            <a:r>
              <a:rPr lang="fi-FI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4-10 aikana. Oppilaiden ajatteluprosesseja ja niiden tukemista voit havainnoida norssilla jo viikon 4 aikana. Video Club 6 (</a:t>
            </a:r>
            <a:r>
              <a:rPr lang="fi-FI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vkolla</a:t>
            </a:r>
            <a:r>
              <a:rPr lang="fi-FI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4) teemoihin liittyvän observaation ohjeistus annetaan ensi kerralla.  </a:t>
            </a:r>
          </a:p>
        </p:txBody>
      </p:sp>
    </p:spTree>
    <p:extLst>
      <p:ext uri="{BB962C8B-B14F-4D97-AF65-F5344CB8AC3E}">
        <p14:creationId xmlns:p14="http://schemas.microsoft.com/office/powerpoint/2010/main" val="343135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rgbClr val="FF0000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Video Club 6</a:t>
            </a:r>
            <a:br>
              <a:rPr lang="fi-FI" dirty="0"/>
            </a:br>
            <a:r>
              <a:rPr lang="fi-FI" dirty="0"/>
              <a:t>Käyttäytymisen säätely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Ennakolta luettava artikkeli</a:t>
            </a:r>
          </a:p>
          <a:p>
            <a:pPr marL="0" indent="0">
              <a:buNone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Savolainen, H., Närhi, V. &amp; Savolainen, P. (2019). Myönteisten käyttäytymismallien tukeminen opetuksessa. Teoksessa T. Ahonen, M. Aro, T. Aro, M-K. Lerkkanen, &amp; T. Siiskonen (toim.), Oppimisen vaikeudet (ss. 194-205). Otava.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14.1.2022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2254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0" normalizeH="0" baseline="0" noProof="0">
                <a:ln>
                  <a:noFill/>
                </a:ln>
                <a:solidFill>
                  <a:srgbClr val="F1563F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JYU.</a:t>
            </a:r>
            <a:r>
              <a:rPr kumimoji="0" lang="fi-FI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Since 1863.</a:t>
            </a:r>
            <a:endParaRPr kumimoji="0" lang="fi-FI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45211"/>
            <a:ext cx="7543800" cy="1019912"/>
          </a:xfrm>
        </p:spPr>
        <p:txBody>
          <a:bodyPr>
            <a:normAutofit/>
          </a:bodyPr>
          <a:lstStyle/>
          <a:p>
            <a:r>
              <a:rPr lang="fi-FI" sz="2900" dirty="0"/>
              <a:t>Oppimistilanteiden havainnoinnin prosessit </a:t>
            </a:r>
            <a:r>
              <a:rPr lang="fi-FI" sz="2200" dirty="0">
                <a:solidFill>
                  <a:srgbClr val="C00000"/>
                </a:solidFill>
              </a:rPr>
              <a:t>(</a:t>
            </a:r>
            <a:r>
              <a:rPr lang="fi-FI" sz="2200" dirty="0" err="1">
                <a:solidFill>
                  <a:srgbClr val="C00000"/>
                </a:solidFill>
              </a:rPr>
              <a:t>teacher</a:t>
            </a:r>
            <a:r>
              <a:rPr lang="fi-FI" sz="2200" dirty="0">
                <a:solidFill>
                  <a:srgbClr val="C00000"/>
                </a:solidFill>
              </a:rPr>
              <a:t> </a:t>
            </a:r>
            <a:r>
              <a:rPr lang="fi-FI" sz="2200" dirty="0" err="1">
                <a:solidFill>
                  <a:srgbClr val="C00000"/>
                </a:solidFill>
              </a:rPr>
              <a:t>noticing</a:t>
            </a:r>
            <a:r>
              <a:rPr lang="fi-FI" sz="2200" dirty="0">
                <a:solidFill>
                  <a:srgbClr val="C00000"/>
                </a:solidFill>
              </a:rPr>
              <a:t>, </a:t>
            </a:r>
            <a:r>
              <a:rPr lang="fi-FI" sz="2200" dirty="0" err="1">
                <a:solidFill>
                  <a:srgbClr val="C00000"/>
                </a:solidFill>
              </a:rPr>
              <a:t>professional</a:t>
            </a:r>
            <a:r>
              <a:rPr lang="fi-FI" sz="2200" dirty="0">
                <a:solidFill>
                  <a:srgbClr val="C00000"/>
                </a:solidFill>
              </a:rPr>
              <a:t> vision)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844699"/>
            <a:ext cx="4225636" cy="4557156"/>
          </a:xfrm>
        </p:spPr>
        <p:txBody>
          <a:bodyPr/>
          <a:lstStyle/>
          <a:p>
            <a:pPr marL="0" indent="0">
              <a:buNone/>
            </a:pPr>
            <a:endParaRPr lang="fi-FI" sz="2800" dirty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3B751-1C73-F140-8F4C-4EAC8C7B914C}" type="datetime1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14.1.2022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34" charset="0"/>
              <a:ea typeface="+mn-e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9975" y="6592888"/>
            <a:ext cx="454025" cy="18097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3988A-0109-0B40-965D-9E0ED41EFEE4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9644" t="43121" r="49983" b="23214"/>
          <a:stretch/>
        </p:blipFill>
        <p:spPr>
          <a:xfrm>
            <a:off x="5044217" y="2164903"/>
            <a:ext cx="3888778" cy="36145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flipH="1">
            <a:off x="163528" y="1474779"/>
            <a:ext cx="488068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Havaitseminen</a:t>
            </a:r>
            <a:r>
              <a:rPr kumimoji="0" lang="fi-FI" sz="1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r>
              <a:rPr kumimoji="0" lang="fi-FI" sz="1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opettajan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huomio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kohdistuu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johonkin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vuorovaikutuksen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osatekijään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esim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oppilaiden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tai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ryhmän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toimintaan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tunnereaktioon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</a:t>
            </a:r>
            <a:r>
              <a:rPr kumimoji="0" lang="en-US" sz="19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opittavan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asian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ymmärtämiseen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Tulkinta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opettaja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tulkitsee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havaitsemaansa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kokemustensa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tietojensa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ja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oppilaan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ryhmän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tuntemuksen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perusteella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Päätöksenteko: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fi-FI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havaintojen teon ja tulkintojensa pohjalta opettaja päätyy johonkin toimintaan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1" y="5970380"/>
            <a:ext cx="845978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2200" dirty="0">
                <a:latin typeface="Calibri" panose="020F0502020204030204" pitchFamily="34" charset="0"/>
                <a:cs typeface="Calibri" panose="020F0502020204030204" pitchFamily="34" charset="0"/>
              </a:rPr>
              <a:t>Video Clubit tukevat oppimistilanteiden havainnointitaidon kehittymistä</a:t>
            </a:r>
          </a:p>
        </p:txBody>
      </p:sp>
      <p:sp>
        <p:nvSpPr>
          <p:cNvPr id="3" name="Rectangle 2"/>
          <p:cNvSpPr/>
          <p:nvPr/>
        </p:nvSpPr>
        <p:spPr>
          <a:xfrm>
            <a:off x="4896719" y="1475367"/>
            <a:ext cx="418377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PID-malli</a:t>
            </a:r>
          </a:p>
          <a:p>
            <a:r>
              <a:rPr lang="fi-FI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Perception-Interpretation-Decision-making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8413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56274"/>
            <a:ext cx="8229600" cy="22733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u="sng" dirty="0">
                <a:hlinkClick r:id="rId2"/>
              </a:rPr>
              <a:t>https://www.youtube.com/watch?v=efCq_vHUMqs</a:t>
            </a:r>
            <a:r>
              <a:rPr lang="fi-FI" sz="2000" u="sng" dirty="0"/>
              <a:t> (</a:t>
            </a:r>
            <a:r>
              <a:rPr lang="fi-FI" sz="2000" u="sng" dirty="0" err="1"/>
              <a:t>Executive</a:t>
            </a:r>
            <a:r>
              <a:rPr lang="fi-FI" sz="2000" u="sng" dirty="0"/>
              <a:t> </a:t>
            </a:r>
            <a:r>
              <a:rPr lang="fi-FI" sz="2000" u="sng" dirty="0" err="1"/>
              <a:t>function</a:t>
            </a:r>
            <a:r>
              <a:rPr lang="fi-FI" sz="2000" u="sng" dirty="0"/>
              <a:t>)</a:t>
            </a:r>
            <a:endParaRPr lang="fi-FI" sz="2000" dirty="0"/>
          </a:p>
          <a:p>
            <a:pPr marL="0" indent="0">
              <a:buNone/>
            </a:pPr>
            <a:r>
              <a:rPr lang="fi-FI" sz="2000" u="sng" dirty="0">
                <a:hlinkClick r:id="rId3"/>
              </a:rPr>
              <a:t>https://teachlikeachampion.com/blog/meg-reuler-art-checking-understanding/</a:t>
            </a:r>
            <a:r>
              <a:rPr lang="fi-FI" sz="2000" u="sng" dirty="0"/>
              <a:t> (Meg </a:t>
            </a:r>
            <a:r>
              <a:rPr lang="fi-FI" sz="2000" u="sng" dirty="0" err="1"/>
              <a:t>Reuler</a:t>
            </a:r>
            <a:r>
              <a:rPr lang="fi-FI" sz="2000" u="sng" dirty="0"/>
              <a:t>, </a:t>
            </a:r>
            <a:r>
              <a:rPr lang="fi-FI" sz="2000" u="sng" dirty="0" err="1"/>
              <a:t>Checking</a:t>
            </a:r>
            <a:r>
              <a:rPr lang="fi-FI" sz="2000" u="sng" dirty="0"/>
              <a:t> for </a:t>
            </a:r>
            <a:r>
              <a:rPr lang="fi-FI" sz="2000" u="sng" dirty="0" err="1"/>
              <a:t>understanding</a:t>
            </a:r>
            <a:r>
              <a:rPr lang="fi-FI" sz="2000" u="sng" dirty="0"/>
              <a:t>, teksti + video)</a:t>
            </a:r>
            <a:endParaRPr lang="fi-F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83CB-FA8B-4E87-8446-1E562A8B0866}" type="datetime1">
              <a:rPr lang="fi-FI" smtClean="0"/>
              <a:t>14.1.2022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2444-873D-41E0-916B-DF737879CB25}" type="slidenum">
              <a:rPr lang="fi-FI" smtClean="0"/>
              <a:t>3</a:t>
            </a:fld>
            <a:endParaRPr lang="fi-FI"/>
          </a:p>
        </p:txBody>
      </p:sp>
      <p:sp>
        <p:nvSpPr>
          <p:cNvPr id="10" name="TextBox 9"/>
          <p:cNvSpPr txBox="1"/>
          <p:nvPr/>
        </p:nvSpPr>
        <p:spPr>
          <a:xfrm>
            <a:off x="335375" y="3050754"/>
            <a:ext cx="8229600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Yhteinen keskustelu ennakkotehtävästä</a:t>
            </a:r>
          </a:p>
          <a:p>
            <a:endParaRPr lang="fi-FI" sz="11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Miksi oppilaiden ymmärryksen seuraaminen ja tarkistaminen on tärkeää?</a:t>
            </a:r>
          </a:p>
          <a:p>
            <a:endParaRPr lang="fi-FI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Miten opettaja voi tarkistaa ovatko oppilaat mukana opetuksessa ja ymmärtävätkö he opittavan asian?</a:t>
            </a:r>
          </a:p>
          <a:p>
            <a:endParaRPr lang="fi-FI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Mitkä seikat voivat vaikuttaa siihen, että oppilaan on vaikea ymmärtää/seurata oppitunnilla/oppia?</a:t>
            </a:r>
          </a:p>
          <a:p>
            <a:endParaRPr lang="fi-FI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199" y="277319"/>
            <a:ext cx="8292353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Ennakkotehtävä.</a:t>
            </a:r>
            <a:endParaRPr lang="fi-FI" sz="2800" b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865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Checking</a:t>
            </a:r>
            <a:r>
              <a:rPr lang="fi-FI" dirty="0"/>
              <a:t> for </a:t>
            </a:r>
            <a:r>
              <a:rPr lang="fi-FI" dirty="0" err="1"/>
              <a:t>understanding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699"/>
            <a:ext cx="8378456" cy="4557156"/>
          </a:xfrm>
        </p:spPr>
        <p:txBody>
          <a:bodyPr/>
          <a:lstStyle/>
          <a:p>
            <a:pPr marL="0" indent="0"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https://www.youtube.com/watch?v=atTFFzcvqfE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(00:00-2:17)</a:t>
            </a:r>
          </a:p>
          <a:p>
            <a:pPr marL="0" indent="0">
              <a:buNone/>
            </a:pP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Miten opettaja voi tunnistaa oppilaiden kielellisestä tai ei-kielellisestä ilmaisusta että he eivät ymmärrä tai osaa opittavaa asiaa?</a:t>
            </a:r>
          </a:p>
        </p:txBody>
      </p:sp>
    </p:spTree>
    <p:extLst>
      <p:ext uri="{BB962C8B-B14F-4D97-AF65-F5344CB8AC3E}">
        <p14:creationId xmlns:p14="http://schemas.microsoft.com/office/powerpoint/2010/main" val="3420192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37578"/>
            <a:ext cx="7991480" cy="634638"/>
          </a:xfrm>
        </p:spPr>
        <p:txBody>
          <a:bodyPr>
            <a:noAutofit/>
          </a:bodyPr>
          <a:lstStyle/>
          <a:p>
            <a:r>
              <a:rPr lang="fi-FI" sz="2400" dirty="0"/>
              <a:t>Havainnoinnin, tunnistamisen ja päätöksenteon prosessit matematiikan oppiaineessa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519198"/>
            <a:ext cx="8229600" cy="4557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Opettaja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514350" indent="-514350">
              <a:buFont typeface="+mj-lt"/>
              <a:buAutoNum type="arabicParenR"/>
            </a:pP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Havainnoi ja huomaa oppilaiden yrityksiä (laskustrategioita) ratkoa matikkatehtäviä</a:t>
            </a:r>
          </a:p>
          <a:p>
            <a:pPr marL="514350" indent="-514350">
              <a:buFont typeface="+mj-lt"/>
              <a:buAutoNum type="arabicParenR"/>
            </a:pP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Suhteuttaa havainnoimiaan oppilaiden laskustrategioita matematiikan oppimista koskevaan tietoon ja pyrkii tunnistamaan oppilaan tavan ymmärtää asia</a:t>
            </a:r>
          </a:p>
          <a:p>
            <a:pPr marL="514350" indent="-514350">
              <a:buFont typeface="+mj-lt"/>
              <a:buAutoNum type="arabicParenR"/>
            </a:pP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Päättää saamansa tiedon perusteella oman toimintatapansa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14.1.2022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996113" y="6424613"/>
            <a:ext cx="2147887" cy="180975"/>
          </a:xfrm>
        </p:spPr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9975" y="6424613"/>
            <a:ext cx="454025" cy="180975"/>
          </a:xfrm>
        </p:spPr>
        <p:txBody>
          <a:bodyPr/>
          <a:lstStyle/>
          <a:p>
            <a:fld id="{0FE3988A-0109-0B40-965D-9E0ED41EFEE4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2" name="Rectangle 1"/>
          <p:cNvSpPr/>
          <p:nvPr/>
        </p:nvSpPr>
        <p:spPr>
          <a:xfrm>
            <a:off x="457200" y="5925662"/>
            <a:ext cx="8444753" cy="5232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Jacobs, V. R., Lamb, L. L., Philipp, R. A., &amp;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Schappelle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B. P. (2011). Deciding how to respond on the basis of children’s understandings. 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Mathematics teacher noticing: Seeing through teachers’ eyes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97-116.</a:t>
            </a:r>
            <a:endParaRPr lang="fi-FI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332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rgbClr val="FF0000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Esikoululainen Rex ratkoo kolmea matikkatehtävää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Sinulla on 13 keksiä. Syöt niistä 6. Kuinka monta sinulla on jäljellä?</a:t>
            </a:r>
          </a:p>
          <a:p>
            <a:pPr marL="400050" lvl="1" indent="0"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		Rex laskee ääneen sormien avulla takaperin 13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6 ja päätyy 				oikeaan ratkaisuun: ”Seitsemän”.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Tänään on 5. päivä kesäkuuta ja syntymäpäiväsi on 19. päivä. Kuinka monta päivää on syntymäpäivääsi?</a:t>
            </a:r>
          </a:p>
          <a:p>
            <a:pPr marL="400050" lvl="1" indent="0"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		Rex laskee ääneen sormien avulla eteenpäin 5.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. Viidentoista 			kohdalla sormet loppuivat, ja Rex totesi ”kymmenen”, mutta jatkoi 		laskemista vielä 19. saakka toisen käden neljällä sormella päätyen 			oikeaan ratkaisuun: ”Neljätoista”. 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Sinulla on 15 nuijapääsammakkoa. Laitat aina kolme nuijapääsammakkoa yhteen purkkiin. Kuinka moneen purkkiin laitat sammakot?</a:t>
            </a:r>
          </a:p>
          <a:p>
            <a:pPr marL="400050" lvl="1" indent="0"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		Rex toteaa ”En edes ymmärrä tätä. On vaikea”.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14.1.2022</a:t>
            </a:fld>
            <a:endParaRPr lang="fi-FI" dirty="0"/>
          </a:p>
        </p:txBody>
      </p:sp>
      <p:sp>
        <p:nvSpPr>
          <p:cNvPr id="7" name="Rectangle 6"/>
          <p:cNvSpPr/>
          <p:nvPr/>
        </p:nvSpPr>
        <p:spPr>
          <a:xfrm>
            <a:off x="0" y="6343751"/>
            <a:ext cx="9144000" cy="5232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Jacobs, V. R., Lamb, L. L., Philipp, R. A., &amp;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Schappelle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B. P. (2011). Deciding how to respond on the basis of children’s understandings. 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Mathematics teacher noticing: Seeing through teachers’ eyes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97-116.</a:t>
            </a:r>
            <a:endParaRPr lang="fi-FI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153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rgbClr val="FF0000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2383" y="1297852"/>
            <a:ext cx="8229600" cy="4557156"/>
          </a:xfrm>
        </p:spPr>
        <p:txBody>
          <a:bodyPr/>
          <a:lstStyle/>
          <a:p>
            <a:r>
              <a:rPr lang="fi-FI" sz="2800" dirty="0"/>
              <a:t>Kahden ensimmäisen tehtävän perusteella Rexin opettajalla on tietoa Rexin tavoista (laskustrategioista) ja kyvyistä ratkoa matikkatehtäviä</a:t>
            </a:r>
          </a:p>
          <a:p>
            <a:r>
              <a:rPr lang="fi-FI" sz="2800" dirty="0"/>
              <a:t>Rex: </a:t>
            </a:r>
          </a:p>
          <a:p>
            <a:pPr lvl="1"/>
            <a:r>
              <a:rPr lang="fi-FI" sz="2400" dirty="0"/>
              <a:t>Ymmärtää vähennyslaskun idean</a:t>
            </a:r>
          </a:p>
          <a:p>
            <a:pPr lvl="1"/>
            <a:r>
              <a:rPr lang="fi-FI" sz="2400" dirty="0"/>
              <a:t>Ymmärtää kymmenlukuja</a:t>
            </a:r>
          </a:p>
          <a:p>
            <a:pPr lvl="1"/>
            <a:r>
              <a:rPr lang="fi-FI" sz="2400" dirty="0"/>
              <a:t>Osaa käyttää sormia laskemisen apuna</a:t>
            </a:r>
          </a:p>
          <a:p>
            <a:pPr lvl="1"/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14.1.2022</a:t>
            </a:fld>
            <a:endParaRPr lang="fi-FI" dirty="0"/>
          </a:p>
        </p:txBody>
      </p:sp>
      <p:sp>
        <p:nvSpPr>
          <p:cNvPr id="7" name="Rectangle 6"/>
          <p:cNvSpPr/>
          <p:nvPr/>
        </p:nvSpPr>
        <p:spPr>
          <a:xfrm>
            <a:off x="0" y="6352716"/>
            <a:ext cx="9144000" cy="5232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Jacobs, V. R., Lamb, L. L., Philipp, R. A., &amp;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Schappelle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B. P. (2011). Deciding how to respond on the basis of children’s understandings. 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Mathematics teacher noticing: Seeing through teachers’ eyes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97-116.</a:t>
            </a:r>
            <a:endParaRPr lang="fi-FI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831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rgbClr val="FF0000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Pienryhmäkeskutelu</a:t>
            </a:r>
            <a:r>
              <a:rPr lang="fi-FI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44699"/>
            <a:ext cx="8229600" cy="4312261"/>
          </a:xfrm>
        </p:spPr>
        <p:txBody>
          <a:bodyPr>
            <a:normAutofit fontScale="92500" lnSpcReduction="20000"/>
          </a:bodyPr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Rexin tapaukseen liittyvässä tutkimuksessa opettajilta kysyttiin: ”Kerro miten toimisit ja miksi.”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Lue kolmen opettajan vastaukset kysymykseen ja pohdi pienryhmässä:</a:t>
            </a:r>
          </a:p>
          <a:p>
            <a:pPr lvl="1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Millä tavalla opettajat huomioivat vastauksessaan Rexin ratkaisustrategiat? </a:t>
            </a:r>
          </a:p>
          <a:p>
            <a:pPr lvl="1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Kenen toimintaan opettajat fokusoivat vastauksessaan (opettajan vai Rexin)?</a:t>
            </a:r>
          </a:p>
          <a:p>
            <a:pPr lvl="1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Millaisia vahvuuksia eri vastauksissa on suhteessa Rexin oppimisen tukemiseen?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14.1.2022</a:t>
            </a:fld>
            <a:endParaRPr lang="fi-FI" dirty="0"/>
          </a:p>
        </p:txBody>
      </p:sp>
      <p:sp>
        <p:nvSpPr>
          <p:cNvPr id="7" name="Rectangle 6"/>
          <p:cNvSpPr/>
          <p:nvPr/>
        </p:nvSpPr>
        <p:spPr>
          <a:xfrm>
            <a:off x="0" y="6343751"/>
            <a:ext cx="9144000" cy="5232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Jacobs, V. R., Lamb, L. L., Philipp, R. A., &amp;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Schappelle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B. P. (2011). Deciding how to respond on the basis of children’s understandings. 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Mathematics teacher noticing: Seeing through teachers’ eyes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97-116.</a:t>
            </a:r>
            <a:endParaRPr lang="fi-FI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613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1074" y="1329448"/>
            <a:ext cx="4741260" cy="901894"/>
          </a:xfrm>
        </p:spPr>
        <p:txBody>
          <a:bodyPr>
            <a:normAutofit/>
          </a:bodyPr>
          <a:lstStyle/>
          <a:p>
            <a:r>
              <a:rPr lang="fi-FI" dirty="0"/>
              <a:t>Video I (</a:t>
            </a:r>
            <a:r>
              <a:rPr lang="fi-FI" dirty="0">
                <a:hlinkClick r:id="rId2" action="ppaction://hlinkfile"/>
              </a:rPr>
              <a:t>nro 29</a:t>
            </a:r>
            <a:r>
              <a:rPr lang="fi-FI" dirty="0"/>
              <a:t>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C6FE-2BCB-574D-9E89-D023255ACA90}" type="datetime1">
              <a:rPr lang="fi-FI" smtClean="0"/>
              <a:t>14.1.2022</a:t>
            </a:fld>
            <a:endParaRPr lang="fi-FI" dirty="0"/>
          </a:p>
        </p:txBody>
      </p:sp>
      <p:sp>
        <p:nvSpPr>
          <p:cNvPr id="5" name="TextBox 4"/>
          <p:cNvSpPr txBox="1"/>
          <p:nvPr/>
        </p:nvSpPr>
        <p:spPr>
          <a:xfrm>
            <a:off x="331074" y="2485733"/>
            <a:ext cx="5155326" cy="29084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Rexin matikkatehtävät:</a:t>
            </a:r>
          </a:p>
          <a:p>
            <a:pPr>
              <a:spcAft>
                <a:spcPts val="600"/>
              </a:spcAft>
            </a:pPr>
            <a:r>
              <a:rPr lang="fi-FI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Havainnoi miten oppilas pyrkii ratkaisemaan tehtävää? </a:t>
            </a:r>
          </a:p>
          <a:p>
            <a:pPr>
              <a:spcAft>
                <a:spcPts val="600"/>
              </a:spcAft>
            </a:pPr>
            <a:r>
              <a:rPr lang="fi-FI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Miten opettaja pyrkii saamaan selville oppilaan laskustrategioita?</a:t>
            </a:r>
          </a:p>
          <a:p>
            <a:pPr>
              <a:spcAft>
                <a:spcPts val="600"/>
              </a:spcAft>
            </a:pPr>
            <a:r>
              <a:rPr lang="fi-FI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Varaudu kirjoittamaan ja keskustelemaan havainnoistasi.</a:t>
            </a:r>
            <a:endParaRPr lang="fi-FI" sz="2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804309"/>
      </p:ext>
    </p:extLst>
  </p:cSld>
  <p:clrMapOvr>
    <a:masterClrMapping/>
  </p:clrMapOvr>
</p:sld>
</file>

<file path=ppt/theme/theme1.xml><?xml version="1.0" encoding="utf-8"?>
<a:theme xmlns:a="http://schemas.openxmlformats.org/drawingml/2006/main" name="JYU Otsikkodi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.potx" id="{9280246C-8154-4742-BA74-FA58D652E538}" vid="{AF9E5D57-5B5E-401D-B2CE-10D92039A025}"/>
    </a:ext>
  </a:extLst>
</a:theme>
</file>

<file path=ppt/theme/theme2.xml><?xml version="1.0" encoding="utf-8"?>
<a:theme xmlns:a="http://schemas.openxmlformats.org/drawingml/2006/main" name="JYU sisältö pohj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.potx" id="{9280246C-8154-4742-BA74-FA58D652E538}" vid="{2DE237A3-F387-42F7-8438-1775296BE603}"/>
    </a:ext>
  </a:extLst>
</a:theme>
</file>

<file path=ppt/theme/theme3.xml><?xml version="1.0" encoding="utf-8"?>
<a:theme xmlns:a="http://schemas.openxmlformats.org/drawingml/2006/main" name="2_Mukautettu suunnittelumalli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.potx" id="{9280246C-8154-4742-BA74-FA58D652E538}" vid="{7C106CE1-9F54-4332-819A-B1E99B1D9E08}"/>
    </a:ext>
  </a:extLst>
</a:theme>
</file>

<file path=ppt/theme/theme4.xml><?xml version="1.0" encoding="utf-8"?>
<a:theme xmlns:a="http://schemas.openxmlformats.org/drawingml/2006/main" name="1_JYU sisältö pohj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 JYU ei kuvia kevyt Helvetica</Template>
  <TotalTime>9428</TotalTime>
  <Words>1023</Words>
  <Application>Microsoft Office PowerPoint</Application>
  <PresentationFormat>On-screen Show (4:3)</PresentationFormat>
  <Paragraphs>114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Helvetica</vt:lpstr>
      <vt:lpstr>Palatino Linotype</vt:lpstr>
      <vt:lpstr>Times New Roman Normaali</vt:lpstr>
      <vt:lpstr>JYU Otsikkodiat</vt:lpstr>
      <vt:lpstr>JYU sisältö pohjat</vt:lpstr>
      <vt:lpstr>2_Mukautettu suunnittelumalli</vt:lpstr>
      <vt:lpstr>1_JYU sisältö pohjat</vt:lpstr>
      <vt:lpstr>Video Club 5</vt:lpstr>
      <vt:lpstr>Oppimistilanteiden havainnoinnin prosessit (teacher noticing, professional vision)</vt:lpstr>
      <vt:lpstr>PowerPoint Presentation</vt:lpstr>
      <vt:lpstr>Checking for understanding</vt:lpstr>
      <vt:lpstr>Havainnoinnin, tunnistamisen ja päätöksenteon prosessit matematiikan oppiaineessa</vt:lpstr>
      <vt:lpstr>Esikoululainen Rex ratkoo kolmea matikkatehtävää</vt:lpstr>
      <vt:lpstr>PowerPoint Presentation</vt:lpstr>
      <vt:lpstr>Pienryhmäkeskutelu </vt:lpstr>
      <vt:lpstr>Video I (nro 29)</vt:lpstr>
      <vt:lpstr>Pienryhmäkeskustelu</vt:lpstr>
      <vt:lpstr>Video II (nro 24)</vt:lpstr>
      <vt:lpstr>Pienryhmä-keskustelu</vt:lpstr>
      <vt:lpstr>Ohjeistus ajatteluprosessien havainnoimiseen norssilla</vt:lpstr>
      <vt:lpstr>Video Club 6 Käyttäytymisen säätely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Vuorovaikutus luokkahuoneessa</dc:title>
  <dc:creator>Pöysä, Sanni</dc:creator>
  <cp:lastModifiedBy>Juutilainen, Maaret</cp:lastModifiedBy>
  <cp:revision>214</cp:revision>
  <cp:lastPrinted>2020-02-10T12:38:17Z</cp:lastPrinted>
  <dcterms:created xsi:type="dcterms:W3CDTF">2019-08-20T07:57:08Z</dcterms:created>
  <dcterms:modified xsi:type="dcterms:W3CDTF">2022-01-14T08:25:39Z</dcterms:modified>
</cp:coreProperties>
</file>