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C3B3-7EB6-4D09-89AA-00C7D63B5EC9}" v="27" dt="2022-05-16T05:13:2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D6F4-DDED-4E85-9031-88225423E425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BBAE-E956-4E05-8D32-00D65F8693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0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D9E3-12A2-4DF4-8F0E-2FDA9723127A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7A13-E0EE-4516-A6FF-30A8A6692648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5E8-F9AF-4DDB-9490-4A032994B533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6481-1C9E-4D1D-99FD-D6A4C05BB4F3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657-0419-4B05-8828-1984963B6719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4836-23B1-4BF3-BC29-83C7F54932D5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AC9-CB46-4D20-BCB8-8FEB09D7A15D}" type="datetime1">
              <a:rPr lang="fi-FI" smtClean="0"/>
              <a:t>15.2.2024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28-63F9-4563-A53B-0844C25C1796}" type="datetime1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452D-9417-44D7-AEAC-199611FD68A0}" type="datetime1">
              <a:rPr lang="fi-FI" smtClean="0"/>
              <a:t>15.2.2024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7889-4412-45E3-B633-0A7D8846EC52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1BE0-3446-46FA-BD6E-DCE68AA0DD7B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6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D8D-709E-47AC-A143-FB44E4FD7E63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0349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aiot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täytyy lukea paljon.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pitäisi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olisi pitänyt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saa tehdä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Minä saan hänet tekemään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Auttaisitko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Voisitko auttaa minua vähän?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917635" y="1825625"/>
            <a:ext cx="49795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mycket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ha </a:t>
            </a:r>
            <a:r>
              <a:rPr lang="fi-FI" dirty="0" err="1"/>
              <a:t>läst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honom</a:t>
            </a:r>
            <a:r>
              <a:rPr lang="fi-FI" dirty="0"/>
              <a:t>/</a:t>
            </a:r>
            <a:r>
              <a:rPr lang="fi-FI" dirty="0" err="1"/>
              <a:t>henne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kunna</a:t>
            </a:r>
            <a:r>
              <a:rPr lang="fi-FI" dirty="0"/>
              <a:t>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D94EBE-8FB4-4204-9AFD-8BE9EDD7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600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5496" y="1600200"/>
            <a:ext cx="10813774" cy="4750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Apuverbi ilmaisee suhtautumista pääverbin ilmaisemaan tekemiseen.</a:t>
            </a:r>
          </a:p>
          <a:p>
            <a:pPr marL="0" indent="0">
              <a:buNone/>
            </a:pPr>
            <a:r>
              <a:rPr lang="fi-FI" sz="2400" dirty="0"/>
              <a:t>Apuverbiä käytetään yhdessä pääverbin kanssa.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Minun </a:t>
            </a:r>
            <a:r>
              <a:rPr lang="fi-FI" sz="2400" b="1" i="1" dirty="0"/>
              <a:t>täytyy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Minä </a:t>
            </a:r>
            <a:r>
              <a:rPr lang="fi-FI" sz="2400" b="1" i="1" dirty="0"/>
              <a:t>aion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Apuverbi taipuu ja osoittaa aikamuodon. Pääverbi on perusmuodossa.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Haluan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ville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Halusin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5A2103-DE4B-4424-808C-91CCA810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449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84499"/>
            <a:ext cx="103941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Perusmuoto	Preesens	Imperfekti	Supiini		Suomennos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få</a:t>
            </a:r>
            <a:r>
              <a:rPr lang="fi-FI" sz="2400" dirty="0"/>
              <a:t>		</a:t>
            </a:r>
            <a:r>
              <a:rPr lang="fi-FI" sz="2400" dirty="0" err="1"/>
              <a:t>får</a:t>
            </a:r>
            <a:r>
              <a:rPr lang="fi-FI" sz="2400" dirty="0"/>
              <a:t>		</a:t>
            </a:r>
            <a:r>
              <a:rPr lang="fi-FI" sz="2400" dirty="0" err="1"/>
              <a:t>fick</a:t>
            </a:r>
            <a:r>
              <a:rPr lang="fi-FI" sz="2400" dirty="0"/>
              <a:t>		</a:t>
            </a:r>
            <a:r>
              <a:rPr lang="fi-FI" sz="2400" dirty="0" err="1"/>
              <a:t>fått</a:t>
            </a:r>
            <a:r>
              <a:rPr lang="fi-FI" sz="2400" dirty="0"/>
              <a:t>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kunna</a:t>
            </a:r>
            <a:r>
              <a:rPr lang="fi-FI" sz="2400" dirty="0"/>
              <a:t>		</a:t>
            </a:r>
            <a:r>
              <a:rPr lang="fi-FI" sz="2400" dirty="0" err="1"/>
              <a:t>kan</a:t>
            </a:r>
            <a:r>
              <a:rPr lang="fi-FI" sz="2400" dirty="0"/>
              <a:t>		</a:t>
            </a:r>
            <a:r>
              <a:rPr lang="fi-FI" sz="2400" dirty="0" err="1"/>
              <a:t>kunde</a:t>
            </a:r>
            <a:r>
              <a:rPr lang="fi-FI" sz="2400" dirty="0"/>
              <a:t>		kunnat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vilja		</a:t>
            </a:r>
            <a:r>
              <a:rPr lang="fi-FI" sz="2400" dirty="0" err="1"/>
              <a:t>vill</a:t>
            </a:r>
            <a:r>
              <a:rPr lang="fi-FI" sz="2400" dirty="0"/>
              <a:t>		</a:t>
            </a:r>
            <a:r>
              <a:rPr lang="fi-FI" sz="2400" dirty="0" err="1"/>
              <a:t>ville</a:t>
            </a:r>
            <a:r>
              <a:rPr lang="fi-FI" sz="2400" dirty="0"/>
              <a:t>		velat		</a:t>
            </a:r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ska</a:t>
            </a:r>
            <a:r>
              <a:rPr lang="fi-FI" sz="2400" dirty="0"/>
              <a:t>		</a:t>
            </a:r>
            <a:r>
              <a:rPr lang="fi-FI" sz="2400" dirty="0" err="1"/>
              <a:t>skulle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bör</a:t>
            </a:r>
            <a:r>
              <a:rPr lang="fi-FI" sz="2400" dirty="0"/>
              <a:t>		</a:t>
            </a:r>
            <a:r>
              <a:rPr lang="fi-FI" sz="2400" dirty="0" err="1"/>
              <a:t>borde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 flipH="1">
            <a:off x="8153400" y="1517092"/>
            <a:ext cx="3374795" cy="4212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saada</a:t>
            </a:r>
          </a:p>
          <a:p>
            <a:pPr marL="0" indent="0">
              <a:buNone/>
            </a:pPr>
            <a:r>
              <a:rPr lang="fi-FI" sz="2400" i="1" dirty="0"/>
              <a:t>osata, voida</a:t>
            </a:r>
          </a:p>
          <a:p>
            <a:pPr marL="0" indent="0">
              <a:buNone/>
            </a:pPr>
            <a:r>
              <a:rPr lang="fi-FI" sz="2400" i="1" dirty="0"/>
              <a:t>haluta</a:t>
            </a:r>
          </a:p>
          <a:p>
            <a:pPr marL="0" indent="0">
              <a:buNone/>
            </a:pPr>
            <a:r>
              <a:rPr lang="fi-FI" sz="2400" i="1" dirty="0"/>
              <a:t>aikoa, pitää; piti, -isi</a:t>
            </a:r>
          </a:p>
          <a:p>
            <a:pPr marL="0" indent="0">
              <a:buNone/>
            </a:pPr>
            <a:r>
              <a:rPr lang="fi-FI" sz="2400" i="1" dirty="0"/>
              <a:t>täytyy, täytyi</a:t>
            </a:r>
          </a:p>
          <a:p>
            <a:pPr marL="0" indent="0">
              <a:buNone/>
            </a:pPr>
            <a:r>
              <a:rPr lang="fi-FI" sz="2400" i="1" dirty="0"/>
              <a:t>pitää, pitäisi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13029-DC83-4107-8573-B0370D51CD68}"/>
              </a:ext>
            </a:extLst>
          </p:cNvPr>
          <p:cNvSpPr txBox="1"/>
          <p:nvPr/>
        </p:nvSpPr>
        <p:spPr>
          <a:xfrm>
            <a:off x="2576651" y="5555973"/>
            <a:ext cx="61672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 </a:t>
            </a:r>
            <a:r>
              <a:rPr lang="fi-FI" dirty="0"/>
              <a:t>Osalla apuverbeistä on vain kaksi taivutusmuotoa.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19E5338-9144-4283-9D36-45326A9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u="sng" dirty="0" err="1"/>
              <a:t>vill</a:t>
            </a:r>
            <a:r>
              <a:rPr lang="fi-FI" sz="2400" b="1" dirty="0"/>
              <a:t> merkitys on </a:t>
            </a:r>
            <a:r>
              <a:rPr lang="fi-FI" sz="2400" b="1" u="sng" dirty="0"/>
              <a:t>haluta</a:t>
            </a:r>
            <a:r>
              <a:rPr lang="fi-FI" sz="2400" b="1" dirty="0"/>
              <a:t>. </a:t>
            </a:r>
            <a:r>
              <a:rPr lang="fi-FI" sz="2400" b="1" u="sng" dirty="0" err="1"/>
              <a:t>Ska</a:t>
            </a:r>
            <a:r>
              <a:rPr lang="fi-FI" sz="2400" b="1" dirty="0"/>
              <a:t> tarkoittaa </a:t>
            </a:r>
            <a:r>
              <a:rPr lang="fi-FI" sz="2400" b="1" u="sng" dirty="0"/>
              <a:t>aikoa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Haluan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Aion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Apuverbi </a:t>
            </a:r>
            <a:r>
              <a:rPr lang="fi-FI" sz="2400" b="1" dirty="0" err="1"/>
              <a:t>ska</a:t>
            </a:r>
            <a:r>
              <a:rPr lang="fi-FI" sz="2400" b="1" dirty="0"/>
              <a:t> voi tarkoittaa myös pitää.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i="1" dirty="0"/>
              <a:t>Sinun </a:t>
            </a:r>
            <a:r>
              <a:rPr lang="fi-FI" sz="2400" b="1" i="1" dirty="0"/>
              <a:t>pitää</a:t>
            </a:r>
            <a:r>
              <a:rPr lang="fi-FI" sz="2400" i="1" dirty="0"/>
              <a:t> matkustaa Islantiin.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41CDD-6B0C-4E9A-88EA-58F29BFD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25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97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skulle</a:t>
            </a:r>
            <a:r>
              <a:rPr lang="fi-FI" sz="2400" b="1" dirty="0"/>
              <a:t> merkitys on -isi tai piti.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b="1" i="1" dirty="0"/>
              <a:t>Tekisin </a:t>
            </a:r>
            <a:r>
              <a:rPr lang="fi-FI" sz="2400" i="1" dirty="0"/>
              <a:t>sen.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b="1" i="1" dirty="0"/>
              <a:t>Voisitko</a:t>
            </a:r>
            <a:r>
              <a:rPr lang="fi-FI" sz="2400" i="1" dirty="0"/>
              <a:t> sinä tehdä sen?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piti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 jo eilen.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borde</a:t>
            </a:r>
            <a:r>
              <a:rPr lang="fi-FI" sz="2400" b="1" dirty="0"/>
              <a:t> merkitys on pitäisi.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i="1" dirty="0"/>
              <a:t>Minun </a:t>
            </a:r>
            <a:r>
              <a:rPr lang="fi-FI" sz="2400" b="1" i="1" dirty="0"/>
              <a:t>pitäisi</a:t>
            </a:r>
            <a:r>
              <a:rPr lang="fi-FI" sz="2400" i="1" dirty="0"/>
              <a:t> </a:t>
            </a:r>
            <a:r>
              <a:rPr lang="fi-FI" sz="2400" b="1" i="1" dirty="0"/>
              <a:t>tehdä </a:t>
            </a:r>
            <a:r>
              <a:rPr lang="fi-FI" sz="2400" i="1" dirty="0"/>
              <a:t>se.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EF5B3C-AE8E-448F-80EA-063AF0A2C011}"/>
              </a:ext>
            </a:extLst>
          </p:cNvPr>
          <p:cNvSpPr txBox="1"/>
          <p:nvPr/>
        </p:nvSpPr>
        <p:spPr>
          <a:xfrm>
            <a:off x="5779602" y="3744696"/>
            <a:ext cx="44477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	I </a:t>
            </a:r>
            <a:r>
              <a:rPr lang="fi-FI" u="sng" dirty="0" err="1"/>
              <a:t>would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I </a:t>
            </a:r>
            <a:r>
              <a:rPr lang="fi-FI" u="sng" dirty="0" err="1"/>
              <a:t>should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2CC0C-2837-4B1A-ACCA-A4E3135F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500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Apuverbien </a:t>
            </a:r>
            <a:r>
              <a:rPr lang="fi-FI" sz="2400" b="1" dirty="0" err="1"/>
              <a:t>skulle</a:t>
            </a:r>
            <a:r>
              <a:rPr lang="fi-FI" sz="2400" b="1" dirty="0"/>
              <a:t>, </a:t>
            </a:r>
            <a:r>
              <a:rPr lang="fi-FI" sz="2400" b="1" dirty="0" err="1"/>
              <a:t>måste</a:t>
            </a:r>
            <a:r>
              <a:rPr lang="fi-FI" sz="2400" b="1" dirty="0"/>
              <a:t> ja </a:t>
            </a:r>
            <a:r>
              <a:rPr lang="fi-FI" sz="2400" b="1" dirty="0" err="1"/>
              <a:t>borde</a:t>
            </a:r>
            <a:r>
              <a:rPr lang="fi-FI" sz="2400" b="1" dirty="0"/>
              <a:t> menneen ajan muodot ilmaistaan rakenteella apuverbi + ha + 4. muoto.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 </a:t>
            </a:r>
            <a:r>
              <a:rPr lang="fi-FI" sz="2400" b="1" i="1" dirty="0"/>
              <a:t>olisi tehnyt </a:t>
            </a:r>
            <a:r>
              <a:rPr lang="fi-FI" sz="2400" i="1" dirty="0"/>
              <a:t>sen.	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olisi pitänyt tehdä</a:t>
            </a:r>
            <a:r>
              <a:rPr lang="fi-FI" sz="2400" i="1" dirty="0"/>
              <a:t> se.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on täytynyt tehdä </a:t>
            </a:r>
            <a:r>
              <a:rPr lang="fi-FI" sz="2400" i="1" dirty="0"/>
              <a:t>se.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endParaRPr lang="fi-FI" sz="2400" i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1A6418-CACE-4061-A5DC-7CEC275D0C67}"/>
              </a:ext>
            </a:extLst>
          </p:cNvPr>
          <p:cNvSpPr txBox="1"/>
          <p:nvPr/>
        </p:nvSpPr>
        <p:spPr>
          <a:xfrm>
            <a:off x="2812774" y="4881704"/>
            <a:ext cx="52975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  	He </a:t>
            </a:r>
            <a:r>
              <a:rPr lang="fi-FI" u="sng" dirty="0" err="1"/>
              <a:t>would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should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måste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must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AF5A1-DE2B-452F-8468-69878272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5329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Kun </a:t>
            </a:r>
            <a:r>
              <a:rPr lang="fi-FI" sz="2400" b="1" dirty="0" err="1"/>
              <a:t>få</a:t>
            </a:r>
            <a:r>
              <a:rPr lang="fi-FI" sz="2400" b="1" dirty="0"/>
              <a:t>-verbiä käytetään merkityksessä ”saada joku tekemään jotakin”, verbin perusmuodon edessä on </a:t>
            </a:r>
            <a:r>
              <a:rPr lang="fi-FI" sz="2400" b="1" dirty="0" err="1"/>
              <a:t>att</a:t>
            </a:r>
            <a:r>
              <a:rPr lang="fi-FI" sz="2400" b="1" dirty="0"/>
              <a:t>-sana.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b="1" dirty="0"/>
              <a:t> </a:t>
            </a:r>
            <a:r>
              <a:rPr lang="fi-FI" sz="2400" b="1" dirty="0" err="1"/>
              <a:t>får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</a:t>
            </a:r>
            <a:r>
              <a:rPr lang="fi-FI" sz="2400" i="1" dirty="0"/>
              <a:t>Hän</a:t>
            </a:r>
            <a:r>
              <a:rPr lang="fi-FI" sz="2400" b="1" i="1" dirty="0"/>
              <a:t> saa minut tekemään </a:t>
            </a:r>
            <a:r>
              <a:rPr lang="fi-FI" sz="2400" i="1" dirty="0"/>
              <a:t>sen</a:t>
            </a:r>
            <a:r>
              <a:rPr lang="fi-FI" sz="2400" b="1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Vertaa: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får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	</a:t>
            </a:r>
            <a:r>
              <a:rPr lang="fi-FI" sz="2400" i="1" dirty="0"/>
              <a:t>Minä </a:t>
            </a:r>
            <a:r>
              <a:rPr lang="fi-FI" sz="2400" b="1" i="1" dirty="0"/>
              <a:t>saan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893559-0F81-433B-A4F3-DE2028A1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65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 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3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jättebra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fast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resa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oftare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ha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tidigare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skratta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2" y="1825625"/>
            <a:ext cx="560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osaat tehdä tosi hyvin?</a:t>
            </a:r>
          </a:p>
          <a:p>
            <a:pPr marL="0" indent="0">
              <a:buNone/>
            </a:pPr>
            <a:r>
              <a:rPr lang="fi-FI" sz="2400" dirty="0"/>
              <a:t>Mitä sinun täytyy tehdä, vaikka et halua?</a:t>
            </a:r>
          </a:p>
          <a:p>
            <a:pPr marL="0" indent="0">
              <a:buNone/>
            </a:pPr>
            <a:r>
              <a:rPr lang="fi-FI" sz="2400" dirty="0"/>
              <a:t>Mitä aiot tehdä viikonloppuna?</a:t>
            </a:r>
          </a:p>
          <a:p>
            <a:pPr marL="0" indent="0">
              <a:buNone/>
            </a:pPr>
            <a:r>
              <a:rPr lang="fi-FI" sz="2400" dirty="0"/>
              <a:t>Mitä haluat tehdä lukion jälkeen?</a:t>
            </a:r>
          </a:p>
          <a:p>
            <a:pPr marL="0" indent="0">
              <a:buNone/>
            </a:pPr>
            <a:r>
              <a:rPr lang="fi-FI" sz="2400" dirty="0"/>
              <a:t>Minne haluaisit matkustaa?</a:t>
            </a:r>
          </a:p>
          <a:p>
            <a:pPr marL="0" indent="0">
              <a:buNone/>
            </a:pPr>
            <a:r>
              <a:rPr lang="fi-FI" sz="2400" dirty="0"/>
              <a:t>Mitä sinun pitäisi tehdä vähän useammin?</a:t>
            </a:r>
          </a:p>
          <a:p>
            <a:pPr marL="0" indent="0">
              <a:buNone/>
            </a:pPr>
            <a:r>
              <a:rPr lang="fi-FI" sz="2400" dirty="0"/>
              <a:t>Mitä sinun olisi pitänyt tehdä jo aiemmin?</a:t>
            </a:r>
          </a:p>
          <a:p>
            <a:pPr marL="0" indent="0">
              <a:buNone/>
            </a:pPr>
            <a:r>
              <a:rPr lang="fi-FI" sz="2400" dirty="0"/>
              <a:t>Kuka saa sinut nauramaan?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96680D-2402-4658-A442-859654D6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922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119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(haluat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(halusit tavata)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(olet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(olit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voineet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ole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410" y="1825625"/>
            <a:ext cx="516039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ville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har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hade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kunde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355DA-B801-46D4-8929-84989A38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756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3008E-DA7B-4241-B628-102CF8789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2D413-35FB-4BE8-B1F7-CE5BD5081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C8FE92-E26A-43E9-9531-622313FE31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838</Words>
  <Application>Microsoft Macintosh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1_Office-teema</vt:lpstr>
      <vt:lpstr>Apuverbit</vt:lpstr>
      <vt:lpstr>Apuverbit</vt:lpstr>
      <vt:lpstr>Apuverbit</vt:lpstr>
      <vt:lpstr>Apuverbit</vt:lpstr>
      <vt:lpstr>Apuverbit</vt:lpstr>
      <vt:lpstr>Apuverbit</vt:lpstr>
      <vt:lpstr>Apuverbit</vt:lpstr>
      <vt:lpstr>1 Suomenna.</vt:lpstr>
      <vt:lpstr>2 Täydennä.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Janne Kanniainen</cp:lastModifiedBy>
  <cp:revision>28</cp:revision>
  <dcterms:created xsi:type="dcterms:W3CDTF">2017-02-25T15:16:36Z</dcterms:created>
  <dcterms:modified xsi:type="dcterms:W3CDTF">2024-02-15T18:50:41Z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