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75" r:id="rId6"/>
    <p:sldId id="267" r:id="rId7"/>
    <p:sldId id="268" r:id="rId8"/>
    <p:sldId id="271" r:id="rId9"/>
    <p:sldId id="257" r:id="rId10"/>
    <p:sldId id="259" r:id="rId11"/>
    <p:sldId id="269" r:id="rId12"/>
    <p:sldId id="274" r:id="rId13"/>
    <p:sldId id="270" r:id="rId14"/>
    <p:sldId id="258" r:id="rId15"/>
    <p:sldId id="260" r:id="rId16"/>
    <p:sldId id="265" r:id="rId17"/>
    <p:sldId id="266" r:id="rId18"/>
    <p:sldId id="263" r:id="rId19"/>
    <p:sldId id="26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92790-DDDF-4CD7-9B81-F05A0CCD406B}" v="2879" dt="2022-02-20T07:23:0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977-28EF-4A8F-8C3E-64FA47B8B825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3A6A-9D98-4286-8F6E-C31A4BE9E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431B-BFEF-4437-9FF7-A84562B4D847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2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2B56-C11E-4AA1-B947-9B0AFBF928C0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7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0746-1414-4CB7-90E5-9FE761E892E5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881F-EACD-4024-89FD-F14EC916A5D6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7705-3F1F-4C00-AFC4-7CE38CABBD48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DEA-1019-4123-9E4D-F6578C5EF008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DFB2-BF7F-40EA-8CC4-9685FAB83A01}" type="datetime1">
              <a:rPr lang="fi-FI" smtClean="0"/>
              <a:t>15.2.2024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CCC-B8F1-47DB-A9F3-33F8BF8AEDCA}" type="datetime1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FB7C-0976-4706-B883-7C8B172F384B}" type="datetime1">
              <a:rPr lang="fi-FI" smtClean="0"/>
              <a:t>15.2.2024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C1F5-EFAF-481D-A2AE-D00C2F7B28C0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A7-7138-4EA8-B37E-F9C4992C0A2B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1DC7-E51E-4106-8E4C-888E738063D8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4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Epäsäännölliset verbit ja johdosverbit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2a Taivuta ja suomenna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775587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be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bjuda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dö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hålla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ligga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ljuga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stiga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sälja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välja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89886" y="1690688"/>
            <a:ext cx="5253824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ber</a:t>
            </a:r>
            <a:r>
              <a:rPr lang="fi-FI" sz="2400" dirty="0"/>
              <a:t>, </a:t>
            </a:r>
            <a:r>
              <a:rPr lang="fi-FI" sz="2400" dirty="0" err="1"/>
              <a:t>bad</a:t>
            </a:r>
            <a:r>
              <a:rPr lang="fi-FI" sz="2400" dirty="0"/>
              <a:t>, </a:t>
            </a:r>
            <a:r>
              <a:rPr lang="fi-FI" sz="2400" dirty="0" err="1"/>
              <a:t>bett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dör</a:t>
            </a:r>
            <a:r>
              <a:rPr lang="fi-FI" sz="2400" dirty="0"/>
              <a:t>, </a:t>
            </a:r>
            <a:r>
              <a:rPr lang="fi-FI" sz="2400" u="sng" dirty="0" err="1"/>
              <a:t>dog</a:t>
            </a:r>
            <a:r>
              <a:rPr lang="fi-FI" sz="2400" dirty="0"/>
              <a:t>, </a:t>
            </a:r>
            <a:r>
              <a:rPr lang="fi-FI" sz="2400" dirty="0" err="1"/>
              <a:t>dött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håller</a:t>
            </a:r>
            <a:r>
              <a:rPr lang="fi-FI" sz="2400" dirty="0"/>
              <a:t>, </a:t>
            </a:r>
            <a:r>
              <a:rPr lang="fi-FI" sz="2400" dirty="0" err="1"/>
              <a:t>höll</a:t>
            </a:r>
            <a:r>
              <a:rPr lang="fi-FI" sz="2400" dirty="0"/>
              <a:t>, </a:t>
            </a:r>
            <a:r>
              <a:rPr lang="fi-FI" sz="2400" dirty="0" err="1"/>
              <a:t>hållit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ler</a:t>
            </a:r>
            <a:r>
              <a:rPr lang="fi-FI" sz="2400" dirty="0"/>
              <a:t>, </a:t>
            </a:r>
            <a:r>
              <a:rPr lang="fi-FI" sz="2400" u="sng" dirty="0" err="1"/>
              <a:t>log</a:t>
            </a:r>
            <a:r>
              <a:rPr lang="fi-FI" sz="2400" dirty="0"/>
              <a:t>, </a:t>
            </a:r>
            <a:r>
              <a:rPr lang="fi-FI" sz="2400" dirty="0" err="1"/>
              <a:t>lett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u="sng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ljuger</a:t>
            </a:r>
            <a:r>
              <a:rPr lang="fi-FI" sz="2400" dirty="0"/>
              <a:t>, </a:t>
            </a:r>
            <a:r>
              <a:rPr lang="fi-FI" sz="2400" dirty="0" err="1"/>
              <a:t>ljög</a:t>
            </a:r>
            <a:r>
              <a:rPr lang="fi-FI" sz="2400" dirty="0"/>
              <a:t>, </a:t>
            </a:r>
            <a:r>
              <a:rPr lang="fi-FI" sz="2400" dirty="0" err="1"/>
              <a:t>ljugit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stiger</a:t>
            </a:r>
            <a:r>
              <a:rPr lang="fi-FI" sz="2400" dirty="0"/>
              <a:t>, </a:t>
            </a:r>
            <a:r>
              <a:rPr lang="fi-FI" sz="2400" dirty="0" err="1"/>
              <a:t>steg</a:t>
            </a:r>
            <a:r>
              <a:rPr lang="fi-FI" sz="2400" dirty="0"/>
              <a:t>, </a:t>
            </a:r>
            <a:r>
              <a:rPr lang="fi-FI" sz="2400" dirty="0" err="1"/>
              <a:t>stigit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säljer</a:t>
            </a:r>
            <a:r>
              <a:rPr lang="fi-FI" sz="2400" dirty="0"/>
              <a:t>, </a:t>
            </a:r>
            <a:r>
              <a:rPr lang="fi-FI" sz="2400" dirty="0" err="1"/>
              <a:t>sålde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väljer</a:t>
            </a:r>
            <a:r>
              <a:rPr lang="fi-FI" sz="2400" dirty="0"/>
              <a:t>, </a:t>
            </a:r>
            <a:r>
              <a:rPr lang="fi-FI" sz="2400" dirty="0" err="1"/>
              <a:t>valde</a:t>
            </a:r>
            <a:r>
              <a:rPr lang="fi-FI" sz="2400" dirty="0"/>
              <a:t>, </a:t>
            </a:r>
            <a:r>
              <a:rPr lang="fi-FI" sz="2400" dirty="0" err="1"/>
              <a:t>valt</a:t>
            </a:r>
            <a:r>
              <a:rPr lang="fi-FI" sz="2400" dirty="0"/>
              <a:t>	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EBBF0D-80C6-4093-9D12-BB6655A2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A4850306-4072-4E18-BBD6-72D5662501A2}"/>
              </a:ext>
            </a:extLst>
          </p:cNvPr>
          <p:cNvSpPr txBox="1">
            <a:spLocks/>
          </p:cNvSpPr>
          <p:nvPr/>
        </p:nvSpPr>
        <p:spPr>
          <a:xfrm>
            <a:off x="7328140" y="1690687"/>
            <a:ext cx="5607034" cy="4486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pyytää, rukoilla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tarjota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kuolla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pitää </a:t>
            </a:r>
            <a:r>
              <a:rPr lang="fi-FI" sz="2400" i="1" dirty="0"/>
              <a:t>(esim. esitelmä)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hymyillä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maata, olla, sijaita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valehdella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nousta, astua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myydä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valita</a:t>
            </a:r>
          </a:p>
        </p:txBody>
      </p:sp>
    </p:spTree>
    <p:extLst>
      <p:ext uri="{BB962C8B-B14F-4D97-AF65-F5344CB8AC3E}">
        <p14:creationId xmlns:p14="http://schemas.microsoft.com/office/powerpoint/2010/main" val="1839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186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De </a:t>
            </a:r>
            <a:r>
              <a:rPr lang="fi-FI" sz="2400" i="1" dirty="0"/>
              <a:t>(pyysivät)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(tarjosi) </a:t>
            </a:r>
            <a:r>
              <a:rPr lang="fi-FI" sz="2400" dirty="0" err="1"/>
              <a:t>oss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fika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Hennes</a:t>
            </a:r>
            <a:r>
              <a:rPr lang="fi-FI" sz="2400" dirty="0"/>
              <a:t>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i="1" dirty="0"/>
              <a:t>(kuoli) </a:t>
            </a: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i="1" dirty="0"/>
              <a:t>(pitää) </a:t>
            </a:r>
            <a:r>
              <a:rPr lang="fi-FI" sz="2400" dirty="0" err="1"/>
              <a:t>presentationer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Du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(</a:t>
            </a:r>
            <a:r>
              <a:rPr lang="fi-FI" sz="2400" i="1" dirty="0"/>
              <a:t>hymyillä).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(makasin) </a:t>
            </a:r>
            <a:r>
              <a:rPr lang="fi-FI" sz="2400" dirty="0" err="1"/>
              <a:t>på</a:t>
            </a:r>
            <a:r>
              <a:rPr lang="fi-FI" sz="2400" dirty="0"/>
              <a:t> sängen.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i="1" dirty="0"/>
              <a:t>(oli valehdellut) </a:t>
            </a:r>
            <a:r>
              <a:rPr lang="fi-FI" sz="2400" dirty="0"/>
              <a:t>för </a:t>
            </a:r>
            <a:r>
              <a:rPr lang="fi-FI" sz="2400" dirty="0" err="1"/>
              <a:t>oss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</a:t>
            </a:r>
            <a:r>
              <a:rPr lang="fi-FI" sz="2400" dirty="0" err="1"/>
              <a:t>Priserna</a:t>
            </a:r>
            <a:r>
              <a:rPr lang="fi-FI" sz="2400" dirty="0"/>
              <a:t> </a:t>
            </a:r>
            <a:r>
              <a:rPr lang="fi-FI" sz="2400" i="1" dirty="0"/>
              <a:t>(ovat nousseet).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9.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i="1" dirty="0"/>
              <a:t>(myydä)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loppis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10. </a:t>
            </a: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kurser</a:t>
            </a:r>
            <a:r>
              <a:rPr lang="fi-FI" sz="2400" dirty="0"/>
              <a:t> </a:t>
            </a:r>
            <a:r>
              <a:rPr lang="fi-FI" sz="2400" i="1" dirty="0"/>
              <a:t>(olet) </a:t>
            </a:r>
            <a:r>
              <a:rPr lang="fi-FI" sz="2400" dirty="0"/>
              <a:t>du</a:t>
            </a:r>
            <a:r>
              <a:rPr lang="fi-FI" sz="2400" i="1" dirty="0"/>
              <a:t> (valinnut)?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186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De </a:t>
            </a:r>
            <a:r>
              <a:rPr lang="fi-FI" sz="2600" b="1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b="1" dirty="0" err="1"/>
              <a:t>bjöd</a:t>
            </a:r>
            <a:r>
              <a:rPr lang="fi-FI" sz="2600" dirty="0"/>
              <a:t> </a:t>
            </a:r>
            <a:r>
              <a:rPr lang="fi-FI" sz="2600" dirty="0" err="1"/>
              <a:t>oss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en </a:t>
            </a:r>
            <a:r>
              <a:rPr lang="fi-FI" sz="2600" dirty="0" err="1"/>
              <a:t>fika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Hennes</a:t>
            </a:r>
            <a:r>
              <a:rPr lang="fi-FI" sz="2600" dirty="0"/>
              <a:t> </a:t>
            </a:r>
            <a:r>
              <a:rPr lang="fi-FI" sz="2600" dirty="0" err="1"/>
              <a:t>hund</a:t>
            </a:r>
            <a:r>
              <a:rPr lang="fi-FI" sz="2600" dirty="0"/>
              <a:t> </a:t>
            </a:r>
            <a:r>
              <a:rPr lang="fi-FI" sz="2600" b="1" dirty="0" err="1"/>
              <a:t>dog</a:t>
            </a:r>
            <a:r>
              <a:rPr lang="fi-FI" sz="2600" dirty="0"/>
              <a:t> i </a:t>
            </a:r>
            <a:r>
              <a:rPr lang="fi-FI" sz="2600" dirty="0" err="1"/>
              <a:t>går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Gillar</a:t>
            </a:r>
            <a:r>
              <a:rPr lang="fi-FI" sz="2600" dirty="0"/>
              <a:t> du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hålla</a:t>
            </a:r>
            <a:r>
              <a:rPr lang="fi-FI" sz="2600" dirty="0"/>
              <a:t> </a:t>
            </a:r>
            <a:r>
              <a:rPr lang="fi-FI" sz="2600" dirty="0" err="1"/>
              <a:t>presentationer</a:t>
            </a:r>
            <a:r>
              <a:rPr lang="fi-FI" sz="26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Du </a:t>
            </a:r>
            <a:r>
              <a:rPr lang="fi-FI" sz="2600" dirty="0" err="1"/>
              <a:t>får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alltid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le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låg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sängen.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Hon</a:t>
            </a:r>
            <a:r>
              <a:rPr lang="fi-FI" sz="2600" dirty="0"/>
              <a:t> </a:t>
            </a:r>
            <a:r>
              <a:rPr lang="fi-FI" sz="2600" b="1" dirty="0" err="1"/>
              <a:t>hade</a:t>
            </a:r>
            <a:r>
              <a:rPr lang="fi-FI" sz="2600" b="1" dirty="0"/>
              <a:t> </a:t>
            </a:r>
            <a:r>
              <a:rPr lang="fi-FI" sz="2600" b="1" dirty="0" err="1"/>
              <a:t>ljugit</a:t>
            </a:r>
            <a:r>
              <a:rPr lang="fi-FI" sz="2600" b="1" dirty="0"/>
              <a:t> </a:t>
            </a:r>
            <a:r>
              <a:rPr lang="fi-FI" sz="2600" dirty="0"/>
              <a:t>för </a:t>
            </a:r>
            <a:r>
              <a:rPr lang="fi-FI" sz="2600" dirty="0" err="1"/>
              <a:t>oss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Priserna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stigit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b="1" dirty="0" err="1"/>
              <a:t>sälja</a:t>
            </a:r>
            <a:r>
              <a:rPr lang="fi-FI" sz="2600" dirty="0"/>
              <a:t> </a:t>
            </a:r>
            <a:r>
              <a:rPr lang="fi-FI" sz="2600" dirty="0" err="1"/>
              <a:t>kläder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loppis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Vilka</a:t>
            </a:r>
            <a:r>
              <a:rPr lang="fi-FI" sz="2600" dirty="0"/>
              <a:t> </a:t>
            </a:r>
            <a:r>
              <a:rPr lang="fi-FI" sz="2600" dirty="0" err="1"/>
              <a:t>kurser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dirty="0"/>
              <a:t>du</a:t>
            </a:r>
            <a:r>
              <a:rPr lang="fi-FI" sz="2600" b="1" dirty="0"/>
              <a:t> </a:t>
            </a:r>
            <a:r>
              <a:rPr lang="fi-FI" sz="2600" b="1" dirty="0" err="1"/>
              <a:t>valt</a:t>
            </a:r>
            <a:r>
              <a:rPr lang="fi-FI" sz="2600" dirty="0"/>
              <a:t>?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B746DE-3700-4101-9EB3-0F0957EC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219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75583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</a:t>
            </a:r>
            <a:r>
              <a:rPr lang="fi-FI" sz="2400" dirty="0" err="1"/>
              <a:t>Bastu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 </a:t>
            </a:r>
            <a:r>
              <a:rPr lang="fi-FI" sz="2400" b="1" dirty="0" err="1"/>
              <a:t>ingår</a:t>
            </a:r>
            <a:r>
              <a:rPr lang="fi-FI" sz="2400" dirty="0"/>
              <a:t> i </a:t>
            </a:r>
            <a:r>
              <a:rPr lang="fi-FI" sz="2400" dirty="0" err="1"/>
              <a:t>rumspriset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Läsk</a:t>
            </a:r>
            <a:r>
              <a:rPr lang="fi-FI" sz="2400" dirty="0"/>
              <a:t> </a:t>
            </a:r>
            <a:r>
              <a:rPr lang="fi-FI" sz="2400" b="1" dirty="0" err="1"/>
              <a:t>innehåller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lägga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inse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b="1" dirty="0"/>
              <a:t>delta</a:t>
            </a:r>
            <a:r>
              <a:rPr lang="fi-FI" sz="2400" dirty="0"/>
              <a:t> i </a:t>
            </a:r>
            <a:r>
              <a:rPr lang="fi-FI" sz="2400" dirty="0" err="1"/>
              <a:t>tävlingen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föredrar</a:t>
            </a:r>
            <a:r>
              <a:rPr lang="fi-FI" sz="2400" b="1" dirty="0"/>
              <a:t> </a:t>
            </a:r>
            <a:r>
              <a:rPr lang="fi-FI" sz="2400" dirty="0" err="1"/>
              <a:t>vegetarisk</a:t>
            </a:r>
            <a:r>
              <a:rPr lang="fi-FI" sz="2400" dirty="0"/>
              <a:t> mat.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anser</a:t>
            </a:r>
            <a:r>
              <a:rPr lang="fi-FI" sz="2400" dirty="0"/>
              <a:t> du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Vi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fortsätta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94513" y="1690688"/>
            <a:ext cx="6271591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Sauna ja aamupala </a:t>
            </a:r>
            <a:r>
              <a:rPr lang="fi-FI" sz="2400" b="1" dirty="0"/>
              <a:t>sisältyvät</a:t>
            </a:r>
            <a:r>
              <a:rPr lang="fi-FI" sz="2400" dirty="0"/>
              <a:t> huoneen hintaan.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Limsa </a:t>
            </a:r>
            <a:r>
              <a:rPr lang="fi-FI" sz="2400" b="1" dirty="0"/>
              <a:t>sisältää</a:t>
            </a:r>
            <a:r>
              <a:rPr lang="fi-FI" sz="2400" dirty="0"/>
              <a:t> paljon sokeria.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Milloin sinulla on tapana </a:t>
            </a:r>
            <a:r>
              <a:rPr lang="fi-FI" sz="2400" b="1" dirty="0"/>
              <a:t>mennä nukkumaan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Hän sai minut </a:t>
            </a:r>
            <a:r>
              <a:rPr lang="fi-FI" sz="2400" b="1" dirty="0"/>
              <a:t>tajuamaan</a:t>
            </a:r>
            <a:r>
              <a:rPr lang="fi-FI" sz="2400" dirty="0"/>
              <a:t> sen.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/>
              <a:t>Haluatko </a:t>
            </a:r>
            <a:r>
              <a:rPr lang="fi-FI" sz="2400" b="1" dirty="0"/>
              <a:t>osallistua</a:t>
            </a:r>
            <a:r>
              <a:rPr lang="fi-FI" sz="2400" dirty="0"/>
              <a:t> kilpailuun?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b="1" dirty="0"/>
              <a:t>Suosin</a:t>
            </a:r>
            <a:r>
              <a:rPr lang="fi-FI" sz="2400" dirty="0"/>
              <a:t> kasvisruokia.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Mitä</a:t>
            </a:r>
            <a:r>
              <a:rPr lang="fi-FI" sz="2400" b="1" dirty="0"/>
              <a:t> mieltä olet </a:t>
            </a:r>
            <a:r>
              <a:rPr lang="fi-FI" sz="2400" dirty="0"/>
              <a:t>tästä?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Emme voi </a:t>
            </a:r>
            <a:r>
              <a:rPr lang="fi-FI" sz="2400" b="1" dirty="0"/>
              <a:t>jatkaa</a:t>
            </a:r>
            <a:r>
              <a:rPr lang="fi-FI" sz="2400" dirty="0"/>
              <a:t> näin.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694177-3124-4EF8-A1D1-7749EA0C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728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3b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sätta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Ursäkta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avbryter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b="1" dirty="0" err="1"/>
              <a:t>medge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umgås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föreslår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undviker</a:t>
            </a:r>
            <a:r>
              <a:rPr lang="fi-FI" sz="2400" dirty="0"/>
              <a:t> </a:t>
            </a:r>
            <a:r>
              <a:rPr lang="fi-FI" sz="2400" dirty="0" err="1"/>
              <a:t>fett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människor</a:t>
            </a:r>
            <a:r>
              <a:rPr lang="fi-FI" sz="2400" dirty="0"/>
              <a:t> </a:t>
            </a:r>
            <a:r>
              <a:rPr lang="fi-FI" sz="2400" b="1" dirty="0" err="1"/>
              <a:t>omkom</a:t>
            </a:r>
            <a:r>
              <a:rPr lang="fi-FI" sz="2400" dirty="0"/>
              <a:t> i </a:t>
            </a:r>
            <a:r>
              <a:rPr lang="fi-FI" sz="2400" dirty="0" err="1"/>
              <a:t>olyckan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påstår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52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Voinko </a:t>
            </a:r>
            <a:r>
              <a:rPr lang="fi-FI" sz="2400" b="1" dirty="0"/>
              <a:t>istuutua</a:t>
            </a:r>
            <a:r>
              <a:rPr lang="fi-FI" sz="2400" dirty="0"/>
              <a:t> tähän?</a:t>
            </a:r>
          </a:p>
          <a:p>
            <a:pPr marL="0" indent="0">
              <a:buNone/>
            </a:pPr>
            <a:r>
              <a:rPr lang="fi-FI" sz="2400" dirty="0"/>
              <a:t>Anteeksi, että </a:t>
            </a:r>
            <a:r>
              <a:rPr lang="fi-FI" sz="2400" b="1" dirty="0"/>
              <a:t>keskeytän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täytyy </a:t>
            </a:r>
            <a:r>
              <a:rPr lang="fi-FI" sz="2400" b="1" dirty="0"/>
              <a:t>myöntää</a:t>
            </a:r>
            <a:r>
              <a:rPr lang="fi-FI" sz="2400" dirty="0"/>
              <a:t>, että olet oikeassa.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seurustelee</a:t>
            </a:r>
            <a:r>
              <a:rPr lang="fi-FI" sz="2400" dirty="0"/>
              <a:t> kavereidensa kanssa.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b="1" dirty="0"/>
              <a:t>ehdotat</a:t>
            </a:r>
            <a:r>
              <a:rPr lang="fi-FI" sz="2400" dirty="0"/>
              <a:t>, että tekisimme?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välttää</a:t>
            </a:r>
            <a:r>
              <a:rPr lang="fi-FI" sz="2400" dirty="0"/>
              <a:t> rasvaa ja sokeria.</a:t>
            </a:r>
          </a:p>
          <a:p>
            <a:pPr marL="0" indent="0">
              <a:buNone/>
            </a:pPr>
            <a:r>
              <a:rPr lang="fi-FI" sz="2400" dirty="0"/>
              <a:t>Kaksi ihmistä </a:t>
            </a:r>
            <a:r>
              <a:rPr lang="fi-FI" sz="2400" b="1" dirty="0"/>
              <a:t>menehtyi </a:t>
            </a:r>
            <a:r>
              <a:rPr lang="fi-FI" sz="2400" dirty="0"/>
              <a:t>onnettomuudessa.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väittää</a:t>
            </a:r>
            <a:r>
              <a:rPr lang="fi-FI" sz="2400" dirty="0"/>
              <a:t>, että olen tehnyt sen.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4E741A-C180-4AE5-AE13-7DAB831B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64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5591" y="43149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4a Taivuta ja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804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förstå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påstå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fortsätta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lägga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delta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anse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inse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föreslå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umgås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374796" y="1825625"/>
            <a:ext cx="4114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förstår</a:t>
            </a:r>
            <a:r>
              <a:rPr lang="fi-FI" sz="2400" dirty="0"/>
              <a:t>, </a:t>
            </a:r>
            <a:r>
              <a:rPr lang="fi-FI" sz="2400" dirty="0" err="1"/>
              <a:t>förstod</a:t>
            </a:r>
            <a:r>
              <a:rPr lang="fi-FI" sz="2400" dirty="0"/>
              <a:t>, </a:t>
            </a:r>
            <a:r>
              <a:rPr lang="fi-FI" sz="2400" dirty="0" err="1"/>
              <a:t>förstått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påstår</a:t>
            </a:r>
            <a:r>
              <a:rPr lang="fi-FI" sz="2400" dirty="0"/>
              <a:t>, </a:t>
            </a:r>
            <a:r>
              <a:rPr lang="fi-FI" sz="2400" dirty="0" err="1"/>
              <a:t>påstod</a:t>
            </a:r>
            <a:r>
              <a:rPr lang="fi-FI" sz="2400" dirty="0"/>
              <a:t>, </a:t>
            </a:r>
            <a:r>
              <a:rPr lang="fi-FI" sz="2400" dirty="0" err="1"/>
              <a:t>påstått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sätter</a:t>
            </a:r>
            <a:r>
              <a:rPr lang="fi-FI" sz="2400" dirty="0"/>
              <a:t>, </a:t>
            </a:r>
            <a:r>
              <a:rPr lang="fi-FI" sz="2400" dirty="0" err="1"/>
              <a:t>satte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fortsätter</a:t>
            </a:r>
            <a:r>
              <a:rPr lang="fi-FI" sz="2400" dirty="0"/>
              <a:t>, </a:t>
            </a:r>
            <a:r>
              <a:rPr lang="fi-FI" sz="2400" dirty="0" err="1"/>
              <a:t>fortsatte</a:t>
            </a:r>
            <a:r>
              <a:rPr lang="fi-FI" sz="2400" dirty="0"/>
              <a:t>, </a:t>
            </a:r>
            <a:r>
              <a:rPr lang="fi-FI" sz="2400" dirty="0" err="1"/>
              <a:t>fortsatt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lägger</a:t>
            </a:r>
            <a:r>
              <a:rPr lang="fi-FI" sz="2400" dirty="0"/>
              <a:t>, </a:t>
            </a:r>
            <a:r>
              <a:rPr lang="fi-FI" sz="2400" dirty="0" err="1"/>
              <a:t>lade</a:t>
            </a:r>
            <a:r>
              <a:rPr lang="fi-FI" sz="2400" dirty="0"/>
              <a:t>, </a:t>
            </a:r>
            <a:r>
              <a:rPr lang="fi-FI" sz="2400" dirty="0" err="1"/>
              <a:t>lagt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deltar</a:t>
            </a:r>
            <a:r>
              <a:rPr lang="fi-FI" sz="2400" dirty="0"/>
              <a:t>, </a:t>
            </a:r>
            <a:r>
              <a:rPr lang="fi-FI" sz="2400" dirty="0" err="1"/>
              <a:t>deltog</a:t>
            </a:r>
            <a:r>
              <a:rPr lang="fi-FI" sz="2400" dirty="0"/>
              <a:t>, </a:t>
            </a:r>
            <a:r>
              <a:rPr lang="fi-FI" sz="2400" dirty="0" err="1"/>
              <a:t>deltagit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anser</a:t>
            </a:r>
            <a:r>
              <a:rPr lang="fi-FI" sz="2400" dirty="0"/>
              <a:t>, </a:t>
            </a:r>
            <a:r>
              <a:rPr lang="fi-FI" sz="2400" dirty="0" err="1"/>
              <a:t>ansåg</a:t>
            </a:r>
            <a:r>
              <a:rPr lang="fi-FI" sz="2400" dirty="0"/>
              <a:t>, </a:t>
            </a:r>
            <a:r>
              <a:rPr lang="fi-FI" sz="2400" dirty="0" err="1"/>
              <a:t>ansett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inser</a:t>
            </a:r>
            <a:r>
              <a:rPr lang="fi-FI" sz="2400" dirty="0"/>
              <a:t>, </a:t>
            </a:r>
            <a:r>
              <a:rPr lang="fi-FI" sz="2400" dirty="0" err="1"/>
              <a:t>insåg</a:t>
            </a:r>
            <a:r>
              <a:rPr lang="fi-FI" sz="2400" dirty="0"/>
              <a:t>, </a:t>
            </a:r>
            <a:r>
              <a:rPr lang="fi-FI" sz="2400" dirty="0" err="1"/>
              <a:t>insett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föreslår</a:t>
            </a:r>
            <a:r>
              <a:rPr lang="fi-FI" sz="2400" dirty="0"/>
              <a:t>, </a:t>
            </a:r>
            <a:r>
              <a:rPr lang="fi-FI" sz="2400" dirty="0" err="1"/>
              <a:t>föreslog</a:t>
            </a:r>
            <a:r>
              <a:rPr lang="fi-FI" sz="2400" dirty="0"/>
              <a:t>, </a:t>
            </a:r>
            <a:r>
              <a:rPr lang="fi-FI" sz="2400" dirty="0" err="1"/>
              <a:t>föreslagit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umgås</a:t>
            </a:r>
            <a:r>
              <a:rPr lang="fi-FI" sz="2400" dirty="0"/>
              <a:t>, </a:t>
            </a:r>
            <a:r>
              <a:rPr lang="fi-FI" sz="2400" dirty="0" err="1"/>
              <a:t>umgicks</a:t>
            </a:r>
            <a:r>
              <a:rPr lang="fi-FI" sz="2400" dirty="0"/>
              <a:t>, </a:t>
            </a:r>
            <a:r>
              <a:rPr lang="fi-FI" sz="2400" dirty="0" err="1"/>
              <a:t>umgåtts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6277FD-A4CB-4C8D-BCC5-3449AF39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F4428BEE-D1B1-4E8E-A39F-562035E40DD3}"/>
              </a:ext>
            </a:extLst>
          </p:cNvPr>
          <p:cNvSpPr txBox="1">
            <a:spLocks/>
          </p:cNvSpPr>
          <p:nvPr/>
        </p:nvSpPr>
        <p:spPr>
          <a:xfrm>
            <a:off x="8153400" y="1757053"/>
            <a:ext cx="7979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ymmärtää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väittää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istuutua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jatkaa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mennä nukkumaan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osallistua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olla </a:t>
            </a:r>
            <a:r>
              <a:rPr lang="fi-FI" sz="2400" dirty="0" err="1"/>
              <a:t>jtak</a:t>
            </a:r>
            <a:r>
              <a:rPr lang="fi-FI" sz="2400" dirty="0"/>
              <a:t> mieltä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oivaltaa, tajuta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ehdottaa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seurustella, olla tekemisissä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8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1. </a:t>
            </a: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i="1" dirty="0"/>
              <a:t>(ei ymmärtänyt)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2. 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i="1" dirty="0"/>
              <a:t>(istuutua)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(menin nukkumaan)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4. 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i="1" dirty="0"/>
              <a:t>(osallistua) </a:t>
            </a:r>
            <a:r>
              <a:rPr lang="fi-FI" dirty="0"/>
              <a:t>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5. </a:t>
            </a: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i="1" dirty="0"/>
              <a:t>(seurustelee)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6.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(olen sitä mieltä)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7.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i="1" dirty="0"/>
              <a:t>(tajunnut)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8.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i="1" dirty="0"/>
              <a:t>(väität)?</a:t>
            </a:r>
          </a:p>
          <a:p>
            <a:pPr marL="0" indent="0">
              <a:buNone/>
            </a:pPr>
            <a:r>
              <a:rPr lang="fi-FI" dirty="0"/>
              <a:t>9.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i="1" dirty="0"/>
              <a:t>(jatkaa).</a:t>
            </a:r>
          </a:p>
          <a:p>
            <a:pPr marL="0" indent="0">
              <a:buNone/>
            </a:pPr>
            <a:r>
              <a:rPr lang="fi-FI" dirty="0"/>
              <a:t>10.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(ehdotan)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83096" y="1825625"/>
            <a:ext cx="48707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b="1" dirty="0" err="1"/>
              <a:t>förstod</a:t>
            </a:r>
            <a:r>
              <a:rPr lang="fi-FI" b="1" dirty="0"/>
              <a:t> </a:t>
            </a:r>
            <a:r>
              <a:rPr lang="fi-FI" b="1" dirty="0" err="1"/>
              <a:t>inte</a:t>
            </a:r>
            <a:r>
              <a:rPr lang="fi-FI" b="1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b="1" dirty="0" err="1"/>
              <a:t>sätta</a:t>
            </a:r>
            <a:r>
              <a:rPr lang="fi-FI" b="1" dirty="0"/>
              <a:t> </a:t>
            </a:r>
            <a:r>
              <a:rPr lang="fi-FI" b="1" dirty="0" err="1"/>
              <a:t>dig</a:t>
            </a:r>
            <a:r>
              <a:rPr lang="fi-FI" b="1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lade</a:t>
            </a:r>
            <a:r>
              <a:rPr lang="fi-FI" b="1" dirty="0"/>
              <a:t> </a:t>
            </a:r>
            <a:r>
              <a:rPr lang="fi-FI" b="1" dirty="0" err="1"/>
              <a:t>mig</a:t>
            </a:r>
            <a:r>
              <a:rPr lang="fi-FI" b="1" i="1" dirty="0"/>
              <a:t>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b="1" dirty="0"/>
              <a:t>delta</a:t>
            </a:r>
            <a:r>
              <a:rPr lang="fi-FI" dirty="0"/>
              <a:t> 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b="1" dirty="0" err="1"/>
              <a:t>umgås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anser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b="1" dirty="0" err="1"/>
              <a:t>insett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b="1" dirty="0" err="1"/>
              <a:t>påstår</a:t>
            </a:r>
            <a:r>
              <a:rPr lang="fi-FI" i="1" dirty="0"/>
              <a:t>?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b="1" dirty="0" err="1"/>
              <a:t>fortsätta</a:t>
            </a:r>
            <a:r>
              <a:rPr lang="fi-FI" dirty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föreslår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D637BF-5523-457C-959E-D1856AA2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5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Verbillä on </a:t>
            </a:r>
            <a:r>
              <a:rPr lang="fi-FI" b="1" dirty="0"/>
              <a:t>neljä muotoa</a:t>
            </a:r>
            <a:r>
              <a:rPr lang="fi-FI" dirty="0"/>
              <a:t>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Perusmuoto	Preesens	Imperfekti	Supiini</a:t>
            </a:r>
          </a:p>
          <a:p>
            <a:pPr marL="0" indent="0">
              <a:buNone/>
            </a:pPr>
            <a:r>
              <a:rPr lang="fi-FI" sz="2400" dirty="0" err="1"/>
              <a:t>komma</a:t>
            </a:r>
            <a:r>
              <a:rPr lang="fi-FI" sz="2400" dirty="0"/>
              <a:t>	</a:t>
            </a:r>
            <a:r>
              <a:rPr lang="fi-FI" sz="2400" dirty="0" err="1"/>
              <a:t>kommer</a:t>
            </a:r>
            <a:r>
              <a:rPr lang="fi-FI" sz="2400" dirty="0"/>
              <a:t>	</a:t>
            </a:r>
            <a:r>
              <a:rPr lang="fi-FI" sz="2400" dirty="0" err="1"/>
              <a:t>kom</a:t>
            </a:r>
            <a:r>
              <a:rPr lang="fi-FI" sz="2400" dirty="0"/>
              <a:t>		</a:t>
            </a:r>
            <a:r>
              <a:rPr lang="fi-FI" sz="2400" dirty="0" err="1"/>
              <a:t>kommi</a:t>
            </a:r>
            <a:r>
              <a:rPr lang="fi-FI" sz="2400" b="1" dirty="0" err="1"/>
              <a:t>t</a:t>
            </a:r>
            <a:r>
              <a:rPr lang="fi-FI" sz="2400" b="1" dirty="0"/>
              <a:t> </a:t>
            </a:r>
            <a:r>
              <a:rPr lang="fi-FI" sz="2400" dirty="0"/>
              <a:t>	</a:t>
            </a:r>
            <a:r>
              <a:rPr lang="fi-FI" sz="2400" i="1" dirty="0"/>
              <a:t>tulla</a:t>
            </a:r>
          </a:p>
          <a:p>
            <a:pPr marL="0" indent="0">
              <a:buNone/>
            </a:pPr>
            <a:r>
              <a:rPr lang="fi-FI" sz="2400" dirty="0" err="1"/>
              <a:t>säga</a:t>
            </a:r>
            <a:r>
              <a:rPr lang="fi-FI" sz="2400" dirty="0"/>
              <a:t>		</a:t>
            </a:r>
            <a:r>
              <a:rPr lang="fi-FI" sz="2400" dirty="0" err="1"/>
              <a:t>säger</a:t>
            </a:r>
            <a:r>
              <a:rPr lang="fi-FI" sz="2400" dirty="0"/>
              <a:t>		sade		</a:t>
            </a:r>
            <a:r>
              <a:rPr lang="fi-FI" sz="2400" dirty="0" err="1"/>
              <a:t>sag</a:t>
            </a:r>
            <a:r>
              <a:rPr lang="fi-FI" sz="2400" b="1" dirty="0" err="1"/>
              <a:t>t</a:t>
            </a:r>
            <a:r>
              <a:rPr lang="fi-FI" sz="2400" dirty="0"/>
              <a:t>		</a:t>
            </a:r>
            <a:r>
              <a:rPr lang="fi-FI" sz="2400" i="1" dirty="0"/>
              <a:t>sanoa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B54500C-8573-4D3B-B1EE-F58E9351EF00}"/>
              </a:ext>
            </a:extLst>
          </p:cNvPr>
          <p:cNvSpPr txBox="1"/>
          <p:nvPr/>
        </p:nvSpPr>
        <p:spPr>
          <a:xfrm>
            <a:off x="6405880" y="4353560"/>
            <a:ext cx="4841240" cy="646331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Verbin 4. muoto eli supiini päättyy t-kirjaimeen.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94A2A17-F843-4DD5-94FE-2D350000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9407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0443"/>
            <a:ext cx="11049000" cy="4830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Verbin 1. muoto on perusmuoto.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ska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b="1" dirty="0"/>
              <a:t>						</a:t>
            </a:r>
            <a:r>
              <a:rPr lang="fi-FI" sz="2400" i="1" dirty="0"/>
              <a:t>Minä aion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sz="2400" i="1" dirty="0"/>
              <a:t>						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viktigt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						On tärkeätä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/>
              <a:t>2. muoto on preesens.</a:t>
            </a:r>
            <a:r>
              <a:rPr lang="fi-FI" sz="2400" b="1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Teen</a:t>
            </a:r>
            <a:r>
              <a:rPr lang="fi-FI" sz="2400" i="1" dirty="0"/>
              <a:t> läksyt.</a:t>
            </a:r>
            <a:r>
              <a:rPr lang="fi-FI" sz="2200" dirty="0"/>
              <a:t>	</a:t>
            </a:r>
          </a:p>
          <a:p>
            <a:pPr marL="0" indent="0">
              <a:buNone/>
            </a:pPr>
            <a:r>
              <a:rPr lang="fi-FI" b="1" dirty="0"/>
              <a:t>3. muoto on imperfekti.</a:t>
            </a:r>
            <a:r>
              <a:rPr lang="fi-FI" sz="2400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gjorde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Tein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 err="1"/>
              <a:t>Har</a:t>
            </a:r>
            <a:r>
              <a:rPr lang="fi-FI" b="1" dirty="0"/>
              <a:t> + 4. muoto on perfekti.</a:t>
            </a:r>
            <a:r>
              <a:rPr lang="fi-FI" sz="2400" dirty="0"/>
              <a:t>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Olen tehnyt </a:t>
            </a:r>
            <a:r>
              <a:rPr lang="fi-FI" sz="2400" i="1" dirty="0"/>
              <a:t>läksyt.</a:t>
            </a:r>
          </a:p>
          <a:p>
            <a:pPr marL="0" indent="0">
              <a:buNone/>
            </a:pPr>
            <a:r>
              <a:rPr lang="fi-FI" b="1" dirty="0" err="1"/>
              <a:t>Hade</a:t>
            </a:r>
            <a:r>
              <a:rPr lang="fi-FI" b="1" dirty="0"/>
              <a:t> + 4. muoto on pluskvamperfekti.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Olin tehnyt </a:t>
            </a:r>
            <a:r>
              <a:rPr lang="fi-FI" sz="2400" i="1" dirty="0"/>
              <a:t>läksyt.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4FF70B-947F-4C21-A361-2209E298D500}"/>
              </a:ext>
            </a:extLst>
          </p:cNvPr>
          <p:cNvSpPr txBox="1"/>
          <p:nvPr/>
        </p:nvSpPr>
        <p:spPr>
          <a:xfrm>
            <a:off x="838200" y="2048470"/>
            <a:ext cx="544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Perusmuotoa käytetään apuverbin ja </a:t>
            </a:r>
            <a:r>
              <a:rPr lang="fi-FI" b="1" dirty="0" err="1"/>
              <a:t>att</a:t>
            </a:r>
            <a:r>
              <a:rPr lang="fi-FI" b="1" dirty="0"/>
              <a:t>-sanan jälkeen.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EA0380-BADB-4FD3-B47C-3A0FD0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4324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2139" y="2792160"/>
            <a:ext cx="5089263" cy="3407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stå</a:t>
            </a:r>
            <a:r>
              <a:rPr lang="fi-FI" sz="2400" b="1" dirty="0"/>
              <a:t>, </a:t>
            </a:r>
            <a:r>
              <a:rPr lang="fi-FI" sz="2400" b="1" dirty="0" err="1"/>
              <a:t>står</a:t>
            </a:r>
            <a:r>
              <a:rPr lang="fi-FI" sz="2400" b="1" dirty="0"/>
              <a:t>, </a:t>
            </a:r>
            <a:r>
              <a:rPr lang="fi-FI" sz="2400" b="1" dirty="0" err="1"/>
              <a:t>stod</a:t>
            </a:r>
            <a:r>
              <a:rPr lang="fi-FI" sz="2400" b="1" dirty="0"/>
              <a:t>, </a:t>
            </a:r>
            <a:r>
              <a:rPr lang="fi-FI" sz="2400" b="1" dirty="0" err="1"/>
              <a:t>stått</a:t>
            </a:r>
            <a:r>
              <a:rPr lang="fi-FI" sz="2400" dirty="0"/>
              <a:t>	seisoa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för</a:t>
            </a:r>
            <a:r>
              <a:rPr lang="fi-FI" sz="2400" b="1" dirty="0" err="1"/>
              <a:t>stå</a:t>
            </a:r>
            <a:r>
              <a:rPr lang="fi-FI" sz="2400" dirty="0"/>
              <a:t>			ymmärtää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se, </a:t>
            </a:r>
            <a:r>
              <a:rPr lang="fi-FI" sz="2400" b="1" dirty="0" err="1"/>
              <a:t>ser</a:t>
            </a:r>
            <a:r>
              <a:rPr lang="fi-FI" sz="2400" b="1" dirty="0"/>
              <a:t>, </a:t>
            </a:r>
            <a:r>
              <a:rPr lang="fi-FI" sz="2400" b="1" dirty="0" err="1"/>
              <a:t>såg</a:t>
            </a:r>
            <a:r>
              <a:rPr lang="fi-FI" sz="2400" b="1" dirty="0"/>
              <a:t>, </a:t>
            </a:r>
            <a:r>
              <a:rPr lang="fi-FI" sz="2400" b="1" dirty="0" err="1"/>
              <a:t>sett</a:t>
            </a:r>
            <a:r>
              <a:rPr lang="fi-FI" sz="2400" dirty="0"/>
              <a:t>	nähdä		</a:t>
            </a:r>
          </a:p>
          <a:p>
            <a:pPr marL="0" indent="0">
              <a:buNone/>
            </a:pPr>
            <a:r>
              <a:rPr lang="fi-FI" sz="2400" b="1" dirty="0"/>
              <a:t>se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			näyttää </a:t>
            </a:r>
            <a:r>
              <a:rPr lang="fi-FI" sz="2400" dirty="0" err="1"/>
              <a:t>jltak</a:t>
            </a:r>
            <a:r>
              <a:rPr lang="fi-FI" sz="2400" dirty="0"/>
              <a:t>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ta</a:t>
            </a:r>
            <a:r>
              <a:rPr lang="fi-FI" sz="2400" b="1" dirty="0"/>
              <a:t>, </a:t>
            </a:r>
            <a:r>
              <a:rPr lang="fi-FI" sz="2400" b="1" dirty="0" err="1"/>
              <a:t>tar</a:t>
            </a:r>
            <a:r>
              <a:rPr lang="fi-FI" sz="2400" b="1" dirty="0"/>
              <a:t>, </a:t>
            </a:r>
            <a:r>
              <a:rPr lang="fi-FI" sz="2400" b="1" dirty="0" err="1"/>
              <a:t>tog</a:t>
            </a:r>
            <a:r>
              <a:rPr lang="fi-FI" sz="2400" b="1" dirty="0"/>
              <a:t>, tagit</a:t>
            </a:r>
            <a:r>
              <a:rPr lang="fi-FI" sz="2400" dirty="0"/>
              <a:t>	ottaa		</a:t>
            </a:r>
          </a:p>
          <a:p>
            <a:pPr marL="0" indent="0">
              <a:buNone/>
            </a:pPr>
            <a:r>
              <a:rPr lang="fi-FI" sz="2400" dirty="0"/>
              <a:t>del</a:t>
            </a:r>
            <a:r>
              <a:rPr lang="fi-FI" sz="2400" b="1" dirty="0"/>
              <a:t>ta</a:t>
            </a:r>
            <a:r>
              <a:rPr lang="fi-FI" sz="2400" dirty="0"/>
              <a:t>			osallistua	</a:t>
            </a: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D3B3B3-7A39-45C0-9F91-11DBCA27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6196738-E4F0-4E24-A331-739D17CD990C}"/>
              </a:ext>
            </a:extLst>
          </p:cNvPr>
          <p:cNvSpPr txBox="1">
            <a:spLocks/>
          </p:cNvSpPr>
          <p:nvPr/>
        </p:nvSpPr>
        <p:spPr>
          <a:xfrm>
            <a:off x="5734722" y="279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står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</a:t>
            </a:r>
            <a:r>
              <a:rPr lang="fi-FI" sz="2400" b="1" i="1" dirty="0"/>
              <a:t>Seison</a:t>
            </a:r>
            <a:r>
              <a:rPr lang="fi-FI" sz="2400" i="1" dirty="0"/>
              <a:t> täällä.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förstår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Ymmärrän</a:t>
            </a:r>
            <a:r>
              <a:rPr lang="fi-FI" sz="2400" i="1" dirty="0"/>
              <a:t> sinua.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b="1" dirty="0" err="1"/>
              <a:t>Ser</a:t>
            </a:r>
            <a:r>
              <a:rPr lang="fi-FI" sz="2400" dirty="0"/>
              <a:t> du </a:t>
            </a:r>
            <a:r>
              <a:rPr lang="fi-FI" sz="2400" dirty="0" err="1"/>
              <a:t>mig</a:t>
            </a:r>
            <a:r>
              <a:rPr lang="fi-FI" sz="2400" dirty="0"/>
              <a:t>?		</a:t>
            </a:r>
            <a:r>
              <a:rPr lang="fi-FI" sz="2400" b="1" i="1" dirty="0"/>
              <a:t>Näetkö</a:t>
            </a:r>
            <a:r>
              <a:rPr lang="fi-FI" sz="2400" i="1" dirty="0"/>
              <a:t> minut?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Du </a:t>
            </a:r>
            <a:r>
              <a:rPr lang="fi-FI" sz="2400" b="1" dirty="0" err="1"/>
              <a:t>ser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. 	</a:t>
            </a:r>
            <a:r>
              <a:rPr lang="fi-FI" sz="2400" b="1" i="1" dirty="0"/>
              <a:t>Näytät</a:t>
            </a:r>
            <a:r>
              <a:rPr lang="fi-FI" sz="2400" i="1" dirty="0"/>
              <a:t> iloiselta.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tar</a:t>
            </a:r>
            <a:r>
              <a:rPr lang="fi-FI" sz="2400" dirty="0"/>
              <a:t> en </a:t>
            </a:r>
            <a:r>
              <a:rPr lang="fi-FI" sz="2400" dirty="0" err="1"/>
              <a:t>kaffe</a:t>
            </a:r>
            <a:r>
              <a:rPr lang="fi-FI" sz="2400" dirty="0"/>
              <a:t>.	</a:t>
            </a:r>
            <a:r>
              <a:rPr lang="fi-FI" sz="2400" b="1" i="1" dirty="0"/>
              <a:t>Otan</a:t>
            </a:r>
            <a:r>
              <a:rPr lang="fi-FI" sz="2400" i="1" dirty="0"/>
              <a:t> kahvin.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deltar</a:t>
            </a:r>
            <a:r>
              <a:rPr lang="fi-FI" sz="2400" dirty="0"/>
              <a:t> i </a:t>
            </a:r>
            <a:r>
              <a:rPr lang="fi-FI" sz="2400" dirty="0" err="1"/>
              <a:t>spelet</a:t>
            </a:r>
            <a:r>
              <a:rPr lang="fi-FI" sz="2400" dirty="0"/>
              <a:t>.	</a:t>
            </a:r>
            <a:r>
              <a:rPr lang="fi-FI" sz="2400" b="1" i="1" dirty="0"/>
              <a:t>Osallistun</a:t>
            </a:r>
            <a:r>
              <a:rPr lang="fi-FI" sz="2400" i="1" dirty="0"/>
              <a:t> peliin.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5662A3-6CBD-49C4-9477-565B00218D85}"/>
              </a:ext>
            </a:extLst>
          </p:cNvPr>
          <p:cNvSpPr txBox="1"/>
          <p:nvPr/>
        </p:nvSpPr>
        <p:spPr>
          <a:xfrm flipH="1">
            <a:off x="838200" y="1656890"/>
            <a:ext cx="908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3000" b="1" dirty="0"/>
              <a:t>Etuliitteen tai partikkelin avulla voi muodostaa uusia verbejä. Johdosverbin taivutus ei muutu.</a:t>
            </a:r>
          </a:p>
        </p:txBody>
      </p:sp>
    </p:spTree>
    <p:extLst>
      <p:ext uri="{BB962C8B-B14F-4D97-AF65-F5344CB8AC3E}">
        <p14:creationId xmlns:p14="http://schemas.microsoft.com/office/powerpoint/2010/main" val="3021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1a Käännä ja taivuta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4063738" cy="448627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fi-FI" sz="2600" dirty="0"/>
              <a:t>1. tulla </a:t>
            </a:r>
            <a:r>
              <a:rPr lang="fi-FI" sz="2600" dirty="0" err="1"/>
              <a:t>jksik</a:t>
            </a:r>
            <a:endParaRPr lang="fi-FI" sz="2600" dirty="0"/>
          </a:p>
          <a:p>
            <a:pPr marL="0" indent="0" fontAlgn="base">
              <a:buNone/>
            </a:pPr>
            <a:r>
              <a:rPr lang="fi-FI" sz="2600" dirty="0"/>
              <a:t>2. tulla</a:t>
            </a:r>
          </a:p>
          <a:p>
            <a:pPr marL="0" indent="0" fontAlgn="base">
              <a:buNone/>
            </a:pPr>
            <a:r>
              <a:rPr lang="fi-FI" sz="2600" dirty="0"/>
              <a:t>3. olla, omistaa</a:t>
            </a:r>
          </a:p>
          <a:p>
            <a:pPr marL="0" indent="0" fontAlgn="base">
              <a:buNone/>
            </a:pPr>
            <a:r>
              <a:rPr lang="fi-FI" sz="2600" dirty="0"/>
              <a:t>4. olla</a:t>
            </a:r>
          </a:p>
          <a:p>
            <a:pPr marL="0" indent="0" fontAlgn="base">
              <a:buNone/>
            </a:pPr>
            <a:r>
              <a:rPr lang="fi-FI" sz="2600" dirty="0"/>
              <a:t>5. antaa</a:t>
            </a:r>
          </a:p>
          <a:p>
            <a:pPr marL="0" indent="0" fontAlgn="base">
              <a:buNone/>
            </a:pPr>
            <a:r>
              <a:rPr lang="fi-FI" sz="2600" dirty="0"/>
              <a:t>6. saada</a:t>
            </a:r>
          </a:p>
          <a:p>
            <a:pPr marL="0" indent="0" fontAlgn="base">
              <a:buNone/>
            </a:pPr>
            <a:r>
              <a:rPr lang="fi-FI" sz="2600" dirty="0"/>
              <a:t>7. ottaa</a:t>
            </a:r>
          </a:p>
          <a:p>
            <a:pPr marL="0" indent="0" fontAlgn="base">
              <a:buNone/>
            </a:pPr>
            <a:r>
              <a:rPr lang="fi-FI" sz="2600" dirty="0"/>
              <a:t>8. antaa, sallia, kuulostaa</a:t>
            </a:r>
          </a:p>
          <a:p>
            <a:pPr marL="0" indent="0" fontAlgn="base">
              <a:buNone/>
            </a:pPr>
            <a:r>
              <a:rPr lang="fi-FI" sz="2600" dirty="0"/>
              <a:t>9. tehdä</a:t>
            </a:r>
          </a:p>
          <a:p>
            <a:pPr marL="0" indent="0" fontAlgn="base">
              <a:buNone/>
            </a:pPr>
            <a:r>
              <a:rPr lang="fi-FI" sz="2600" dirty="0"/>
              <a:t>10. kävellä, mennä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495544" y="1690687"/>
            <a:ext cx="5858256" cy="44862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bli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komma</a:t>
            </a:r>
            <a:r>
              <a:rPr lang="fi-FI" sz="2400" dirty="0"/>
              <a:t>, </a:t>
            </a: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ha, </a:t>
            </a: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vara, </a:t>
            </a:r>
            <a:r>
              <a:rPr lang="fi-FI" sz="2400" dirty="0" err="1"/>
              <a:t>är</a:t>
            </a:r>
            <a:r>
              <a:rPr lang="fi-FI" sz="2400" dirty="0"/>
              <a:t>, </a:t>
            </a:r>
            <a:r>
              <a:rPr lang="fi-FI" sz="2400" dirty="0" err="1"/>
              <a:t>var</a:t>
            </a:r>
            <a:r>
              <a:rPr lang="fi-FI" sz="2400" dirty="0"/>
              <a:t>, varit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ge</a:t>
            </a:r>
            <a:r>
              <a:rPr lang="fi-FI" sz="2400" dirty="0"/>
              <a:t>, </a:t>
            </a: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få</a:t>
            </a:r>
            <a:r>
              <a:rPr lang="fi-FI" sz="2400" dirty="0"/>
              <a:t>, </a:t>
            </a: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ta</a:t>
            </a:r>
            <a:r>
              <a:rPr lang="fi-FI" sz="2400" dirty="0"/>
              <a:t>, </a:t>
            </a:r>
            <a:r>
              <a:rPr lang="fi-FI" sz="2400" dirty="0" err="1"/>
              <a:t>tar</a:t>
            </a:r>
            <a:r>
              <a:rPr lang="fi-FI" sz="2400" dirty="0"/>
              <a:t>, </a:t>
            </a:r>
            <a:r>
              <a:rPr lang="fi-FI" sz="2400" u="sng" dirty="0" err="1"/>
              <a:t>tog</a:t>
            </a:r>
            <a:r>
              <a:rPr lang="fi-FI" sz="2400" dirty="0"/>
              <a:t>, tagit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låta</a:t>
            </a:r>
            <a:r>
              <a:rPr lang="fi-FI" sz="2400" dirty="0"/>
              <a:t>, </a:t>
            </a:r>
            <a:r>
              <a:rPr lang="fi-FI" sz="2400" dirty="0" err="1"/>
              <a:t>låter</a:t>
            </a:r>
            <a:r>
              <a:rPr lang="fi-FI" sz="2400" dirty="0"/>
              <a:t>, </a:t>
            </a:r>
            <a:r>
              <a:rPr lang="fi-FI" sz="2400" u="sng" dirty="0" err="1"/>
              <a:t>lät</a:t>
            </a:r>
            <a:r>
              <a:rPr lang="fi-FI" sz="2400" dirty="0"/>
              <a:t>, </a:t>
            </a:r>
            <a:r>
              <a:rPr lang="fi-FI" sz="2400" dirty="0" err="1"/>
              <a:t>låtit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göra</a:t>
            </a:r>
            <a:r>
              <a:rPr lang="fi-FI" sz="2400" dirty="0"/>
              <a:t>, </a:t>
            </a: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gå</a:t>
            </a:r>
            <a:r>
              <a:rPr lang="fi-FI" sz="2400" dirty="0"/>
              <a:t>, </a:t>
            </a:r>
            <a:r>
              <a:rPr lang="fi-FI" sz="2400" dirty="0" err="1"/>
              <a:t>går</a:t>
            </a:r>
            <a:r>
              <a:rPr lang="fi-FI" sz="2400" dirty="0"/>
              <a:t>, </a:t>
            </a:r>
            <a:r>
              <a:rPr lang="fi-FI" sz="2400" dirty="0" err="1"/>
              <a:t>gick</a:t>
            </a:r>
            <a:r>
              <a:rPr lang="fi-FI" sz="2400" dirty="0"/>
              <a:t>, </a:t>
            </a:r>
            <a:r>
              <a:rPr lang="fi-FI" sz="2400" dirty="0" err="1"/>
              <a:t>gått</a:t>
            </a: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0C53AB-6B8B-4E60-8D74-8189724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1991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401418"/>
            <a:ext cx="5257800" cy="47755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(tuli)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i="1" dirty="0"/>
              <a:t>(tulitte)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(oli)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olleet)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(antoi)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ole saanut)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(otti) </a:t>
            </a:r>
            <a:r>
              <a:rPr lang="fi-FI" sz="2400" dirty="0"/>
              <a:t>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i="1" dirty="0"/>
              <a:t>(kuulostaa)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olleet tehneet)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menneet)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74026" y="1401417"/>
            <a:ext cx="5479773" cy="47755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blev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b="1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var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gav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fått</a:t>
            </a:r>
            <a:r>
              <a:rPr lang="fi-FI" sz="2400" b="1" dirty="0"/>
              <a:t>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tog</a:t>
            </a:r>
            <a:r>
              <a:rPr lang="fi-FI" sz="2400" dirty="0"/>
              <a:t> 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b="1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gick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2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2BC324-441F-4EA4-873A-80D62CAD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3353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1c Käännä ja taivuta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167433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1. juoda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2. olla nimeltään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3. nähdä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4. istua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5. kirjoittaa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6. nukkua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7. seisoa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8. sanoa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9. tietää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10. syödä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5633" y="1690688"/>
            <a:ext cx="6348167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dricka</a:t>
            </a:r>
            <a:r>
              <a:rPr lang="fi-FI" sz="2400" dirty="0"/>
              <a:t>, </a:t>
            </a: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heta</a:t>
            </a:r>
            <a:r>
              <a:rPr lang="fi-FI" sz="2400" dirty="0"/>
              <a:t>, </a:t>
            </a:r>
            <a:r>
              <a:rPr lang="fi-FI" sz="2400" dirty="0" err="1"/>
              <a:t>heter</a:t>
            </a:r>
            <a:r>
              <a:rPr lang="fi-FI" sz="2400" dirty="0"/>
              <a:t>, </a:t>
            </a:r>
            <a:r>
              <a:rPr lang="fi-FI" sz="2400" dirty="0" err="1"/>
              <a:t>hette</a:t>
            </a:r>
            <a:r>
              <a:rPr lang="fi-FI" sz="2400" dirty="0"/>
              <a:t>, </a:t>
            </a:r>
            <a:r>
              <a:rPr lang="fi-FI" sz="2400" dirty="0" err="1"/>
              <a:t>hetat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se, </a:t>
            </a:r>
            <a:r>
              <a:rPr lang="fi-FI" sz="2400" dirty="0" err="1"/>
              <a:t>ser</a:t>
            </a:r>
            <a:r>
              <a:rPr lang="fi-FI" sz="2400" dirty="0"/>
              <a:t>, </a:t>
            </a:r>
            <a:r>
              <a:rPr lang="fi-FI" sz="2400" u="sng" dirty="0" err="1"/>
              <a:t>såg</a:t>
            </a:r>
            <a:r>
              <a:rPr lang="fi-FI" sz="2400" dirty="0"/>
              <a:t>, </a:t>
            </a:r>
            <a:r>
              <a:rPr lang="fi-FI" sz="2400" dirty="0" err="1"/>
              <a:t>sett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sitta</a:t>
            </a:r>
            <a:r>
              <a:rPr lang="fi-FI" sz="2400" dirty="0"/>
              <a:t>, </a:t>
            </a:r>
            <a:r>
              <a:rPr lang="fi-FI" sz="2400" dirty="0" err="1"/>
              <a:t>sitter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, 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skriva</a:t>
            </a:r>
            <a:r>
              <a:rPr lang="fi-FI" sz="2400" dirty="0"/>
              <a:t>, </a:t>
            </a:r>
            <a:r>
              <a:rPr lang="fi-FI" sz="2400" dirty="0" err="1"/>
              <a:t>skriver</a:t>
            </a:r>
            <a:r>
              <a:rPr lang="fi-FI" sz="2400" dirty="0"/>
              <a:t>, </a:t>
            </a:r>
            <a:r>
              <a:rPr lang="fi-FI" sz="2400" dirty="0" err="1"/>
              <a:t>skrev</a:t>
            </a:r>
            <a:r>
              <a:rPr lang="fi-FI" sz="2400" dirty="0"/>
              <a:t>, </a:t>
            </a:r>
            <a:r>
              <a:rPr lang="fi-FI" sz="2400" dirty="0" err="1"/>
              <a:t>skrivit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sova</a:t>
            </a:r>
            <a:r>
              <a:rPr lang="fi-FI" sz="2400" dirty="0"/>
              <a:t>, </a:t>
            </a:r>
            <a:r>
              <a:rPr lang="fi-FI" sz="2400" dirty="0" err="1"/>
              <a:t>sover</a:t>
            </a:r>
            <a:r>
              <a:rPr lang="fi-FI" sz="2400" dirty="0"/>
              <a:t>, </a:t>
            </a:r>
            <a:r>
              <a:rPr lang="fi-FI" sz="2400" dirty="0" err="1"/>
              <a:t>sov</a:t>
            </a:r>
            <a:r>
              <a:rPr lang="fi-FI" sz="2400" dirty="0"/>
              <a:t>, sovit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stå</a:t>
            </a:r>
            <a:r>
              <a:rPr lang="fi-FI" sz="2400" dirty="0"/>
              <a:t>, </a:t>
            </a:r>
            <a:r>
              <a:rPr lang="fi-FI" sz="2400" dirty="0" err="1"/>
              <a:t>står</a:t>
            </a:r>
            <a:r>
              <a:rPr lang="fi-FI" sz="2400" dirty="0"/>
              <a:t>, </a:t>
            </a:r>
            <a:r>
              <a:rPr lang="fi-FI" sz="2400" u="sng" dirty="0" err="1"/>
              <a:t>stod</a:t>
            </a:r>
            <a:r>
              <a:rPr lang="fi-FI" sz="2400" dirty="0"/>
              <a:t>, </a:t>
            </a:r>
            <a:r>
              <a:rPr lang="fi-FI" sz="2400" dirty="0" err="1"/>
              <a:t>stått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säga</a:t>
            </a:r>
            <a:r>
              <a:rPr lang="fi-FI" sz="2400" dirty="0"/>
              <a:t>, </a:t>
            </a:r>
            <a:r>
              <a:rPr lang="fi-FI" sz="2400" dirty="0" err="1"/>
              <a:t>säger</a:t>
            </a:r>
            <a:r>
              <a:rPr lang="fi-FI" sz="2400" dirty="0"/>
              <a:t>, sade, </a:t>
            </a:r>
            <a:r>
              <a:rPr lang="fi-FI" sz="2400" dirty="0" err="1"/>
              <a:t>sagt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veta</a:t>
            </a:r>
            <a:r>
              <a:rPr lang="fi-FI" sz="2400" dirty="0"/>
              <a:t>, </a:t>
            </a:r>
            <a:r>
              <a:rPr lang="fi-FI" sz="2400" dirty="0" err="1"/>
              <a:t>vet</a:t>
            </a:r>
            <a:r>
              <a:rPr lang="fi-FI" sz="2400" dirty="0"/>
              <a:t>, </a:t>
            </a:r>
            <a:r>
              <a:rPr lang="fi-FI" sz="2400" dirty="0" err="1"/>
              <a:t>visste</a:t>
            </a:r>
            <a:r>
              <a:rPr lang="fi-FI" sz="2400" dirty="0"/>
              <a:t>, </a:t>
            </a:r>
            <a:r>
              <a:rPr lang="fi-FI" sz="2400" dirty="0" err="1"/>
              <a:t>vetat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äta</a:t>
            </a:r>
            <a:r>
              <a:rPr lang="fi-FI" sz="2400" dirty="0"/>
              <a:t>, </a:t>
            </a:r>
            <a:r>
              <a:rPr lang="fi-FI" sz="2400" dirty="0" err="1"/>
              <a:t>äter</a:t>
            </a:r>
            <a:r>
              <a:rPr lang="fi-FI" sz="2400" dirty="0"/>
              <a:t>, </a:t>
            </a:r>
            <a:r>
              <a:rPr lang="fi-FI" sz="2400" u="sng" dirty="0" err="1"/>
              <a:t>åt</a:t>
            </a:r>
            <a:r>
              <a:rPr lang="fi-FI" sz="2400" dirty="0"/>
              <a:t>, </a:t>
            </a:r>
            <a:r>
              <a:rPr lang="fi-FI" sz="2400" dirty="0" err="1"/>
              <a:t>ätit</a:t>
            </a: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A434FC-8002-4B3F-9118-CE22CD2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2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1d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572539" cy="44862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juo)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(näimme) </a:t>
            </a:r>
            <a:r>
              <a:rPr lang="fi-FI" sz="2400" dirty="0"/>
              <a:t>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(oli nimeltään)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(Oletteko istuneet)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(on kirjoittanut)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(Oletko nukkunut)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(sanoit)</a:t>
            </a:r>
            <a:r>
              <a:rPr lang="fi-FI" sz="2400" dirty="0"/>
              <a:t>?</a:t>
            </a:r>
            <a:endParaRPr lang="fi-FI" sz="2400" i="1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tienneet)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(syövät usein)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(olen seissyt)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09522" y="1690688"/>
            <a:ext cx="4744279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såg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hette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ni</a:t>
            </a:r>
            <a:r>
              <a:rPr lang="fi-FI" sz="2400" b="1" dirty="0"/>
              <a:t> </a:t>
            </a:r>
            <a:r>
              <a:rPr lang="fi-FI" sz="2400" b="1" dirty="0" err="1"/>
              <a:t>suttit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skrivit</a:t>
            </a:r>
            <a:r>
              <a:rPr lang="fi-FI" sz="2400" b="1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du sovit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/>
              <a:t>sade</a:t>
            </a:r>
            <a:r>
              <a:rPr lang="fi-FI" sz="2400" dirty="0"/>
              <a:t> </a:t>
            </a:r>
            <a:r>
              <a:rPr lang="fi-FI" sz="2400" b="1" dirty="0"/>
              <a:t>du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äter</a:t>
            </a:r>
            <a:r>
              <a:rPr lang="fi-FI" sz="2400" b="1" dirty="0"/>
              <a:t> </a:t>
            </a:r>
            <a:r>
              <a:rPr lang="fi-FI" sz="2400" b="1" dirty="0" err="1"/>
              <a:t>ofta</a:t>
            </a:r>
            <a:r>
              <a:rPr lang="fi-FI" sz="2400" b="1" dirty="0"/>
              <a:t>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stått</a:t>
            </a:r>
            <a:r>
              <a:rPr lang="fi-FI" sz="2400" b="1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42A64-3BFF-4DE1-BDE1-F252CE2D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37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1e Muunna lauseet perfektiin (= on tehnyt).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4886738" cy="44862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b="1" dirty="0" err="1"/>
              <a:t>Sover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säger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är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24939" y="1690688"/>
            <a:ext cx="5784574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ätit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b="1" dirty="0"/>
              <a:t>sovit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b="1" dirty="0" err="1"/>
              <a:t>druckit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sagt</a:t>
            </a:r>
            <a:r>
              <a:rPr lang="fi-FI" sz="2400" b="1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varit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BAC7F-1816-4CC5-AF3E-A403F9E9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732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43208-5FB2-42E2-ACD5-D5FD9AEB0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B4E24-400C-413D-8F1B-1FE8EFAE45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C62453-6A18-4C63-B9EF-1CD4A122C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1762</Words>
  <Application>Microsoft Macintosh PowerPoint</Application>
  <PresentationFormat>Widescreen</PresentationFormat>
  <Paragraphs>333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1_Office-teema</vt:lpstr>
      <vt:lpstr>Epäsäännölliset verbit ja johdosverbit</vt:lpstr>
      <vt:lpstr> Epäsäännölliset verbit ja johdosverbit </vt:lpstr>
      <vt:lpstr> Epäsäännölliset verbit ja johdosverbit </vt:lpstr>
      <vt:lpstr> Epäsäännölliset verbit ja johdosverbit </vt:lpstr>
      <vt:lpstr>1a Käännä ja taivuta verbit.</vt:lpstr>
      <vt:lpstr>1b Täydennä.</vt:lpstr>
      <vt:lpstr>1c Käännä ja taivuta verbit.</vt:lpstr>
      <vt:lpstr>1d Täydennä.</vt:lpstr>
      <vt:lpstr>1e Muunna lauseet perfektiin (= on tehnyt).</vt:lpstr>
      <vt:lpstr>2a Taivuta ja suomenna verbit.</vt:lpstr>
      <vt:lpstr>2b Täydennä.</vt:lpstr>
      <vt:lpstr>3a Suomenna.</vt:lpstr>
      <vt:lpstr>3b Suomenna.</vt:lpstr>
      <vt:lpstr>4a Taivuta ja suomenna.</vt:lpstr>
      <vt:lpstr>4b 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4 grammatik</dc:title>
  <dc:creator>Salonen Anssi</dc:creator>
  <cp:lastModifiedBy>Janne Kanniainen</cp:lastModifiedBy>
  <cp:revision>29</cp:revision>
  <dcterms:created xsi:type="dcterms:W3CDTF">2017-02-25T10:08:12Z</dcterms:created>
  <dcterms:modified xsi:type="dcterms:W3CDTF">2024-02-15T18:52:13Z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