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0" r:id="rId12"/>
    <p:sldId id="269" r:id="rId13"/>
    <p:sldId id="267" r:id="rId14"/>
    <p:sldId id="266" r:id="rId15"/>
    <p:sldId id="268" r:id="rId16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96" y="11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75812AE-4D1A-E6B5-6937-13998D6560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0093BFD7-B794-B3D9-17CF-7E45874D58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8D69A37-86C5-769C-616A-246CD800E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CFF43-8743-4F89-AF51-55CC5352238B}" type="datetimeFigureOut">
              <a:rPr lang="fi-FI" smtClean="0"/>
              <a:t>9.12.2024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D7DF761-3437-CA82-8DAE-562238518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DCD19F4-2911-A454-F532-30698C3EF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3D223-0F19-43CC-9530-9D6C8B200B0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64496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00DCC6E-C182-6455-E0D6-F8ABA65B3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962F1CAF-2BF7-DFBE-02B1-91106254B5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BEBB2C0-47F2-C866-421C-369C2DC58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CFF43-8743-4F89-AF51-55CC5352238B}" type="datetimeFigureOut">
              <a:rPr lang="fi-FI" smtClean="0"/>
              <a:t>9.12.2024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8D7F7C1-C9A6-EC9D-C0B8-FEA3A6B08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377CFDB-360D-1235-E40B-B69C6124F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3D223-0F19-43CC-9530-9D6C8B200B0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54838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8ACB41FC-29DC-B9A0-58A8-B7CFB901F6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9E07182C-0CFD-F500-BC98-1A81F1A1DB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15F4E98-4B9D-6C84-B1B8-180B322D3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CFF43-8743-4F89-AF51-55CC5352238B}" type="datetimeFigureOut">
              <a:rPr lang="fi-FI" smtClean="0"/>
              <a:t>9.12.2024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A2987E3-46D9-6D3B-5B43-B2F9D0ABA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AA57A12-2AC9-5358-0ABD-523E8B787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3D223-0F19-43CC-9530-9D6C8B200B0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05856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83203A8-E9CD-958F-AD3B-D3277B337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3BC4348-7D16-A923-BF71-45FB21DB23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FEFBB8A-AB12-C1FB-75BF-0F0960EE1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CFF43-8743-4F89-AF51-55CC5352238B}" type="datetimeFigureOut">
              <a:rPr lang="fi-FI" smtClean="0"/>
              <a:t>9.12.2024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9AE872F-6488-A84C-5407-B5D6144BD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70D814C-046B-4499-18FA-91B92FB7C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3D223-0F19-43CC-9530-9D6C8B200B0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34449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A7AE3DA-A61F-66FA-3274-5FF4EA86F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2460D46-7CAE-AB71-EA42-DD664FE08A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13124E7-28BC-A339-73C8-8C2E97C1B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CFF43-8743-4F89-AF51-55CC5352238B}" type="datetimeFigureOut">
              <a:rPr lang="fi-FI" smtClean="0"/>
              <a:t>9.12.2024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52813DD-6C37-5AA8-9FBB-809036963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770480A-375F-F31E-F328-3F2FBCA55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3D223-0F19-43CC-9530-9D6C8B200B0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39669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24182D7-BA41-8F9F-5938-5766422AF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682A753-C543-F3FD-B111-09E05840FA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222A5D9-86DA-8BD5-F8B0-3C07C72DEE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0692919-514C-FCA5-789E-1EFF2228C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CFF43-8743-4F89-AF51-55CC5352238B}" type="datetimeFigureOut">
              <a:rPr lang="fi-FI" smtClean="0"/>
              <a:t>9.12.2024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08D8726B-7638-39F2-6A99-F8EA989FF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41D1CCC-AD3B-8277-01A9-D93AFC540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3D223-0F19-43CC-9530-9D6C8B200B0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88234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ADFBC14-466B-0A1E-A3B5-4E08E7FDC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3EE8420-CA37-6783-763A-99DBF9F154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8762ECFA-53F3-1AA0-D9BB-C3E74C54F7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4FB233B3-A9B2-1210-7D8E-ABD6B7C4C8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92410921-9657-6906-F977-3789AF9B5C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0955A8C-669E-1FD8-8B5C-85CDD8585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CFF43-8743-4F89-AF51-55CC5352238B}" type="datetimeFigureOut">
              <a:rPr lang="fi-FI" smtClean="0"/>
              <a:t>9.12.2024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9DA5FA8A-A328-838B-BC2E-569583EA3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D35AC506-01A8-9526-432A-83AD8C0CD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3D223-0F19-43CC-9530-9D6C8B200B0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89009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E74C84A-1B63-6274-7E31-B00767458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22F0ED8A-1604-6F4E-4D6F-F882E64A7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CFF43-8743-4F89-AF51-55CC5352238B}" type="datetimeFigureOut">
              <a:rPr lang="fi-FI" smtClean="0"/>
              <a:t>9.12.2024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307B3342-8498-2915-E0C1-FA86F08F9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B2F722DA-9F81-1495-C366-E222F266D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3D223-0F19-43CC-9530-9D6C8B200B0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99893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56ECD317-6FCF-85F2-B804-8ED208E7B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CFF43-8743-4F89-AF51-55CC5352238B}" type="datetimeFigureOut">
              <a:rPr lang="fi-FI" smtClean="0"/>
              <a:t>9.12.2024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B5899843-CA6C-0548-544E-12CF6ECF2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8FC8EF3-3B5C-43EB-7109-D6EC26FA4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3D223-0F19-43CC-9530-9D6C8B200B0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38713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28AA821-E5BD-4664-3D93-F6704F8BB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50B7335-2A50-EA38-A690-3A403276C5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A099D72-55BA-13F1-47FA-E44CEFBDB2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4E40FADE-82E7-3DAF-D860-79F6F8B97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CFF43-8743-4F89-AF51-55CC5352238B}" type="datetimeFigureOut">
              <a:rPr lang="fi-FI" smtClean="0"/>
              <a:t>9.12.2024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4F68A91E-DEBD-B151-42EB-98278280D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036DF88C-6603-EC5B-5275-C67121F4F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3D223-0F19-43CC-9530-9D6C8B200B0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86045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FE3278D-650E-AA8D-3A09-371632594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60FF568A-0D00-A77F-F8EA-5175DD8B38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F26491F-4A27-CD8F-9B1D-C2EDB5FA03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DCC32494-3067-BF23-83DC-F06B17AE5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CFF43-8743-4F89-AF51-55CC5352238B}" type="datetimeFigureOut">
              <a:rPr lang="fi-FI" smtClean="0"/>
              <a:t>9.12.2024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875A346-6BD9-9C82-726B-5577E78EF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A7A000BB-55D2-C7A7-C27B-F86F1762A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3D223-0F19-43CC-9530-9D6C8B200B0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69469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4798FC29-9714-4C25-9C57-6EBC25630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49240A8-251E-0ED8-2956-72FDB5219F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C76FD48-D835-EBFF-1DD5-F2FF1EDB7B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E4CFF43-8743-4F89-AF51-55CC5352238B}" type="datetimeFigureOut">
              <a:rPr lang="fi-FI" smtClean="0"/>
              <a:t>9.12.2024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FD52E36-319E-2B45-89AF-258266F689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18A2F3B-3352-91E3-4858-5F97843EBE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D53D223-0F19-43CC-9530-9D6C8B200B0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6155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sisalto.sanomapro.fi/tehtavat/lukio/fy1/simulaatiot/kasvihuoneilmio/index.html" TargetMode="External"/><Relationship Id="rId2" Type="http://schemas.openxmlformats.org/officeDocument/2006/relationships/hyperlink" Target="https://phet.colorado.edu/en/simulations/greenhouse-effect/about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globalis.fi/Statistikk/co2-paeaestoet-per-asukas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IV3dnLzthDA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tekniikanmaailma.fi/maailman-suurin-kokeellinen-fuusiovoimala-on-65-prosenttisesti-valmis-ensimmainen-plasma-joulukuussa-2025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48D03F5-CF70-ACD4-E646-BFAFE0F7573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Oppitunnit 17-18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D3789D04-0EDA-C7DC-F321-8614ACBE480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Uudet </a:t>
            </a:r>
            <a:r>
              <a:rPr lang="fi-FI" dirty="0" smtClean="0"/>
              <a:t>energiamuodot ja </a:t>
            </a:r>
            <a:r>
              <a:rPr lang="fi-FI" dirty="0"/>
              <a:t>energian tuottamisen ympäristövaikutukset</a:t>
            </a:r>
          </a:p>
        </p:txBody>
      </p:sp>
    </p:spTree>
    <p:extLst>
      <p:ext uri="{BB962C8B-B14F-4D97-AF65-F5344CB8AC3E}">
        <p14:creationId xmlns:p14="http://schemas.microsoft.com/office/powerpoint/2010/main" val="3953128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C364E1C-FBB3-7E9D-73DD-8B8886A77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Kasvihuoneilmiö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B341E18-F86F-F1F9-6A0A-576C8D58E1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 b="1" dirty="0" smtClean="0">
                <a:latin typeface="Arial" panose="020B0604020202020204" pitchFamily="34" charset="0"/>
                <a:cs typeface="Arial" panose="020B0604020202020204" pitchFamily="34" charset="0"/>
              </a:rPr>
              <a:t>Kasvihuoneilmiö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on prosessi, jossa tietyt kaasut ilmakehässä estävät lämpösäteilyn karkaamista avaruuteen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Auringon 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säteily 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on lyhytaaltoista ja 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korkeaenergistä, 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mikä mahdollistaa sen pääsyn ilmakehän läpi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Maan säteily on pitkäaaltoista ja 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matalaenergisempää, joka vuorovaikuttaa kasvihuonekaasujen kanssa niin, että ilmakehä lämpenee ja osa energiasta palautuu Maahan.</a:t>
            </a:r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Tämä ilmiö pitää maapallon lämpötilan elämälle sopivana.</a:t>
            </a:r>
          </a:p>
          <a:p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Kasvihuoneilmiö 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on luonnollinen, mutta ihmisen toiminta on lisännyt kasvihuonekaasujen 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määrää, mikä voimistaa ilmaston lämpenemistä.</a:t>
            </a:r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i-FI" sz="1500" dirty="0">
                <a:hlinkClick r:id="rId2"/>
              </a:rPr>
              <a:t>https://</a:t>
            </a:r>
            <a:r>
              <a:rPr lang="fi-FI" sz="1500" dirty="0" smtClean="0">
                <a:hlinkClick r:id="rId2"/>
              </a:rPr>
              <a:t>phet.colorado.edu/en/simulations/greenhouse-effect/about</a:t>
            </a:r>
            <a:endParaRPr lang="fi-FI" sz="1500" dirty="0" smtClean="0"/>
          </a:p>
          <a:p>
            <a:r>
              <a:rPr lang="fi-FI" sz="1600" dirty="0">
                <a:hlinkClick r:id="rId3"/>
              </a:rPr>
              <a:t>https://</a:t>
            </a:r>
            <a:r>
              <a:rPr lang="fi-FI" sz="1600" dirty="0" smtClean="0">
                <a:hlinkClick r:id="rId3"/>
              </a:rPr>
              <a:t>sisalto.sanomapro.fi/tehtavat/lukio/fy1/simulaatiot/kasvihuoneilmio/index.html</a:t>
            </a:r>
            <a:endParaRPr lang="fi-FI" sz="1600" dirty="0" smtClean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61543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6270" y="1582616"/>
            <a:ext cx="8719816" cy="3389271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6271" y="801104"/>
            <a:ext cx="9138510" cy="5238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161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asvihuonekaasut ja ilmastonmuutos</a:t>
            </a:r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Ilmakehän merkittävimmät kasvihuonekaasut ovat vesihöyry, hiilidioksidi, metaani, otsoni ja dityppioksidi.</a:t>
            </a:r>
          </a:p>
          <a:p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Kasvihuonekaasujen lisääntyminen ilmakehässä nostaa maapallon keskilämpötilaa.</a:t>
            </a:r>
          </a:p>
          <a:p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Lämpötilan nouseminen aiheuttaa esim. jäätiköiden sulamisen, meren pinnan nousun, tuulten voimistumisen, äärimmäisiä sääilmiöitä ja biodiversiteetin tuhoutumista.</a:t>
            </a:r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672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AD25B35-ED0F-A3FD-D37B-2741C048D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Hiilidioksidiekvivalentti ja hiilineutraalisuus</a:t>
            </a:r>
            <a:endParaRPr lang="fi-FI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isällön paikkamerkki 2">
                <a:extLst>
                  <a:ext uri="{FF2B5EF4-FFF2-40B4-BE49-F238E27FC236}">
                    <a16:creationId xmlns:a16="http://schemas.microsoft.com/office/drawing/2014/main" id="{0B02E731-8117-560E-7B90-40B1B8961E8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527049"/>
              </a:xfrm>
            </p:spPr>
            <p:txBody>
              <a:bodyPr>
                <a:normAutofit/>
              </a:bodyPr>
              <a:lstStyle/>
              <a:p>
                <a:r>
                  <a:rPr lang="fi-FI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Hiilidioksidiekvivalentti</a:t>
                </a:r>
                <a:r>
                  <a:rPr lang="fi-FI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kuvaa ihmisen tuottamien muiden kasvihuonekaasujen kuin hiilidioksidin lämmitysvaikutusta tietyssä ajassa suhteessa hiilidioksidiin.</a:t>
                </a:r>
              </a:p>
              <a:p>
                <a:pPr lvl="1"/>
                <a:r>
                  <a:rPr lang="fi-FI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Suomalaisten kasvihuonekaasupäästöt ovat vuodessa noin 7-10 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i-FI" sz="200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i-FI" sz="2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CO</m:t>
                        </m:r>
                      </m:e>
                      <m:sub>
                        <m:r>
                          <a:rPr lang="fi-FI" sz="2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i-FI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ekv. </a:t>
                </a:r>
                <a:r>
                  <a:rPr lang="fi-FI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h</a:t>
                </a:r>
                <a:r>
                  <a:rPr lang="fi-FI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enkeä kohti. </a:t>
                </a:r>
              </a:p>
              <a:p>
                <a:pPr lvl="1"/>
                <a:r>
                  <a:rPr lang="fi-FI" sz="2000" dirty="0">
                    <a:latin typeface="Arial" panose="020B0604020202020204" pitchFamily="34" charset="0"/>
                    <a:cs typeface="Arial" panose="020B0604020202020204" pitchFamily="34" charset="0"/>
                    <a:hlinkClick r:id="rId2"/>
                  </a:rPr>
                  <a:t>https://</a:t>
                </a:r>
                <a:r>
                  <a:rPr lang="fi-FI" sz="2000" dirty="0" smtClean="0">
                    <a:latin typeface="Arial" panose="020B0604020202020204" pitchFamily="34" charset="0"/>
                    <a:cs typeface="Arial" panose="020B0604020202020204" pitchFamily="34" charset="0"/>
                    <a:hlinkClick r:id="rId2"/>
                  </a:rPr>
                  <a:t>globalis.fi/Statistikk/co2-paeaestoet-per-asukas</a:t>
                </a:r>
                <a:endParaRPr lang="fi-FI" sz="20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fi-FI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Hiilinielut ovat prosesseja, joissa ilmakehään sitoutunut hiilidioksidi sitoutuu maaperään, metsiin ja meriin.</a:t>
                </a:r>
              </a:p>
              <a:p>
                <a:r>
                  <a:rPr lang="fi-FI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Hiilineutraalisuus tarkoittaa, että valtio aiheuttaa kasvihuonekaasuja yhtä paljon kuin sen omat hiilinielut kykenevät sitomaan niitä.</a:t>
                </a:r>
                <a:endParaRPr lang="fi-FI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Sisällön paikkamerkki 2">
                <a:extLst>
                  <a:ext uri="{FF2B5EF4-FFF2-40B4-BE49-F238E27FC236}">
                    <a16:creationId xmlns:a16="http://schemas.microsoft.com/office/drawing/2014/main" id="{0B02E731-8117-560E-7B90-40B1B8961E8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527049"/>
              </a:xfrm>
              <a:blipFill>
                <a:blip r:embed="rId3"/>
                <a:stretch>
                  <a:fillRect l="-812" t="-1750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818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80D911-506B-13A4-C217-F10EAAC59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Pienhiukkaset (Aerosolit)</a:t>
            </a:r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5F0C2DB-5929-F007-7967-881E5D9A2B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/>
          </a:bodyPr>
          <a:lstStyle/>
          <a:p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Pienhiukkaset ovat halkaisijaltaan alle 2,5 mikrometrin kokoisia ilmakehässä leijuvia kiinteitä hiukkasia</a:t>
            </a:r>
            <a:r>
              <a:rPr lang="fi-FI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Pienhiukkasia syntyy sekä luonnollisista lähteistä, kuten merisuolasta, pölystä, siitepölystä, tulivuoren purkauksista ja metsäpaloista, että ihmisen toiminnan seurauksena </a:t>
            </a:r>
            <a:r>
              <a:rPr lang="fi-FI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teollisuudesta, liikenteestä ja maataloudesta.</a:t>
            </a:r>
          </a:p>
          <a:p>
            <a:r>
              <a:rPr lang="fi-FI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Pienhiukkaset ovat ihmisten terveydelle haitallisia aiheuttaen sydän- ja hengityselinsairauksia.</a:t>
            </a:r>
          </a:p>
          <a:p>
            <a:pPr lvl="1"/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WHO:n mukaan pienhiukkaset </a:t>
            </a:r>
            <a:r>
              <a:rPr lang="fi-F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aiheuttavat </a:t>
            </a:r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noin 4,2 miljoonaa kuolemaa vuosittain maailmanlaajuisesti, ja ne ovat yksi merkittävimmistä ympäristöperäisistä terveysuhkista</a:t>
            </a:r>
            <a:r>
              <a:rPr lang="fi-F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fi-FI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</a:t>
            </a:r>
            <a:r>
              <a:rPr lang="fi-FI" sz="24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www.youtube.com/watch?v=IV3dnLzthDA</a:t>
            </a:r>
            <a:r>
              <a:rPr lang="fi-FI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(Lyijy polttoaineissa)</a:t>
            </a:r>
          </a:p>
          <a:p>
            <a:endParaRPr lang="fi-FI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80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199" y="1203158"/>
            <a:ext cx="9382537" cy="1449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36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CD7250D-BE1F-2747-6D39-4B5085278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Energiatuotannon muutokset ja syyt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9C1D8BF-4B41-59BA-84F6-225DB6ACA0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Yhteiskunnan yksi suurimpia tavoitteita on uudistaa energiantuotantoa siten, että ympäristön kuormitus pienenee.</a:t>
            </a:r>
          </a:p>
          <a:p>
            <a:pPr lvl="1"/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Muutosta tarvitaan myös siksi, että uusiutumattomia polttoaineita on rajallisesti.</a:t>
            </a:r>
          </a:p>
          <a:p>
            <a:pPr lvl="1"/>
            <a:r>
              <a:rPr lang="fi-FI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Karkea arvio: Mikäli energiantuotanto jatkuu nykyisellä tavalla, uusiutumattomat polttoaineet ehtyvät eivätkä enää riitä energiantuotantoon noin 100 vuoden kuluttua. </a:t>
            </a:r>
          </a:p>
          <a:p>
            <a:pPr lvl="1"/>
            <a:r>
              <a:rPr lang="fi-FI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Vuonna 2023 maailmanlaajuisesti tuotetusta energiasta arviolta </a:t>
            </a:r>
            <a:r>
              <a:rPr lang="fi-FI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77–80 %</a:t>
            </a:r>
            <a:r>
              <a:rPr lang="fi-FI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oli peräisin fossiilisista polttoaineista, kuten öljystä, maakaasusta ja kivihiilestä.</a:t>
            </a:r>
          </a:p>
          <a:p>
            <a:pPr lvl="1"/>
            <a:r>
              <a:rPr lang="fi-FI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Tarkempia osuuksia:</a:t>
            </a:r>
          </a:p>
          <a:p>
            <a:pPr lvl="1"/>
            <a:r>
              <a:rPr lang="fi-FI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Kivihiili</a:t>
            </a:r>
            <a:r>
              <a:rPr lang="fi-FI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noin 36 %</a:t>
            </a:r>
          </a:p>
          <a:p>
            <a:pPr lvl="1"/>
            <a:r>
              <a:rPr lang="fi-FI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Öljy</a:t>
            </a:r>
            <a:r>
              <a:rPr lang="fi-FI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noin 31 %</a:t>
            </a:r>
          </a:p>
          <a:p>
            <a:pPr lvl="1"/>
            <a:r>
              <a:rPr lang="fi-FI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Maakaasu</a:t>
            </a:r>
            <a:r>
              <a:rPr lang="fi-FI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noin 23 %  (CHATGPT).</a:t>
            </a:r>
          </a:p>
          <a:p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Vaihtoehtoja fossiilisten polttoaineiden tilalle löytyy mm. ydinenergiasta ja aurinkoenergiasta.</a:t>
            </a:r>
          </a:p>
          <a:p>
            <a:pPr marL="0" indent="0">
              <a:buNone/>
            </a:pPr>
            <a:endParaRPr lang="fi-FI" sz="1400" dirty="0">
              <a:solidFill>
                <a:srgbClr val="FF0000"/>
              </a:solidFill>
            </a:endParaRPr>
          </a:p>
          <a:p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403815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D7A91BD-B9B4-C7A3-B32B-068E62974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Auringon säteilyenergia on saasteeton, uusiutuva ja ehtymätön luonnonvara.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577B6D3-566F-237E-A718-F5BE102141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113449"/>
          </a:xfrm>
        </p:spPr>
        <p:txBody>
          <a:bodyPr/>
          <a:lstStyle/>
          <a:p>
            <a:r>
              <a:rPr lang="fi-FI" sz="2400" b="1" dirty="0">
                <a:latin typeface="Arial" panose="020B0604020202020204" pitchFamily="34" charset="0"/>
                <a:cs typeface="Arial" panose="020B0604020202020204" pitchFamily="34" charset="0"/>
              </a:rPr>
              <a:t>Auringon tuottama energia on ilmaista!</a:t>
            </a:r>
          </a:p>
          <a:p>
            <a:pPr lvl="1"/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Sen kerääminen esim. aurinkopaneelien avulla kuitenkin luo kustannuksia ja rasittaa ympäristöä.</a:t>
            </a:r>
          </a:p>
          <a:p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Aurinkokeräimet hyödyntävät auringon säteilyenergiaa varastoimalla sen lämpönä nesteeseen, joka lämmittää käyttövettä ja rakennuksia.</a:t>
            </a:r>
          </a:p>
          <a:p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Aurinkopaneelit koostuvat valokennoista, jotka muuttavat Auringon säteilyenergian sähköksi.</a:t>
            </a:r>
          </a:p>
          <a:p>
            <a:pPr lvl="1"/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Säteily osuu kennojen fotodiodeihin, jotka muuttavat sen sähköksi.</a:t>
            </a:r>
          </a:p>
          <a:p>
            <a:pPr lvl="1"/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Useimmissa aurinkopaneeleissa hyötysuhde on noin 15-22 %</a:t>
            </a:r>
          </a:p>
          <a:p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Aurinkoenergian tehokkuuteen vaikuttavat sijainti, säteilyn tulokulma, paneelien materiaalit ja kunto, ympäristötekijät, kuten lämpötila ja varjostus, sekä vuodenaika.</a:t>
            </a:r>
            <a:endParaRPr lang="fi-FI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186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7B8650E5-BEB7-C7FF-B0BB-742FB7A085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86536"/>
            <a:ext cx="4252143" cy="4351338"/>
          </a:xfrm>
        </p:spPr>
      </p:pic>
    </p:spTree>
    <p:extLst>
      <p:ext uri="{BB962C8B-B14F-4D97-AF65-F5344CB8AC3E}">
        <p14:creationId xmlns:p14="http://schemas.microsoft.com/office/powerpoint/2010/main" val="340013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2D931BF-0F19-DCE7-5E9B-3FE2B69B2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 dirty="0">
                <a:latin typeface="Arial" panose="020B0604020202020204" pitchFamily="34" charset="0"/>
                <a:cs typeface="Arial" panose="020B0604020202020204" pitchFamily="34" charset="0"/>
              </a:rPr>
              <a:t>Biopolttoaineet sähkön ja lämmön tuotannossa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4982A15-6CB1-DC78-ABF7-5C49C5A78D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0982"/>
            <a:ext cx="10515600" cy="4655981"/>
          </a:xfrm>
        </p:spPr>
        <p:txBody>
          <a:bodyPr>
            <a:normAutofit/>
          </a:bodyPr>
          <a:lstStyle/>
          <a:p>
            <a:r>
              <a:rPr lang="fi-FI" sz="2400" b="1" dirty="0">
                <a:latin typeface="Arial" panose="020B0604020202020204" pitchFamily="34" charset="0"/>
                <a:cs typeface="Arial" panose="020B0604020202020204" pitchFamily="34" charset="0"/>
              </a:rPr>
              <a:t>Biomassa</a:t>
            </a:r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: Kasvien yhteyttämisessä syntyy sokeria, joka varastoituu kasvien rakenteisiin, kuten varsiin, juuriin ja lehtiin. Lisäksi biojäte on biomassaa.</a:t>
            </a:r>
          </a:p>
          <a:p>
            <a:r>
              <a:rPr lang="fi-FI" sz="2400" b="1" dirty="0">
                <a:latin typeface="Arial" panose="020B0604020202020204" pitchFamily="34" charset="0"/>
                <a:cs typeface="Arial" panose="020B0604020202020204" pitchFamily="34" charset="0"/>
              </a:rPr>
              <a:t>Bioenergia</a:t>
            </a:r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 on biomassaan varastoitunutta energiaa. </a:t>
            </a:r>
          </a:p>
          <a:p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Biomassa voidaan polttaa suoraan tai jalostaa biokaasuksi ja nestemäisiksi polttoaineiksi.</a:t>
            </a:r>
          </a:p>
          <a:p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Biopolttoaineet vapauttavat saman määrän hiilidioksidia ympäristöön, kun ne on sitä kasvaessa sitonut. (Hiilidioksidin kiertokulku)</a:t>
            </a:r>
          </a:p>
          <a:p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Biomassalla on pieni lämpöarvo suhteessa fossiilisiin polttoaineisiin.</a:t>
            </a:r>
          </a:p>
          <a:p>
            <a:pPr lvl="1"/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Soveltuu pienimuotoiseen energiantuotantoon ja voimalaitoskäyttöön.</a:t>
            </a:r>
          </a:p>
          <a:p>
            <a:pPr lvl="1"/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Suurien polttoainemäärien kuljettaminen tuottaa lisää päästöjä.</a:t>
            </a:r>
          </a:p>
        </p:txBody>
      </p:sp>
    </p:spTree>
    <p:extLst>
      <p:ext uri="{BB962C8B-B14F-4D97-AF65-F5344CB8AC3E}">
        <p14:creationId xmlns:p14="http://schemas.microsoft.com/office/powerpoint/2010/main" val="367800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662EC5E-5C52-FDD8-D843-BDFCB00C7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Geoterminen energia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F934A1A-823D-61C9-D33B-C6A9204BED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4768"/>
            <a:ext cx="6724650" cy="4692195"/>
          </a:xfrm>
        </p:spPr>
        <p:txBody>
          <a:bodyPr>
            <a:normAutofit fontScale="92500" lnSpcReduction="10000"/>
          </a:bodyPr>
          <a:lstStyle/>
          <a:p>
            <a:r>
              <a:rPr lang="fi-FI" sz="2000" b="1" dirty="0">
                <a:latin typeface="Arial" panose="020B0604020202020204" pitchFamily="34" charset="0"/>
                <a:cs typeface="Arial" panose="020B0604020202020204" pitchFamily="34" charset="0"/>
              </a:rPr>
              <a:t>Geoterminen energia</a:t>
            </a:r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 on maapallon sisäisestä lämmöstä peräisin olevaa energiaa.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Geotermistä energiaa voidaan käyttää suoraan lämmityksessä tai muuntaa sähköksi geotermisten voimaloiden avulla.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Geoterminen energia on käytettäessä </a:t>
            </a:r>
            <a:r>
              <a:rPr lang="fi-FI" sz="2000" b="1" dirty="0">
                <a:latin typeface="Arial" panose="020B0604020202020204" pitchFamily="34" charset="0"/>
                <a:cs typeface="Arial" panose="020B0604020202020204" pitchFamily="34" charset="0"/>
              </a:rPr>
              <a:t>päästötöntä energiaa</a:t>
            </a:r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Geoterminen energia on uusiutuva luonnonvara, joka on käytettävissä ympäri vuoden. Se on vakaa tapa tuottaa energiaa, sillä sääolosuhteet tai vuodenaika ei vaikuta siihen.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000" b="1" dirty="0">
                <a:latin typeface="Arial" panose="020B0604020202020204" pitchFamily="34" charset="0"/>
                <a:cs typeface="Arial" panose="020B0604020202020204" pitchFamily="34" charset="0"/>
              </a:rPr>
              <a:t>Sijaintirajoitukset:</a:t>
            </a:r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 Geotermistä energiaa voidaan hyödyntää parhaiten alueilla, joissa maapallon lämpötila on korkea (esim. tulivuorialueet).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Geoterminen energia on erityisesti käytössä Islannissa, Yhdysvalloissa ja Uudessa-Seelannissa.</a:t>
            </a:r>
          </a:p>
          <a:p>
            <a:pPr>
              <a:buFont typeface="Arial" panose="020B0604020202020204" pitchFamily="34" charset="0"/>
              <a:buChar char="•"/>
            </a:pPr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5F3AD457-F8D1-F2FF-9DB7-58F6B08387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0467" y="261937"/>
            <a:ext cx="4768239" cy="2857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0B19498-55E7-0E9E-4813-5347E8F26B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451" y="410235"/>
            <a:ext cx="6178236" cy="617163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sz="2400" b="1" dirty="0"/>
              <a:t>Ilmalämpöpumppu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1700" dirty="0"/>
              <a:t>Siirtää ulkoilman lämpöenergiaa sisätiloihin talvella ja poistaa sisäilman lämpöä kesällä.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1700" dirty="0"/>
              <a:t>Energiatehokas lämmitysratkaisu, pienet käyttökustannukset verrattuna sähkölämmitykseen.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1700" dirty="0"/>
              <a:t>Helppo ja edullinen asentaa verrattuna maalämpöön.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1700" dirty="0"/>
              <a:t>Tehokkuus heikkenee erittäin kylmällä säällä.</a:t>
            </a:r>
          </a:p>
          <a:p>
            <a:pPr>
              <a:buFont typeface="Arial" panose="020B0604020202020204" pitchFamily="34" charset="0"/>
              <a:buChar char="•"/>
            </a:pPr>
            <a:endParaRPr lang="fi-FI" sz="1600" dirty="0"/>
          </a:p>
          <a:p>
            <a:pPr marL="0" indent="0">
              <a:buNone/>
            </a:pPr>
            <a:r>
              <a:rPr lang="fi-FI" sz="2400" b="1" dirty="0"/>
              <a:t>Maalämpö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700" dirty="0"/>
              <a:t>Hyödyntää maaperään sitoutunutta lämpöä. Lämpöä otetaan maasta putkistossa kiertävän nesteen avulla.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700" dirty="0"/>
              <a:t>Erittäin energiatehokas ja ympäristöystävällinen lämmitysjärjestelmä.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700" dirty="0"/>
              <a:t>Korkeat alkuinvestoinnit ja vaatii paljon tilaa (maa- tai kaivoputkistot). Maksaa itsensä takaisin.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CD05925D-070F-E651-7633-00BE7AC5D98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6774"/>
          <a:stretch/>
        </p:blipFill>
        <p:spPr>
          <a:xfrm>
            <a:off x="7658100" y="3230674"/>
            <a:ext cx="4225152" cy="3262201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58233C08-143F-D054-D40B-69E17FBDA7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4804" y="410236"/>
            <a:ext cx="3036523" cy="2830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70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946FB8B-B4A5-8229-892B-77D65CD46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237" y="0"/>
            <a:ext cx="10515600" cy="1325563"/>
          </a:xfrm>
        </p:spPr>
        <p:txBody>
          <a:bodyPr/>
          <a:lstStyle/>
          <a:p>
            <a:r>
              <a:rPr lang="fi-FI" dirty="0"/>
              <a:t>Vety polttoaineena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A123770-44C3-8AE6-8324-CBD6E1831D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607" y="1059256"/>
            <a:ext cx="11012786" cy="5658416"/>
          </a:xfrm>
        </p:spPr>
        <p:txBody>
          <a:bodyPr>
            <a:normAutofit/>
          </a:bodyPr>
          <a:lstStyle/>
          <a:p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Vety on puhdas polttoaine, koska sen palaminen tuottaa vain vettä ja ei päästöjä. </a:t>
            </a:r>
          </a:p>
          <a:p>
            <a:r>
              <a:rPr lang="fi-FI" sz="2400" b="1" dirty="0">
                <a:latin typeface="Arial" panose="020B0604020202020204" pitchFamily="34" charset="0"/>
                <a:cs typeface="Arial" panose="020B0604020202020204" pitchFamily="34" charset="0"/>
              </a:rPr>
              <a:t>Tuotantotavat:</a:t>
            </a:r>
            <a:endParaRPr lang="fi-FI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2100" b="1" dirty="0">
                <a:latin typeface="Arial" panose="020B0604020202020204" pitchFamily="34" charset="0"/>
                <a:cs typeface="Arial" panose="020B0604020202020204" pitchFamily="34" charset="0"/>
              </a:rPr>
              <a:t>Maakaasusta:</a:t>
            </a:r>
            <a:r>
              <a:rPr lang="fi-FI" sz="2100" dirty="0">
                <a:latin typeface="Arial" panose="020B0604020202020204" pitchFamily="34" charset="0"/>
                <a:cs typeface="Arial" panose="020B0604020202020204" pitchFamily="34" charset="0"/>
              </a:rPr>
              <a:t> Vetyä voidaan tuottaa maakaasusta, mutta tämä prosessi tuottaa myös hiilidioksidipäästöjä.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2100" b="1" dirty="0">
                <a:latin typeface="Arial" panose="020B0604020202020204" pitchFamily="34" charset="0"/>
                <a:cs typeface="Arial" panose="020B0604020202020204" pitchFamily="34" charset="0"/>
              </a:rPr>
              <a:t>Veden elektrolyysi: </a:t>
            </a:r>
            <a:r>
              <a:rPr lang="fi-FI" sz="2100" dirty="0">
                <a:latin typeface="Arial" panose="020B0604020202020204" pitchFamily="34" charset="0"/>
                <a:cs typeface="Arial" panose="020B0604020202020204" pitchFamily="34" charset="0"/>
              </a:rPr>
              <a:t>Vetyä voidaan tuottaa veden elektrolyysillä, jossa vety ja happi erotetaan toisistaan sähköllä. Tämä on vähäpäästöinen menetelmä, erityisesti jos käytetty sähkö on peräisin uusiutuvista lähteistä.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400" b="1" dirty="0">
                <a:latin typeface="Arial" panose="020B0604020202020204" pitchFamily="34" charset="0"/>
                <a:cs typeface="Arial" panose="020B0604020202020204" pitchFamily="34" charset="0"/>
              </a:rPr>
              <a:t>Haasteet:</a:t>
            </a:r>
            <a:endParaRPr lang="fi-FI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2100" b="1" dirty="0">
                <a:latin typeface="Arial" panose="020B0604020202020204" pitchFamily="34" charset="0"/>
                <a:cs typeface="Arial" panose="020B0604020202020204" pitchFamily="34" charset="0"/>
              </a:rPr>
              <a:t>Infrastruktuuri:</a:t>
            </a:r>
            <a:r>
              <a:rPr lang="fi-FI" sz="2100" dirty="0">
                <a:latin typeface="Arial" panose="020B0604020202020204" pitchFamily="34" charset="0"/>
                <a:cs typeface="Arial" panose="020B0604020202020204" pitchFamily="34" charset="0"/>
              </a:rPr>
              <a:t> Vetyinfrastruktuuri on vielä kehittymässä, ja varastointi sekä kuljetus ovat kalliita ja haastavia.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2100" b="1" dirty="0">
                <a:latin typeface="Arial" panose="020B0604020202020204" pitchFamily="34" charset="0"/>
                <a:cs typeface="Arial" panose="020B0604020202020204" pitchFamily="34" charset="0"/>
              </a:rPr>
              <a:t>Tehokkuus:</a:t>
            </a:r>
            <a:r>
              <a:rPr lang="fi-FI" sz="2100" dirty="0">
                <a:latin typeface="Arial" panose="020B0604020202020204" pitchFamily="34" charset="0"/>
                <a:cs typeface="Arial" panose="020B0604020202020204" pitchFamily="34" charset="0"/>
              </a:rPr>
              <a:t> Vetyenergian tuottaminen ja sen hyödyntäminen ei ole tehokasta vielä</a:t>
            </a:r>
          </a:p>
        </p:txBody>
      </p:sp>
    </p:spTree>
    <p:extLst>
      <p:ext uri="{BB962C8B-B14F-4D97-AF65-F5344CB8AC3E}">
        <p14:creationId xmlns:p14="http://schemas.microsoft.com/office/powerpoint/2010/main" val="345936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85D4FCC-CB36-7755-51F7-A92D481FD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Fuusio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D3134C5-2C33-CF58-5E9B-FF1D6A8126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b="1" dirty="0" smtClean="0">
                <a:latin typeface="Arial" panose="020B0604020202020204" pitchFamily="34" charset="0"/>
                <a:cs typeface="Arial" panose="020B0604020202020204" pitchFamily="34" charset="0"/>
              </a:rPr>
              <a:t>Fuusioreaktiossa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kaksi kevyttä ydintä "yhdistyy" raskaaksi ytimeksi samalla vapauttaen energiaa. </a:t>
            </a:r>
            <a:endParaRPr lang="fi-FI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Fuusiossa vapautuva energia syntyy ydinhiukkasten massan 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vähenemisestä. Massa muuttuu energiaksi.</a:t>
            </a:r>
          </a:p>
          <a:p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Fuusioreaktion hyödyntäminen energiantuotannossa on osoittautunut ongelmalliseksi, koska fuusio vaatii erittäin korkean lämpötilan. </a:t>
            </a:r>
            <a:endParaRPr lang="fi-FI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Ainoa 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toimiva "sovellus" on vetypommi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r>
              <a:rPr lang="fi-FI" sz="16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https://tekniikanmaailma.fi/maailman-suurin-kokeellinen-fuusiovoimala-on-65-prosenttisesti-valmis-ensimmainen-plasma-joulukuussa-2025</a:t>
            </a:r>
            <a:r>
              <a:rPr lang="fi-FI" sz="16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/</a:t>
            </a:r>
            <a:endParaRPr lang="fi-FI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i-FI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4162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</TotalTime>
  <Words>867</Words>
  <Application>Microsoft Office PowerPoint</Application>
  <PresentationFormat>Laajakuva</PresentationFormat>
  <Paragraphs>83</Paragraphs>
  <Slides>15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15</vt:i4>
      </vt:variant>
    </vt:vector>
  </HeadingPairs>
  <TitlesOfParts>
    <vt:vector size="20" baseType="lpstr">
      <vt:lpstr>Aptos</vt:lpstr>
      <vt:lpstr>Aptos Display</vt:lpstr>
      <vt:lpstr>Arial</vt:lpstr>
      <vt:lpstr>Cambria Math</vt:lpstr>
      <vt:lpstr>Office-teema</vt:lpstr>
      <vt:lpstr>Oppitunnit 17-18</vt:lpstr>
      <vt:lpstr>Energiatuotannon muutokset ja syyt</vt:lpstr>
      <vt:lpstr>Auringon säteilyenergia on saasteeton, uusiutuva ja ehtymätön luonnonvara.</vt:lpstr>
      <vt:lpstr>PowerPoint-esitys</vt:lpstr>
      <vt:lpstr>Biopolttoaineet sähkön ja lämmön tuotannossa</vt:lpstr>
      <vt:lpstr>Geoterminen energia</vt:lpstr>
      <vt:lpstr>PowerPoint-esitys</vt:lpstr>
      <vt:lpstr>Vety polttoaineena</vt:lpstr>
      <vt:lpstr>Fuusio</vt:lpstr>
      <vt:lpstr>Kasvihuoneilmiö</vt:lpstr>
      <vt:lpstr>PowerPoint-esitys</vt:lpstr>
      <vt:lpstr>Kasvihuonekaasut ja ilmastonmuutos</vt:lpstr>
      <vt:lpstr>Hiilidioksidiekvivalentti ja hiilineutraalisuus</vt:lpstr>
      <vt:lpstr>Pienhiukkaset (Aerosolit)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Oppitunnit 17-18</dc:title>
  <dc:creator>Brenda Simenson</dc:creator>
  <cp:lastModifiedBy>-</cp:lastModifiedBy>
  <cp:revision>14</cp:revision>
  <dcterms:created xsi:type="dcterms:W3CDTF">2024-12-06T17:54:25Z</dcterms:created>
  <dcterms:modified xsi:type="dcterms:W3CDTF">2024-12-09T13:05:14Z</dcterms:modified>
</cp:coreProperties>
</file>