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6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8370805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5jNwYtgQn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prezi.com/ntcq2su0iv5x/?utm_campaign=share&amp;utm_medium=copy&amp;rc=ex0shar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messenger.com/" TargetMode="External"/><Relationship Id="rId3" Type="http://schemas.openxmlformats.org/officeDocument/2006/relationships/hyperlink" Target="https://www.whatsapp.com/?l=fi" TargetMode="External"/><Relationship Id="rId7" Type="http://schemas.openxmlformats.org/officeDocument/2006/relationships/hyperlink" Target="https://hangouts.google.com/?hl=fi"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threema.ch/en" TargetMode="External"/><Relationship Id="rId5" Type="http://schemas.openxmlformats.org/officeDocument/2006/relationships/hyperlink" Target="https://play.google.com/store/apps/details?id=org.thoughtcrime.securesms&amp;hl=fi" TargetMode="External"/><Relationship Id="rId10" Type="http://schemas.openxmlformats.org/officeDocument/2006/relationships/hyperlink" Target="http://connect-innovation.com/" TargetMode="External"/><Relationship Id="rId4" Type="http://schemas.openxmlformats.org/officeDocument/2006/relationships/hyperlink" Target="https://telegram.org/" TargetMode="External"/><Relationship Id="rId9" Type="http://schemas.openxmlformats.org/officeDocument/2006/relationships/hyperlink" Target="https://www.skype.com/fi/"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verke.org/material/whatsapp-uutiskirjee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instagram.com/nheikki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instagram.com/usfcareer/"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CEO" TargetMode="External"/><Relationship Id="rId7" Type="http://schemas.openxmlformats.org/officeDocument/2006/relationships/hyperlink" Target="http://www.xn--snpkoodit-w2a.fi/"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support.snapchat.com/fi-FI/a/when-are-snaps-chats-deleted" TargetMode="External"/><Relationship Id="rId5" Type="http://schemas.openxmlformats.org/officeDocument/2006/relationships/hyperlink" Target="https://en.wikipedia.org/wiki/Snapchat" TargetMode="External"/><Relationship Id="rId4" Type="http://schemas.openxmlformats.org/officeDocument/2006/relationships/hyperlink" Target="https://en.wikipedia.org/wiki/Kodak"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vimeo.com/135666049"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summa.talentum.fi/article/mb/etusivu/salattuja-keskusteluja/273025"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2.findwise.com/gdpr-fi"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oamk.fi/fi/tutkimus-ja-kehitys/hankkeet/verkko-ohjaaja/"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eff.org/node/8265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616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fi"/>
              <a:t>Yksin, mutta yhteinen tekeminen</a:t>
            </a:r>
          </a:p>
          <a:p>
            <a:pPr lvl="0" rtl="0">
              <a:spcBef>
                <a:spcPts val="0"/>
              </a:spcBef>
              <a:buNone/>
            </a:pPr>
            <a:r>
              <a:rPr lang="fi"/>
              <a:t>Nonverbaalien vihjeiden puuttuminen!</a:t>
            </a:r>
          </a:p>
          <a:p>
            <a:pPr lvl="0" rtl="0">
              <a:spcBef>
                <a:spcPts val="0"/>
              </a:spcBef>
              <a:buNone/>
            </a:pPr>
            <a:r>
              <a:rPr lang="fi"/>
              <a:t>Kenen kanssa puhun? Ei varmuutta, mutta mielikuva kyllä</a:t>
            </a:r>
          </a:p>
          <a:p>
            <a:pPr lvl="0" rtl="0">
              <a:spcBef>
                <a:spcPts val="0"/>
              </a:spcBef>
              <a:buNone/>
            </a:pPr>
            <a:r>
              <a:rPr lang="fi"/>
              <a:t>Aito läsnäolo: myös omien rajojen myöntäminen</a:t>
            </a:r>
          </a:p>
          <a:p>
            <a:pPr lvl="0" rtl="0">
              <a:spcBef>
                <a:spcPts val="0"/>
              </a:spcBef>
              <a:buNone/>
            </a:pPr>
            <a:r>
              <a:rPr lang="fi"/>
              <a:t>Asia- ja ratkaisukeskeistä?</a:t>
            </a:r>
          </a:p>
        </p:txBody>
      </p:sp>
    </p:spTree>
    <p:extLst>
      <p:ext uri="{BB962C8B-B14F-4D97-AF65-F5344CB8AC3E}">
        <p14:creationId xmlns:p14="http://schemas.microsoft.com/office/powerpoint/2010/main" val="306346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fi"/>
              <a:t>Aiheittain, risteilevät keskustelusäikeet → haaste ohjaustaidoille, fokusointi</a:t>
            </a:r>
          </a:p>
          <a:p>
            <a:pPr lvl="0" rtl="0">
              <a:spcBef>
                <a:spcPts val="0"/>
              </a:spcBef>
              <a:buNone/>
            </a:pPr>
            <a:r>
              <a:rPr lang="fi"/>
              <a:t>Tunteesta toiseen siirtyminen</a:t>
            </a:r>
          </a:p>
        </p:txBody>
      </p:sp>
    </p:spTree>
    <p:extLst>
      <p:ext uri="{BB962C8B-B14F-4D97-AF65-F5344CB8AC3E}">
        <p14:creationId xmlns:p14="http://schemas.microsoft.com/office/powerpoint/2010/main" val="1270299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fi"/>
              <a:t>VERKKO-OHJAUS EI OLE NOPEA KASSA!</a:t>
            </a:r>
          </a:p>
          <a:p>
            <a:pPr lvl="0" rtl="0">
              <a:spcBef>
                <a:spcPts val="0"/>
              </a:spcBef>
              <a:buNone/>
            </a:pPr>
            <a:r>
              <a:rPr lang="fi"/>
              <a:t>Monta asiaa tapahtuu samanaikaisesti: lukeminen, ajattelu, vastaaminen…</a:t>
            </a:r>
          </a:p>
          <a:p>
            <a:pPr lvl="0" rtl="0">
              <a:spcBef>
                <a:spcPts val="0"/>
              </a:spcBef>
              <a:buNone/>
            </a:pPr>
            <a:r>
              <a:rPr lang="fi"/>
              <a:t>Esimerkiksi chat-keskustelu voi viedä aikaa moninkertaisesti kasvokkaiseen verrattuna: oma pisimpäni lähes 4 tuntia</a:t>
            </a:r>
          </a:p>
          <a:p>
            <a:pPr lvl="0" rtl="0">
              <a:spcBef>
                <a:spcPts val="0"/>
              </a:spcBef>
              <a:buNone/>
            </a:pPr>
            <a:r>
              <a:rPr lang="fi"/>
              <a:t>Toisaalta, asiatasolla voidaan edetä nopeammin pihviin, varsinkin anonyymeissa keskusteluissa</a:t>
            </a:r>
          </a:p>
          <a:p>
            <a:pPr lvl="0" rtl="0">
              <a:spcBef>
                <a:spcPts val="0"/>
              </a:spcBef>
              <a:buNone/>
            </a:pPr>
            <a:r>
              <a:rPr lang="fi"/>
              <a:t>Aika välittää myös viestin: vastataanko heti, kohta vai ei ollenkaan?</a:t>
            </a:r>
          </a:p>
          <a:p>
            <a:pPr lvl="0" rtl="0">
              <a:spcBef>
                <a:spcPts val="0"/>
              </a:spcBef>
              <a:buNone/>
            </a:pPr>
            <a:r>
              <a:rPr lang="fi"/>
              <a:t>Tehokkuus (multitasking) vs. kuormittuminen</a:t>
            </a:r>
          </a:p>
        </p:txBody>
      </p:sp>
    </p:spTree>
    <p:extLst>
      <p:ext uri="{BB962C8B-B14F-4D97-AF65-F5344CB8AC3E}">
        <p14:creationId xmlns:p14="http://schemas.microsoft.com/office/powerpoint/2010/main" val="351817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fi"/>
              <a:t>Kynnyksen madaltuminen: ujot ja hiljaiset</a:t>
            </a:r>
          </a:p>
          <a:p>
            <a:pPr lvl="0" rtl="0">
              <a:spcBef>
                <a:spcPts val="0"/>
              </a:spcBef>
              <a:buNone/>
            </a:pPr>
            <a:r>
              <a:rPr lang="fi"/>
              <a:t>Saavutettavuus: muistettava, että kirjoittaminen ei kaikkien juttu…</a:t>
            </a:r>
          </a:p>
          <a:p>
            <a:pPr lvl="0" rtl="0">
              <a:spcBef>
                <a:spcPts val="0"/>
              </a:spcBef>
              <a:buNone/>
            </a:pPr>
            <a:r>
              <a:rPr lang="fi"/>
              <a:t>Voi toimia myös rohkaisijana kasvokkaisiin palveluihin: porttiteoria</a:t>
            </a:r>
          </a:p>
          <a:p>
            <a:pPr lvl="0" rtl="0">
              <a:spcBef>
                <a:spcPts val="0"/>
              </a:spcBef>
              <a:buNone/>
            </a:pPr>
            <a:r>
              <a:rPr lang="fi"/>
              <a:t>Toisaalta myös digitaalisesti voidaan vaientaa kuoliaaksi</a:t>
            </a:r>
          </a:p>
        </p:txBody>
      </p:sp>
    </p:spTree>
    <p:extLst>
      <p:ext uri="{BB962C8B-B14F-4D97-AF65-F5344CB8AC3E}">
        <p14:creationId xmlns:p14="http://schemas.microsoft.com/office/powerpoint/2010/main" val="1711619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fi"/>
              <a:t>Näkyväksi tuleminen: “sanamagiikkaa” vielä muut ohjausta voimakkaammin → mitä sanoja valitsen, miksi ja mitä olisin voinut valita?</a:t>
            </a:r>
          </a:p>
          <a:p>
            <a:pPr lvl="0" rtl="0">
              <a:spcBef>
                <a:spcPts val="0"/>
              </a:spcBef>
              <a:buNone/>
            </a:pPr>
            <a:r>
              <a:rPr lang="fi"/>
              <a:t>Näkyväksi tuleminen myös itselle ja prosessoituminen kirjoittamisen kautta</a:t>
            </a:r>
          </a:p>
          <a:p>
            <a:pPr lvl="0" rtl="0">
              <a:spcBef>
                <a:spcPts val="0"/>
              </a:spcBef>
              <a:buNone/>
            </a:pPr>
            <a:r>
              <a:rPr lang="fi"/>
              <a:t>Aiemmin “sanottuun” voi palata keskustelun aikana</a:t>
            </a:r>
          </a:p>
          <a:p>
            <a:pPr lvl="0" rtl="0">
              <a:spcBef>
                <a:spcPts val="0"/>
              </a:spcBef>
              <a:buNone/>
            </a:pPr>
            <a:r>
              <a:rPr lang="fi"/>
              <a:t>Haluttaessa jää talteen myös keskustelun jälkeen palattavaksi</a:t>
            </a:r>
          </a:p>
        </p:txBody>
      </p:sp>
    </p:spTree>
    <p:extLst>
      <p:ext uri="{BB962C8B-B14F-4D97-AF65-F5344CB8AC3E}">
        <p14:creationId xmlns:p14="http://schemas.microsoft.com/office/powerpoint/2010/main" val="3341412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100000"/>
              <a:buFont typeface="Arial"/>
              <a:buNone/>
            </a:pPr>
            <a:r>
              <a:rPr lang="fi">
                <a:solidFill>
                  <a:schemeClr val="dk1"/>
                </a:solidFill>
              </a:rPr>
              <a:t>Lounaan jälkeen muistutuksena: </a:t>
            </a:r>
            <a:r>
              <a:rPr lang="fi" u="sng">
                <a:solidFill>
                  <a:schemeClr val="accent5"/>
                </a:solidFill>
                <a:hlinkClick r:id="rId3"/>
              </a:rPr>
              <a:t>YouTube video</a:t>
            </a:r>
          </a:p>
          <a:p>
            <a:pPr lvl="0">
              <a:spcBef>
                <a:spcPts val="0"/>
              </a:spcBef>
              <a:buNone/>
            </a:pPr>
            <a:endParaRPr/>
          </a:p>
        </p:txBody>
      </p:sp>
    </p:spTree>
    <p:extLst>
      <p:ext uri="{BB962C8B-B14F-4D97-AF65-F5344CB8AC3E}">
        <p14:creationId xmlns:p14="http://schemas.microsoft.com/office/powerpoint/2010/main" val="865738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fi" u="sng">
                <a:solidFill>
                  <a:schemeClr val="hlink"/>
                </a:solidFill>
                <a:hlinkClick r:id="rId3"/>
              </a:rPr>
              <a:t>Digitaalisen dialogin huoneentaulu</a:t>
            </a:r>
          </a:p>
          <a:p>
            <a:pPr lvl="0" rtl="0">
              <a:spcBef>
                <a:spcPts val="0"/>
              </a:spcBef>
              <a:buNone/>
            </a:pPr>
            <a:endParaRPr/>
          </a:p>
          <a:p>
            <a:pPr lvl="0" rtl="0">
              <a:spcBef>
                <a:spcPts val="0"/>
              </a:spcBef>
              <a:buNone/>
            </a:pPr>
            <a:endParaRPr/>
          </a:p>
        </p:txBody>
      </p:sp>
    </p:spTree>
    <p:extLst>
      <p:ext uri="{BB962C8B-B14F-4D97-AF65-F5344CB8AC3E}">
        <p14:creationId xmlns:p14="http://schemas.microsoft.com/office/powerpoint/2010/main" val="1541088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fi" sz="1800">
                <a:solidFill>
                  <a:srgbClr val="434343"/>
                </a:solidFill>
              </a:rPr>
              <a:t>Google Hangouts → huom! tietoturva, nyt kyseessä vain harjoitus</a:t>
            </a:r>
          </a:p>
          <a:p>
            <a:pPr lvl="0" rtl="0">
              <a:spcBef>
                <a:spcPts val="0"/>
              </a:spcBef>
              <a:buNone/>
            </a:pPr>
            <a:endParaRPr/>
          </a:p>
        </p:txBody>
      </p:sp>
    </p:spTree>
    <p:extLst>
      <p:ext uri="{BB962C8B-B14F-4D97-AF65-F5344CB8AC3E}">
        <p14:creationId xmlns:p14="http://schemas.microsoft.com/office/powerpoint/2010/main" val="4144492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57106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fi" u="sng">
                <a:solidFill>
                  <a:schemeClr val="hlink"/>
                </a:solidFill>
                <a:hlinkClick r:id="rId3"/>
              </a:rPr>
              <a:t>Whatsapp</a:t>
            </a:r>
          </a:p>
          <a:p>
            <a:pPr lvl="0" rtl="0">
              <a:spcBef>
                <a:spcPts val="0"/>
              </a:spcBef>
              <a:buNone/>
            </a:pPr>
            <a:r>
              <a:rPr lang="fi" u="sng">
                <a:solidFill>
                  <a:schemeClr val="hlink"/>
                </a:solidFill>
                <a:hlinkClick r:id="rId4"/>
              </a:rPr>
              <a:t>Telegram</a:t>
            </a:r>
          </a:p>
          <a:p>
            <a:pPr lvl="0" rtl="0">
              <a:spcBef>
                <a:spcPts val="0"/>
              </a:spcBef>
              <a:buNone/>
            </a:pPr>
            <a:r>
              <a:rPr lang="fi" u="sng">
                <a:solidFill>
                  <a:schemeClr val="hlink"/>
                </a:solidFill>
                <a:hlinkClick r:id="rId5"/>
              </a:rPr>
              <a:t>Signal</a:t>
            </a:r>
          </a:p>
          <a:p>
            <a:pPr lvl="0" rtl="0">
              <a:spcBef>
                <a:spcPts val="0"/>
              </a:spcBef>
              <a:buClr>
                <a:schemeClr val="dk1"/>
              </a:buClr>
              <a:buSzPct val="100000"/>
              <a:buFont typeface="Arial"/>
              <a:buNone/>
            </a:pPr>
            <a:r>
              <a:rPr lang="fi" u="sng">
                <a:solidFill>
                  <a:schemeClr val="hlink"/>
                </a:solidFill>
                <a:hlinkClick r:id="rId6"/>
              </a:rPr>
              <a:t>Threema</a:t>
            </a:r>
          </a:p>
          <a:p>
            <a:pPr lvl="0" rtl="0">
              <a:spcBef>
                <a:spcPts val="0"/>
              </a:spcBef>
              <a:buClr>
                <a:schemeClr val="dk1"/>
              </a:buClr>
              <a:buSzPct val="100000"/>
              <a:buFont typeface="Arial"/>
              <a:buNone/>
            </a:pPr>
            <a:r>
              <a:rPr lang="fi" u="sng">
                <a:solidFill>
                  <a:schemeClr val="hlink"/>
                </a:solidFill>
                <a:hlinkClick r:id="rId7"/>
              </a:rPr>
              <a:t>Google Hangouts</a:t>
            </a:r>
          </a:p>
          <a:p>
            <a:pPr lvl="0" rtl="0">
              <a:spcBef>
                <a:spcPts val="0"/>
              </a:spcBef>
              <a:buNone/>
            </a:pPr>
            <a:r>
              <a:rPr lang="fi" u="sng">
                <a:solidFill>
                  <a:schemeClr val="hlink"/>
                </a:solidFill>
                <a:hlinkClick r:id="rId8"/>
              </a:rPr>
              <a:t>Facebookin Messenger</a:t>
            </a:r>
          </a:p>
          <a:p>
            <a:pPr lvl="0" rtl="0">
              <a:spcBef>
                <a:spcPts val="0"/>
              </a:spcBef>
              <a:buClr>
                <a:schemeClr val="dk1"/>
              </a:buClr>
              <a:buSzPct val="100000"/>
              <a:buFont typeface="Arial"/>
              <a:buNone/>
            </a:pPr>
            <a:r>
              <a:rPr lang="fi" u="sng">
                <a:solidFill>
                  <a:schemeClr val="hlink"/>
                </a:solidFill>
                <a:hlinkClick r:id="rId9"/>
              </a:rPr>
              <a:t>Skype</a:t>
            </a:r>
          </a:p>
          <a:p>
            <a:pPr lvl="0" rtl="0">
              <a:spcBef>
                <a:spcPts val="0"/>
              </a:spcBef>
              <a:buClr>
                <a:schemeClr val="dk1"/>
              </a:buClr>
              <a:buSzPct val="100000"/>
              <a:buFont typeface="Arial"/>
              <a:buNone/>
            </a:pPr>
            <a:r>
              <a:rPr lang="fi" u="sng">
                <a:solidFill>
                  <a:schemeClr val="hlink"/>
                </a:solidFill>
                <a:hlinkClick r:id="rId10"/>
              </a:rPr>
              <a:t>Adobe Connect</a:t>
            </a:r>
            <a:r>
              <a:rPr lang="fi"/>
              <a:t> Pro chat</a:t>
            </a:r>
          </a:p>
        </p:txBody>
      </p:sp>
    </p:spTree>
    <p:extLst>
      <p:ext uri="{BB962C8B-B14F-4D97-AF65-F5344CB8AC3E}">
        <p14:creationId xmlns:p14="http://schemas.microsoft.com/office/powerpoint/2010/main" val="214645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7657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fi"/>
              <a:t>Kaavio á la Sara Peltolan tieto- ja kokemusvaranto: saa haastaa!</a:t>
            </a:r>
          </a:p>
          <a:p>
            <a:pPr lvl="0" rtl="0">
              <a:spcBef>
                <a:spcPts val="0"/>
              </a:spcBef>
              <a:buNone/>
            </a:pPr>
            <a:r>
              <a:rPr lang="fi"/>
              <a:t>Whatsapp uutiskirjeen ohjeet: </a:t>
            </a:r>
            <a:r>
              <a:rPr lang="fi" u="sng">
                <a:solidFill>
                  <a:schemeClr val="hlink"/>
                </a:solidFill>
                <a:hlinkClick r:id="rId3"/>
              </a:rPr>
              <a:t>https://www.verke.org/material/whatsapp-uutiskirjeet/</a:t>
            </a:r>
          </a:p>
        </p:txBody>
      </p:sp>
    </p:spTree>
    <p:extLst>
      <p:ext uri="{BB962C8B-B14F-4D97-AF65-F5344CB8AC3E}">
        <p14:creationId xmlns:p14="http://schemas.microsoft.com/office/powerpoint/2010/main" val="3903847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fi"/>
              <a:t>Suosittujen medioiden visualisoituminen!</a:t>
            </a:r>
          </a:p>
        </p:txBody>
      </p:sp>
    </p:spTree>
    <p:extLst>
      <p:ext uri="{BB962C8B-B14F-4D97-AF65-F5344CB8AC3E}">
        <p14:creationId xmlns:p14="http://schemas.microsoft.com/office/powerpoint/2010/main" val="857870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8450" rtl="0">
              <a:spcBef>
                <a:spcPts val="0"/>
              </a:spcBef>
            </a:pPr>
            <a:r>
              <a:rPr lang="fi"/>
              <a:t>Avattu vuonna 2005</a:t>
            </a:r>
          </a:p>
          <a:p>
            <a:pPr marL="457200" lvl="0" indent="-298450" rtl="0">
              <a:spcBef>
                <a:spcPts val="0"/>
              </a:spcBef>
            </a:pPr>
            <a:r>
              <a:rPr lang="fi"/>
              <a:t>Globaalisti yli miljardi käyttäjää: kuinka moni kuluttaa passiivisesti?</a:t>
            </a:r>
          </a:p>
          <a:p>
            <a:pPr marL="457200" lvl="0" indent="-298450" rtl="0">
              <a:spcBef>
                <a:spcPts val="0"/>
              </a:spcBef>
            </a:pPr>
            <a:r>
              <a:rPr lang="fi"/>
              <a:t>Suomessa 1,4 miljoonaa: 2014 toiseksi suosituin verkkosivusto</a:t>
            </a:r>
          </a:p>
          <a:p>
            <a:pPr marL="457200" lvl="0" indent="-298450" rtl="0">
              <a:spcBef>
                <a:spcPts val="0"/>
              </a:spcBef>
            </a:pPr>
            <a:r>
              <a:rPr lang="fi"/>
              <a:t>Joka minuutti ladataan yli 100 tuntia videota</a:t>
            </a:r>
          </a:p>
          <a:p>
            <a:pPr marL="457200" lvl="0" indent="-298450" rtl="0">
              <a:spcBef>
                <a:spcPts val="0"/>
              </a:spcBef>
            </a:pPr>
            <a:r>
              <a:rPr lang="fi"/>
              <a:t>Nuorille ennen kaikkea _sosiaalinen media_ ja vaikuttamisfoorumi → vrt. Tubecon ja tubettajien fanikulttuuri</a:t>
            </a:r>
          </a:p>
          <a:p>
            <a:pPr marL="457200" lvl="0" indent="-298450" rtl="0">
              <a:spcBef>
                <a:spcPts val="0"/>
              </a:spcBef>
            </a:pPr>
            <a:r>
              <a:rPr lang="fi"/>
              <a:t>Mielenkiintoisia tulokkaita: korvaamassa television? → case Skam!</a:t>
            </a:r>
          </a:p>
          <a:p>
            <a:pPr marL="457200" lvl="0" indent="-298450" rtl="0">
              <a:spcBef>
                <a:spcPts val="0"/>
              </a:spcBef>
            </a:pPr>
            <a:r>
              <a:rPr lang="fi"/>
              <a:t>Hyödyntämistapoja ohjauksessa? Tsekkaa tuottamisesta ja vaikuttavuudesta esim. Gutsy Go → 1,5 miljoonaa Vuosisadan rakentajat haastekilpailussa</a:t>
            </a:r>
          </a:p>
          <a:p>
            <a:pPr lvl="0" rtl="0">
              <a:spcBef>
                <a:spcPts val="0"/>
              </a:spcBef>
              <a:buNone/>
            </a:pPr>
            <a:endParaRPr/>
          </a:p>
        </p:txBody>
      </p:sp>
    </p:spTree>
    <p:extLst>
      <p:ext uri="{BB962C8B-B14F-4D97-AF65-F5344CB8AC3E}">
        <p14:creationId xmlns:p14="http://schemas.microsoft.com/office/powerpoint/2010/main" val="946254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8450" rtl="0">
              <a:spcBef>
                <a:spcPts val="0"/>
              </a:spcBef>
            </a:pPr>
            <a:r>
              <a:rPr lang="fi"/>
              <a:t>Syksystä 2010</a:t>
            </a:r>
          </a:p>
          <a:p>
            <a:pPr marL="457200" lvl="0" indent="-298450" rtl="0">
              <a:spcBef>
                <a:spcPts val="0"/>
              </a:spcBef>
            </a:pPr>
            <a:r>
              <a:rPr lang="fi"/>
              <a:t>Yli 500 miljoonaa käyttäjää</a:t>
            </a:r>
          </a:p>
          <a:p>
            <a:pPr marL="457200" lvl="0" indent="-298450" rtl="0">
              <a:spcBef>
                <a:spcPts val="0"/>
              </a:spcBef>
            </a:pPr>
            <a:r>
              <a:rPr lang="fi"/>
              <a:t>Andoid, iOS, Windows Phone</a:t>
            </a:r>
          </a:p>
          <a:p>
            <a:pPr marL="457200" lvl="0" indent="-298450" rtl="0">
              <a:spcBef>
                <a:spcPts val="0"/>
              </a:spcBef>
            </a:pPr>
            <a:r>
              <a:rPr lang="fi"/>
              <a:t>Selailtavissa myös selaimella</a:t>
            </a:r>
          </a:p>
          <a:p>
            <a:pPr marL="457200" lvl="0" indent="-298450" rtl="0">
              <a:spcBef>
                <a:spcPts val="0"/>
              </a:spcBef>
            </a:pPr>
            <a:r>
              <a:rPr lang="fi"/>
              <a:t>Perusidea: kuvat, videot, boomerangit, hastagit, seuraaminen</a:t>
            </a:r>
          </a:p>
          <a:p>
            <a:pPr marL="457200" lvl="0" indent="-298450" rtl="0">
              <a:spcBef>
                <a:spcPts val="0"/>
              </a:spcBef>
            </a:pPr>
            <a:r>
              <a:rPr lang="fi"/>
              <a:t>Mahdollisuus yksityiseen tiliin, jolloin seuraajat hyväksytään erikseen</a:t>
            </a:r>
          </a:p>
          <a:p>
            <a:pPr marL="457200" lvl="0" indent="-298450" rtl="0">
              <a:spcBef>
                <a:spcPts val="0"/>
              </a:spcBef>
            </a:pPr>
            <a:r>
              <a:rPr lang="fi"/>
              <a:t>Kuvien muokkaaminen erilaisilla filtereillä</a:t>
            </a:r>
          </a:p>
          <a:p>
            <a:pPr marL="457200" lvl="0" indent="-298450" rtl="0">
              <a:spcBef>
                <a:spcPts val="0"/>
              </a:spcBef>
            </a:pPr>
            <a:r>
              <a:rPr lang="fi"/>
              <a:t>Ilmainen sovellus, mahdollisuus myös mainosten ostoon syksystä 2015</a:t>
            </a:r>
          </a:p>
          <a:p>
            <a:pPr marL="457200" lvl="0" indent="-298450" rtl="0">
              <a:spcBef>
                <a:spcPts val="0"/>
              </a:spcBef>
            </a:pPr>
            <a:r>
              <a:rPr lang="fi"/>
              <a:t>Jaetaan vähän ja laadukasta: ei 1000 lomakuvaa, vaan se yksi paras otos</a:t>
            </a:r>
          </a:p>
          <a:p>
            <a:pPr marL="457200" lvl="0" indent="-298450" rtl="0">
              <a:spcBef>
                <a:spcPts val="0"/>
              </a:spcBef>
            </a:pPr>
            <a:r>
              <a:rPr lang="fi"/>
              <a:t>Mielikuvien rakentamista</a:t>
            </a:r>
          </a:p>
          <a:p>
            <a:pPr lvl="0">
              <a:spcBef>
                <a:spcPts val="0"/>
              </a:spcBef>
              <a:buNone/>
            </a:pPr>
            <a:endParaRPr/>
          </a:p>
          <a:p>
            <a:pPr lvl="0" rtl="0">
              <a:spcBef>
                <a:spcPts val="0"/>
              </a:spcBef>
              <a:buNone/>
            </a:pPr>
            <a:r>
              <a:rPr lang="fi"/>
              <a:t>Miltä näyttää?</a:t>
            </a:r>
          </a:p>
          <a:p>
            <a:pPr lvl="0" rtl="0">
              <a:spcBef>
                <a:spcPts val="0"/>
              </a:spcBef>
              <a:buClr>
                <a:schemeClr val="dk1"/>
              </a:buClr>
              <a:buSzPct val="100000"/>
              <a:buFont typeface="Arial"/>
              <a:buNone/>
            </a:pPr>
            <a:r>
              <a:rPr lang="fi">
                <a:solidFill>
                  <a:schemeClr val="dk1"/>
                </a:solidFill>
              </a:rPr>
              <a:t>https://www.instagram.com/saraleainkeri/</a:t>
            </a:r>
          </a:p>
          <a:p>
            <a:pPr lvl="0" rtl="0">
              <a:spcBef>
                <a:spcPts val="0"/>
              </a:spcBef>
              <a:buClr>
                <a:schemeClr val="dk1"/>
              </a:buClr>
              <a:buSzPct val="100000"/>
              <a:buFont typeface="Arial"/>
              <a:buNone/>
            </a:pPr>
            <a:r>
              <a:rPr lang="fi" u="sng">
                <a:solidFill>
                  <a:schemeClr val="accent5"/>
                </a:solidFill>
                <a:hlinkClick r:id="rId3"/>
              </a:rPr>
              <a:t>https://www.instagram.com/nheikkin/</a:t>
            </a:r>
          </a:p>
          <a:p>
            <a:pPr lvl="0" rtl="0">
              <a:spcBef>
                <a:spcPts val="0"/>
              </a:spcBef>
              <a:buClr>
                <a:schemeClr val="dk1"/>
              </a:buClr>
              <a:buSzPct val="100000"/>
              <a:buFont typeface="Arial"/>
              <a:buNone/>
            </a:pPr>
            <a:r>
              <a:rPr lang="fi">
                <a:solidFill>
                  <a:schemeClr val="dk1"/>
                </a:solidFill>
              </a:rPr>
              <a:t>https://www.instagram.com/ammattiopistoluovi/</a:t>
            </a:r>
          </a:p>
          <a:p>
            <a:pPr lvl="0" rtl="0">
              <a:spcBef>
                <a:spcPts val="0"/>
              </a:spcBef>
              <a:buClr>
                <a:schemeClr val="dk1"/>
              </a:buClr>
              <a:buSzPct val="100000"/>
              <a:buFont typeface="Arial"/>
              <a:buNone/>
            </a:pPr>
            <a:r>
              <a:rPr lang="fi" u="sng">
                <a:solidFill>
                  <a:schemeClr val="accent5"/>
                </a:solidFill>
                <a:hlinkClick r:id="rId4"/>
              </a:rPr>
              <a:t>https://www.instagram.com/usfcareer/</a:t>
            </a:r>
          </a:p>
          <a:p>
            <a:pPr lvl="0" rtl="0">
              <a:spcBef>
                <a:spcPts val="0"/>
              </a:spcBef>
              <a:buClr>
                <a:schemeClr val="dk1"/>
              </a:buClr>
              <a:buSzPct val="100000"/>
              <a:buFont typeface="Arial"/>
              <a:buNone/>
            </a:pPr>
            <a:endParaRPr>
              <a:solidFill>
                <a:schemeClr val="dk1"/>
              </a:solidFill>
            </a:endParaRPr>
          </a:p>
          <a:p>
            <a:pPr lvl="0" rtl="0">
              <a:spcBef>
                <a:spcPts val="0"/>
              </a:spcBef>
              <a:buClr>
                <a:schemeClr val="dk1"/>
              </a:buClr>
              <a:buSzPct val="100000"/>
              <a:buFont typeface="Arial"/>
              <a:buNone/>
            </a:pPr>
            <a:endParaRPr>
              <a:solidFill>
                <a:schemeClr val="dk1"/>
              </a:solidFill>
            </a:endParaRPr>
          </a:p>
          <a:p>
            <a:pPr lvl="0" rtl="0">
              <a:spcBef>
                <a:spcPts val="0"/>
              </a:spcBef>
              <a:buNone/>
            </a:pPr>
            <a:endParaRPr/>
          </a:p>
        </p:txBody>
      </p:sp>
    </p:spTree>
    <p:extLst>
      <p:ext uri="{BB962C8B-B14F-4D97-AF65-F5344CB8AC3E}">
        <p14:creationId xmlns:p14="http://schemas.microsoft.com/office/powerpoint/2010/main" val="771389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8450" rtl="0">
              <a:spcBef>
                <a:spcPts val="0"/>
              </a:spcBef>
            </a:pPr>
            <a:r>
              <a:rPr lang="fi"/>
              <a:t>Kurkistuksia kulissien taakse: miltä näyttää eri alojen arki?</a:t>
            </a:r>
          </a:p>
          <a:p>
            <a:pPr marL="457200" lvl="0" indent="-298450" rtl="0">
              <a:spcBef>
                <a:spcPts val="0"/>
              </a:spcBef>
            </a:pPr>
            <a:r>
              <a:rPr lang="fi"/>
              <a:t>Tuutorit päivittämään Instaa esim. viikoksi markkinoinnin ohjauksessa</a:t>
            </a:r>
          </a:p>
          <a:p>
            <a:pPr marL="457200" lvl="0" indent="-298450" rtl="0">
              <a:spcBef>
                <a:spcPts val="0"/>
              </a:spcBef>
            </a:pPr>
            <a:r>
              <a:rPr lang="fi"/>
              <a:t>TOP-raportointi yhdessä sovitulla # tai suorana viestinä opolle</a:t>
            </a:r>
          </a:p>
          <a:p>
            <a:pPr marL="457200" lvl="0" indent="-298450" rtl="0">
              <a:spcBef>
                <a:spcPts val="0"/>
              </a:spcBef>
            </a:pPr>
            <a:r>
              <a:rPr lang="fi"/>
              <a:t>Erilaiset kilpailut: jaa #X, voita asia y → opiskelijoiden osallistaminen markkinointiin → kynnys liittyy kuvavirran kuratointiin</a:t>
            </a:r>
          </a:p>
          <a:p>
            <a:pPr marL="457200" lvl="0" indent="-298450" rtl="0">
              <a:spcBef>
                <a:spcPts val="0"/>
              </a:spcBef>
            </a:pPr>
            <a:r>
              <a:rPr lang="fi"/>
              <a:t>Kurkistuksia opon työhön</a:t>
            </a:r>
          </a:p>
          <a:p>
            <a:pPr marL="457200" lvl="0" indent="-298450" rtl="0">
              <a:spcBef>
                <a:spcPts val="0"/>
              </a:spcBef>
            </a:pPr>
            <a:r>
              <a:rPr lang="fi"/>
              <a:t>Kurkistuksia alojen työpaikkoihin, joissa vieraillaan</a:t>
            </a:r>
          </a:p>
          <a:p>
            <a:pPr marL="457200" lvl="0" indent="-298450" rtl="0">
              <a:spcBef>
                <a:spcPts val="0"/>
              </a:spcBef>
            </a:pPr>
            <a:r>
              <a:rPr lang="fi"/>
              <a:t>Juhlahetkien ja muiden arjen piristysten jakaminen</a:t>
            </a:r>
          </a:p>
          <a:p>
            <a:pPr marL="457200" lvl="0" indent="-298450" rtl="0">
              <a:spcBef>
                <a:spcPts val="0"/>
              </a:spcBef>
            </a:pPr>
            <a:r>
              <a:rPr lang="fi"/>
              <a:t>Lyhyet infovideot tai itsenäisesti pohdittavat tehtävät: opomatskua itsenäiseen työskentelyyn</a:t>
            </a:r>
          </a:p>
          <a:p>
            <a:pPr lvl="0" rtl="0">
              <a:spcBef>
                <a:spcPts val="0"/>
              </a:spcBef>
              <a:buNone/>
            </a:pPr>
            <a:endParaRPr/>
          </a:p>
        </p:txBody>
      </p:sp>
    </p:spTree>
    <p:extLst>
      <p:ext uri="{BB962C8B-B14F-4D97-AF65-F5344CB8AC3E}">
        <p14:creationId xmlns:p14="http://schemas.microsoft.com/office/powerpoint/2010/main" val="3650370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24240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8450" rtl="0">
              <a:spcBef>
                <a:spcPts val="0"/>
              </a:spcBef>
            </a:pPr>
            <a:r>
              <a:rPr lang="fi"/>
              <a:t>Perustettu 2011</a:t>
            </a:r>
          </a:p>
          <a:p>
            <a:pPr marL="457200" lvl="0" indent="-298450" rtl="0">
              <a:spcBef>
                <a:spcPts val="0"/>
              </a:spcBef>
            </a:pPr>
            <a:r>
              <a:rPr lang="fi"/>
              <a:t>Noin 150 miljoonaa päivittäiskäyttäjää ja kasvaa nopeasti</a:t>
            </a:r>
          </a:p>
          <a:p>
            <a:pPr marL="457200" lvl="0" indent="-298450" rtl="0">
              <a:spcBef>
                <a:spcPts val="0"/>
              </a:spcBef>
            </a:pPr>
            <a:r>
              <a:rPr lang="fi"/>
              <a:t>iOS, Android, HUOM! EI Windows-puhelimilla!</a:t>
            </a:r>
          </a:p>
          <a:p>
            <a:pPr marL="457200" lvl="0" indent="-298450" rtl="0">
              <a:spcBef>
                <a:spcPts val="0"/>
              </a:spcBef>
            </a:pPr>
            <a:r>
              <a:rPr lang="fi"/>
              <a:t>Pikaviestipalvelu, kuvien ja videoiden jakamista → digitaalinen päiväkirja</a:t>
            </a:r>
          </a:p>
          <a:p>
            <a:pPr marL="457200" lvl="0" indent="-298450" rtl="0">
              <a:spcBef>
                <a:spcPts val="0"/>
              </a:spcBef>
            </a:pPr>
            <a:r>
              <a:rPr lang="fi"/>
              <a:t>“</a:t>
            </a:r>
            <a:r>
              <a:rPr lang="fi" i="1" u="sng">
                <a:solidFill>
                  <a:schemeClr val="hlink"/>
                </a:solidFill>
                <a:hlinkClick r:id="rId3"/>
              </a:rPr>
              <a:t>CEO</a:t>
            </a:r>
            <a:r>
              <a:rPr lang="fi" i="1"/>
              <a:t> Evan Spiegel described the company mission: "Snapchat isn't about capturing the traditional </a:t>
            </a:r>
            <a:r>
              <a:rPr lang="fi" i="1" u="sng">
                <a:solidFill>
                  <a:schemeClr val="hlink"/>
                </a:solidFill>
                <a:hlinkClick r:id="rId4"/>
              </a:rPr>
              <a:t>Kodak</a:t>
            </a:r>
            <a:r>
              <a:rPr lang="fi" i="1"/>
              <a:t> moment. It's about communicating with the full range of human emotion—not just what appears to be pretty or perfect." “ (Lähde: </a:t>
            </a:r>
            <a:r>
              <a:rPr lang="fi" i="1" u="sng">
                <a:solidFill>
                  <a:schemeClr val="hlink"/>
                </a:solidFill>
                <a:hlinkClick r:id="rId5"/>
              </a:rPr>
              <a:t>Wikipedia</a:t>
            </a:r>
            <a:r>
              <a:rPr lang="fi" i="1"/>
              <a:t>)</a:t>
            </a:r>
          </a:p>
          <a:p>
            <a:pPr marL="457200" lvl="0" indent="-298450" rtl="0">
              <a:spcBef>
                <a:spcPts val="0"/>
              </a:spcBef>
            </a:pPr>
            <a:r>
              <a:rPr lang="fi"/>
              <a:t>Jaettuja kutsutaan snapeiksi tai snäpeiksi</a:t>
            </a:r>
          </a:p>
          <a:p>
            <a:pPr marL="457200" lvl="0" indent="-298450" rtl="0">
              <a:spcBef>
                <a:spcPts val="0"/>
              </a:spcBef>
            </a:pPr>
            <a:r>
              <a:rPr lang="fi"/>
              <a:t>Hyvin suosittu varsinkin 2000-luvulla syntyneiden parissa</a:t>
            </a:r>
          </a:p>
          <a:p>
            <a:pPr marL="457200" lvl="0" indent="-298450" rtl="0">
              <a:spcBef>
                <a:spcPts val="0"/>
              </a:spcBef>
            </a:pPr>
            <a:r>
              <a:rPr lang="fi"/>
              <a:t>Voi lisätä “leimoja” kuviin ja videoihin sekä mm. muuttaa ääntä</a:t>
            </a:r>
          </a:p>
          <a:p>
            <a:pPr marL="457200" lvl="0" indent="-298450" rtl="0">
              <a:spcBef>
                <a:spcPts val="0"/>
              </a:spcBef>
            </a:pPr>
            <a:r>
              <a:rPr lang="fi"/>
              <a:t>Viestejä voi lähettää:</a:t>
            </a:r>
          </a:p>
          <a:p>
            <a:pPr marL="914400" lvl="1" indent="-298450" rtl="0">
              <a:spcBef>
                <a:spcPts val="0"/>
              </a:spcBef>
            </a:pPr>
            <a:r>
              <a:rPr lang="fi"/>
              <a:t>Yksityisiä viestejä toiselle käyttäjälle (1-10 s. viestejä) = snapchat</a:t>
            </a:r>
          </a:p>
          <a:p>
            <a:pPr marL="914400" lvl="1" indent="-298450" rtl="0">
              <a:spcBef>
                <a:spcPts val="0"/>
              </a:spcBef>
            </a:pPr>
            <a:r>
              <a:rPr lang="fi"/>
              <a:t>Omaan tarinaan lisäämällä nähtävissä 24h ajan → muuten säilytysajat vaihtelee! Tsekkaa </a:t>
            </a:r>
            <a:r>
              <a:rPr lang="fi" u="sng">
                <a:solidFill>
                  <a:schemeClr val="hlink"/>
                </a:solidFill>
                <a:hlinkClick r:id="rId6"/>
              </a:rPr>
              <a:t>https://support.snapchat.com/fi-FI/a/when-are-snaps-chats-deleted</a:t>
            </a:r>
          </a:p>
          <a:p>
            <a:pPr marL="457200" lvl="0" indent="-298450" rtl="0">
              <a:spcBef>
                <a:spcPts val="0"/>
              </a:spcBef>
            </a:pPr>
            <a:r>
              <a:rPr lang="fi"/>
              <a:t>Seurattavia esim. löytyy esim. </a:t>
            </a:r>
            <a:r>
              <a:rPr lang="fi" u="sng">
                <a:solidFill>
                  <a:schemeClr val="hlink"/>
                </a:solidFill>
                <a:hlinkClick r:id="rId7"/>
              </a:rPr>
              <a:t>http://www.xn--snpkoodit-w2a.fi/</a:t>
            </a:r>
          </a:p>
          <a:p>
            <a:pPr lvl="0" rtl="0">
              <a:spcBef>
                <a:spcPts val="0"/>
              </a:spcBef>
              <a:buNone/>
            </a:pPr>
            <a:endParaRPr/>
          </a:p>
          <a:p>
            <a:pPr lvl="0" rtl="0">
              <a:spcBef>
                <a:spcPts val="0"/>
              </a:spcBef>
              <a:buNone/>
            </a:pPr>
            <a:endParaRPr/>
          </a:p>
        </p:txBody>
      </p:sp>
    </p:spTree>
    <p:extLst>
      <p:ext uri="{BB962C8B-B14F-4D97-AF65-F5344CB8AC3E}">
        <p14:creationId xmlns:p14="http://schemas.microsoft.com/office/powerpoint/2010/main" val="1886008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9986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8615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100000"/>
              <a:buFont typeface="Arial"/>
              <a:buNone/>
            </a:pPr>
            <a:endParaRPr/>
          </a:p>
        </p:txBody>
      </p:sp>
    </p:spTree>
    <p:extLst>
      <p:ext uri="{BB962C8B-B14F-4D97-AF65-F5344CB8AC3E}">
        <p14:creationId xmlns:p14="http://schemas.microsoft.com/office/powerpoint/2010/main" val="115353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9747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fi">
                <a:solidFill>
                  <a:schemeClr val="dk1"/>
                </a:solidFill>
              </a:rPr>
              <a:t>TÄRKEINTÄ? </a:t>
            </a:r>
          </a:p>
          <a:p>
            <a:pPr marL="457200" lvl="0" indent="-298450" rtl="0">
              <a:spcBef>
                <a:spcPts val="0"/>
              </a:spcBef>
              <a:buClr>
                <a:schemeClr val="dk1"/>
              </a:buClr>
            </a:pPr>
            <a:r>
              <a:rPr lang="fi">
                <a:solidFill>
                  <a:schemeClr val="dk1"/>
                </a:solidFill>
              </a:rPr>
              <a:t>Valitse yksi ja ala kokeilemaan, anna nuorien opastaa teknisessä ja kulttuurisessa puolessa! </a:t>
            </a:r>
          </a:p>
          <a:p>
            <a:pPr marL="457200" lvl="0" indent="-298450">
              <a:spcBef>
                <a:spcPts val="0"/>
              </a:spcBef>
              <a:buClr>
                <a:schemeClr val="dk1"/>
              </a:buClr>
            </a:pPr>
            <a:r>
              <a:rPr lang="fi">
                <a:solidFill>
                  <a:schemeClr val="dk1"/>
                </a:solidFill>
              </a:rPr>
              <a:t>Mieti järkevimmät käyttötavat työn kannalta kuitenkin itse</a:t>
            </a:r>
          </a:p>
          <a:p>
            <a:pPr lvl="0">
              <a:spcBef>
                <a:spcPts val="0"/>
              </a:spcBef>
              <a:buNone/>
            </a:pPr>
            <a:endParaRPr/>
          </a:p>
          <a:p>
            <a:pPr lvl="0">
              <a:spcBef>
                <a:spcPts val="0"/>
              </a:spcBef>
              <a:buNone/>
            </a:pPr>
            <a:r>
              <a:rPr lang="fi"/>
              <a:t>Kolmen R:n nyrkkisääntö</a:t>
            </a:r>
          </a:p>
          <a:p>
            <a:pPr marL="457200" lvl="0" indent="-298450" rtl="0">
              <a:spcBef>
                <a:spcPts val="0"/>
              </a:spcBef>
            </a:pPr>
            <a:r>
              <a:rPr lang="fi"/>
              <a:t>Rehellisyys</a:t>
            </a:r>
          </a:p>
          <a:p>
            <a:pPr marL="457200" lvl="0" indent="-298450" rtl="0">
              <a:spcBef>
                <a:spcPts val="0"/>
              </a:spcBef>
            </a:pPr>
            <a:r>
              <a:rPr lang="fi"/>
              <a:t>Rohkeus</a:t>
            </a:r>
          </a:p>
          <a:p>
            <a:pPr marL="457200" lvl="0" indent="-298450">
              <a:spcBef>
                <a:spcPts val="0"/>
              </a:spcBef>
            </a:pPr>
            <a:r>
              <a:rPr lang="fi"/>
              <a:t>Rytmi</a:t>
            </a:r>
          </a:p>
        </p:txBody>
      </p:sp>
    </p:spTree>
    <p:extLst>
      <p:ext uri="{BB962C8B-B14F-4D97-AF65-F5344CB8AC3E}">
        <p14:creationId xmlns:p14="http://schemas.microsoft.com/office/powerpoint/2010/main" val="750919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8450" rtl="0">
              <a:spcBef>
                <a:spcPts val="0"/>
              </a:spcBef>
            </a:pPr>
            <a:r>
              <a:rPr lang="fi"/>
              <a:t>100% luottamuksellisuus on ideaali, mutta ei realiteetti </a:t>
            </a:r>
          </a:p>
          <a:p>
            <a:pPr marL="457200" lvl="0" indent="-298450" rtl="0">
              <a:spcBef>
                <a:spcPts val="0"/>
              </a:spcBef>
            </a:pPr>
            <a:r>
              <a:rPr lang="fi"/>
              <a:t>Käytä selaimella </a:t>
            </a:r>
            <a:r>
              <a:rPr lang="fi" u="sng">
                <a:solidFill>
                  <a:schemeClr val="hlink"/>
                </a:solidFill>
                <a:hlinkClick r:id="rId3"/>
              </a:rPr>
              <a:t>SSL (Secure Socket Layer)</a:t>
            </a:r>
            <a:r>
              <a:rPr lang="fi"/>
              <a:t> suojattuja työvälineitä.</a:t>
            </a:r>
          </a:p>
          <a:p>
            <a:pPr marL="457200" lvl="0" indent="-298450" rtl="0">
              <a:spcBef>
                <a:spcPts val="0"/>
              </a:spcBef>
            </a:pPr>
            <a:r>
              <a:rPr lang="fi"/>
              <a:t>Käytännössä: yhteinen suunnitelma, mitä työvälineitä käytetään ja miten?</a:t>
            </a:r>
          </a:p>
          <a:p>
            <a:pPr marL="457200" lvl="0" indent="-298450" rtl="0">
              <a:spcBef>
                <a:spcPts val="0"/>
              </a:spcBef>
            </a:pPr>
            <a:r>
              <a:rPr lang="fi"/>
              <a:t>Nyrkkisääntö: mitä suositumpi palvelu, sitä tietoturvallisempi → selvitä kuitenkin mm. serverien kotimaa, vaikuttaa lainsäädäntöön</a:t>
            </a:r>
          </a:p>
          <a:p>
            <a:pPr marL="457200" lvl="0" indent="-298450" rtl="0">
              <a:spcBef>
                <a:spcPts val="0"/>
              </a:spcBef>
            </a:pPr>
            <a:r>
              <a:rPr lang="fi"/>
              <a:t>Vastuuhenkilö, joka tsekkaa käyttöehdot ja mahdolliset muutokset sekä tiedottaa niiden seurauksista tarvittaessa</a:t>
            </a:r>
          </a:p>
          <a:p>
            <a:pPr marL="457200" lvl="0" indent="-298450" rtl="0">
              <a:spcBef>
                <a:spcPts val="0"/>
              </a:spcBef>
            </a:pPr>
            <a:r>
              <a:rPr lang="fi"/>
              <a:t>Kenen vastuulla käyttöjärjestelmien ja ohjelmien päivitys?</a:t>
            </a:r>
          </a:p>
          <a:p>
            <a:pPr marL="457200" lvl="0" indent="-298450" rtl="0">
              <a:spcBef>
                <a:spcPts val="0"/>
              </a:spcBef>
            </a:pPr>
            <a:r>
              <a:rPr lang="fi"/>
              <a:t>Suurin tietoturvariski edelleen molemmissa käyttäjäpäissä: puhelimen unohdus, paikan valinta, salasanojen vahvuus...</a:t>
            </a:r>
          </a:p>
          <a:p>
            <a:pPr marL="457200" lvl="0" indent="-298450" rtl="0">
              <a:spcBef>
                <a:spcPts val="0"/>
              </a:spcBef>
            </a:pPr>
            <a:r>
              <a:rPr lang="fi"/>
              <a:t>Oma näkemys: viestitään aina niin avoimesti kuin yksityisyyttä ja luottamuksellisuutta kunnioittaen mahdollista. </a:t>
            </a:r>
            <a:r>
              <a:rPr lang="fi">
                <a:solidFill>
                  <a:schemeClr val="dk1"/>
                </a:solidFill>
              </a:rPr>
              <a:t> → eri välineiden tietoturvan avaaminen opiskelijoille ymmärrettävästi → saavat tehdä oma valintaa</a:t>
            </a:r>
          </a:p>
          <a:p>
            <a:pPr marL="457200" lvl="0" indent="-298450" rtl="0">
              <a:spcBef>
                <a:spcPts val="0"/>
              </a:spcBef>
              <a:buClr>
                <a:schemeClr val="dk1"/>
              </a:buClr>
            </a:pPr>
            <a:r>
              <a:rPr lang="fi">
                <a:solidFill>
                  <a:schemeClr val="dk1"/>
                </a:solidFill>
              </a:rPr>
              <a:t>Tallentuvatko tiedot, minne ja kuinka pitkäksi aikaa? Ohjattavalla oikeus tähän tietoon!</a:t>
            </a:r>
          </a:p>
          <a:p>
            <a:pPr lvl="0" rtl="0">
              <a:spcBef>
                <a:spcPts val="0"/>
              </a:spcBef>
              <a:buNone/>
            </a:pPr>
            <a:endParaRPr>
              <a:solidFill>
                <a:schemeClr val="dk1"/>
              </a:solidFill>
            </a:endParaRPr>
          </a:p>
          <a:p>
            <a:pPr lvl="0" rtl="0">
              <a:spcBef>
                <a:spcPts val="0"/>
              </a:spcBef>
              <a:buNone/>
            </a:pPr>
            <a:r>
              <a:rPr lang="fi" u="sng">
                <a:solidFill>
                  <a:schemeClr val="hlink"/>
                </a:solidFill>
                <a:hlinkClick r:id="rId4"/>
              </a:rPr>
              <a:t>https://summa.talentum.fi/article/mb/etusivu/salattuja-keskusteluja/273025</a:t>
            </a:r>
          </a:p>
          <a:p>
            <a:pPr lvl="0" rtl="0">
              <a:spcBef>
                <a:spcPts val="0"/>
              </a:spcBef>
              <a:buNone/>
            </a:pPr>
            <a:endParaRPr>
              <a:solidFill>
                <a:schemeClr val="dk1"/>
              </a:solidFill>
            </a:endParaRPr>
          </a:p>
          <a:p>
            <a:pPr lvl="0" rtl="0">
              <a:spcBef>
                <a:spcPts val="0"/>
              </a:spcBef>
              <a:buNone/>
            </a:pPr>
            <a:endParaRPr/>
          </a:p>
          <a:p>
            <a:pPr lvl="0" rtl="0">
              <a:spcBef>
                <a:spcPts val="0"/>
              </a:spcBef>
              <a:buNone/>
            </a:pPr>
            <a:endParaRPr/>
          </a:p>
          <a:p>
            <a:pPr lvl="0" rtl="0">
              <a:spcBef>
                <a:spcPts val="0"/>
              </a:spcBef>
              <a:buClr>
                <a:schemeClr val="dk1"/>
              </a:buClr>
              <a:buSzPct val="100000"/>
              <a:buFont typeface="Arial"/>
              <a:buNone/>
            </a:pPr>
            <a:endParaRPr/>
          </a:p>
        </p:txBody>
      </p:sp>
    </p:spTree>
    <p:extLst>
      <p:ext uri="{BB962C8B-B14F-4D97-AF65-F5344CB8AC3E}">
        <p14:creationId xmlns:p14="http://schemas.microsoft.com/office/powerpoint/2010/main" val="2463784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fi">
                <a:solidFill>
                  <a:schemeClr val="dk1"/>
                </a:solidFill>
              </a:rPr>
              <a:t>LUE LISÄÄ: </a:t>
            </a:r>
            <a:r>
              <a:rPr lang="fi" u="sng">
                <a:solidFill>
                  <a:schemeClr val="accent5"/>
                </a:solidFill>
                <a:hlinkClick r:id="rId3"/>
              </a:rPr>
              <a:t>http://www2.findwise.com/gdpr-fi</a:t>
            </a:r>
          </a:p>
          <a:p>
            <a:pPr lvl="0" rtl="0">
              <a:spcBef>
                <a:spcPts val="0"/>
              </a:spcBef>
              <a:buNone/>
            </a:pPr>
            <a:r>
              <a:rPr lang="fi"/>
              <a:t>Koskee kaikkia yrityksiä ja organisaatioita, verkossa ja livenä toimimista</a:t>
            </a:r>
          </a:p>
          <a:p>
            <a:pPr marL="457200" lvl="0" indent="-298450" rtl="0">
              <a:spcBef>
                <a:spcPts val="0"/>
              </a:spcBef>
            </a:pPr>
            <a:r>
              <a:rPr lang="fi"/>
              <a:t>miten unohtaminen vaikuttaa esim. opiskelijarekistereihin?</a:t>
            </a:r>
          </a:p>
          <a:p>
            <a:pPr marL="457200" lvl="0" indent="-298450" rtl="0">
              <a:spcBef>
                <a:spcPts val="0"/>
              </a:spcBef>
            </a:pPr>
            <a:r>
              <a:rPr lang="fi"/>
              <a:t>Jos henkilö alle 16-v., lupa saatava vanhemmilta</a:t>
            </a:r>
          </a:p>
          <a:p>
            <a:pPr marL="457200" lvl="0" indent="-298450" rtl="0">
              <a:spcBef>
                <a:spcPts val="0"/>
              </a:spcBef>
            </a:pPr>
            <a:r>
              <a:rPr lang="fi"/>
              <a:t>Organisaatiolla on jatkossa oltava tietosuojavastaava ja henkilö on ilmoitettava valvontaviranomaisten tietoon. Hänen tehtäviinsä kuuluu mm. varmistaa, että organisaatiossa noudatetaan asetusta ja toimia kontaktina valvontaviranomaiseen mahdollistaen toimiva yhteistyö.</a:t>
            </a:r>
          </a:p>
          <a:p>
            <a:pPr marL="457200" lvl="0" indent="-298450" rtl="0">
              <a:spcBef>
                <a:spcPts val="0"/>
              </a:spcBef>
            </a:pPr>
            <a:r>
              <a:rPr lang="fi"/>
              <a:t>Koskee kaikkea henkilötietojen käsittelyä riippumatta siitä, onko tallennettu rakenteellisena tietokantaan, Word dokumentin sisällä tai vaikka tulostettuna paperille.  → ei kuitenkaan koske anonymisoitua tietoa!</a:t>
            </a:r>
          </a:p>
          <a:p>
            <a:pPr marL="457200" lvl="0" indent="-298450" rtl="0">
              <a:spcBef>
                <a:spcPts val="0"/>
              </a:spcBef>
            </a:pPr>
            <a:r>
              <a:rPr lang="fi"/>
              <a:t>Yritykset, jotka eivät noudata direktiiviä, voivat saada merkittävät sakot - jopa 20milj € tai 4% globaalista liikevaihdosta.</a:t>
            </a:r>
          </a:p>
          <a:p>
            <a:pPr lvl="0" rtl="0">
              <a:spcBef>
                <a:spcPts val="0"/>
              </a:spcBef>
              <a:buNone/>
            </a:pPr>
            <a:endParaRPr/>
          </a:p>
          <a:p>
            <a:pPr lvl="0" rtl="0">
              <a:spcBef>
                <a:spcPts val="0"/>
              </a:spcBef>
              <a:buNone/>
            </a:pPr>
            <a:r>
              <a:rPr lang="fi"/>
              <a:t>Tästä lisätietoja myös </a:t>
            </a:r>
            <a:r>
              <a:rPr lang="fi" u="sng">
                <a:solidFill>
                  <a:schemeClr val="hlink"/>
                </a:solidFill>
                <a:hlinkClick r:id="rId4"/>
              </a:rPr>
              <a:t>OAMKin Verkko-ohjaajan oppaasta!</a:t>
            </a:r>
          </a:p>
          <a:p>
            <a:pPr lvl="0" rtl="0">
              <a:spcBef>
                <a:spcPts val="0"/>
              </a:spcBef>
              <a:buNone/>
            </a:pPr>
            <a:endParaRPr/>
          </a:p>
        </p:txBody>
      </p:sp>
    </p:spTree>
    <p:extLst>
      <p:ext uri="{BB962C8B-B14F-4D97-AF65-F5344CB8AC3E}">
        <p14:creationId xmlns:p14="http://schemas.microsoft.com/office/powerpoint/2010/main" val="2068253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fi"/>
              <a:t>Lähde: Haasio, Ari (2013): Netin pimeä puoli</a:t>
            </a:r>
          </a:p>
          <a:p>
            <a:pPr lvl="0" rtl="0">
              <a:spcBef>
                <a:spcPts val="0"/>
              </a:spcBef>
              <a:buNone/>
            </a:pPr>
            <a:r>
              <a:rPr lang="fi"/>
              <a:t>Pikaviestinten tietoturvasta tsekkaa myös </a:t>
            </a:r>
            <a:r>
              <a:rPr lang="fi" u="sng">
                <a:solidFill>
                  <a:schemeClr val="hlink"/>
                </a:solidFill>
                <a:hlinkClick r:id="rId3"/>
              </a:rPr>
              <a:t>Electronic Frontier Foundation Scoreboard</a:t>
            </a:r>
          </a:p>
          <a:p>
            <a:pPr lvl="0" rtl="0">
              <a:spcBef>
                <a:spcPts val="0"/>
              </a:spcBef>
              <a:buClr>
                <a:schemeClr val="dk1"/>
              </a:buClr>
              <a:buSzPct val="100000"/>
              <a:buFont typeface="Arial"/>
              <a:buNone/>
            </a:pPr>
            <a:r>
              <a:rPr lang="fi">
                <a:solidFill>
                  <a:schemeClr val="dk1"/>
                </a:solidFill>
              </a:rPr>
              <a:t>Nyrkkisääntö: mitä suositumpi palvelu, sitä tietoturvallisempi</a:t>
            </a:r>
          </a:p>
          <a:p>
            <a:pPr lvl="0" rtl="0">
              <a:spcBef>
                <a:spcPts val="0"/>
              </a:spcBef>
              <a:buNone/>
            </a:pPr>
            <a:endParaRPr/>
          </a:p>
        </p:txBody>
      </p:sp>
    </p:spTree>
    <p:extLst>
      <p:ext uri="{BB962C8B-B14F-4D97-AF65-F5344CB8AC3E}">
        <p14:creationId xmlns:p14="http://schemas.microsoft.com/office/powerpoint/2010/main" val="250693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33038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03155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09995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9315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fi"/>
              <a:t>Tänään keskitytään vuorovaikutteisen viestinnän keinoihin ammattikäytössä</a:t>
            </a:r>
          </a:p>
          <a:p>
            <a:pPr lvl="0" rtl="0">
              <a:spcBef>
                <a:spcPts val="0"/>
              </a:spcBef>
              <a:buNone/>
            </a:pPr>
            <a:r>
              <a:rPr lang="fi"/>
              <a:t>Sen alla erityisesti tekstivälitteiseen: CHAT</a:t>
            </a:r>
          </a:p>
        </p:txBody>
      </p:sp>
    </p:spTree>
    <p:extLst>
      <p:ext uri="{BB962C8B-B14F-4D97-AF65-F5344CB8AC3E}">
        <p14:creationId xmlns:p14="http://schemas.microsoft.com/office/powerpoint/2010/main" val="1455478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0219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8450" rtl="0">
              <a:spcBef>
                <a:spcPts val="0"/>
              </a:spcBef>
            </a:pPr>
            <a:r>
              <a:rPr lang="fi"/>
              <a:t>Internet: alati kasvava, kaikkialla läsnä oleva</a:t>
            </a:r>
          </a:p>
          <a:p>
            <a:pPr marL="457200" lvl="0" indent="-298450" rtl="0">
              <a:spcBef>
                <a:spcPts val="0"/>
              </a:spcBef>
            </a:pPr>
            <a:r>
              <a:rPr lang="fi"/>
              <a:t>Nuorille arkinen ja luonnollinen toimintaympäristö</a:t>
            </a:r>
          </a:p>
          <a:p>
            <a:pPr marL="457200" lvl="0" indent="-298450" rtl="0">
              <a:spcBef>
                <a:spcPts val="0"/>
              </a:spcBef>
            </a:pPr>
            <a:r>
              <a:rPr lang="fi"/>
              <a:t>KUITENKIN: osataanko käyttää monipuolisesti ja turvallisesti? → aikuisten vastuu mediakasvatuksesta → toisaalta toisilta oppiminen ja käänteismentorointi</a:t>
            </a:r>
          </a:p>
          <a:p>
            <a:pPr marL="457200" lvl="0" indent="-298450" rtl="0">
              <a:spcBef>
                <a:spcPts val="0"/>
              </a:spcBef>
            </a:pPr>
            <a:r>
              <a:rPr lang="fi"/>
              <a:t>Ohjaaja siirtyy nuoren mukavuusalueelle eikä toisin päin</a:t>
            </a:r>
          </a:p>
          <a:p>
            <a:pPr marL="457200" lvl="0" indent="-298450" rtl="0">
              <a:spcBef>
                <a:spcPts val="0"/>
              </a:spcBef>
            </a:pPr>
            <a:r>
              <a:rPr lang="fi"/>
              <a:t>Oman asiantuntijuuden hyödyntäminen luotettavan tiedon tuottamiseen</a:t>
            </a:r>
          </a:p>
          <a:p>
            <a:pPr marL="457200" lvl="0" indent="-298450" rtl="0">
              <a:spcBef>
                <a:spcPts val="0"/>
              </a:spcBef>
            </a:pPr>
            <a:r>
              <a:rPr lang="fi"/>
              <a:t>Vertaistuki ja verkostot yli fyysisten rajojen</a:t>
            </a:r>
          </a:p>
          <a:p>
            <a:pPr marL="457200" lvl="0" indent="-298450" rtl="0">
              <a:spcBef>
                <a:spcPts val="0"/>
              </a:spcBef>
            </a:pPr>
            <a:r>
              <a:rPr lang="fi"/>
              <a:t>Harton bloggaus suomalaisista sosiaalisessa mediassa: https://harto.wordpress.com/2017/03/29/suomalaiset-sosiaalisessa-mediassa-q12017/</a:t>
            </a:r>
          </a:p>
          <a:p>
            <a:pPr lvl="0" rtl="0">
              <a:spcBef>
                <a:spcPts val="0"/>
              </a:spcBef>
              <a:buNone/>
            </a:pPr>
            <a:endParaRPr/>
          </a:p>
        </p:txBody>
      </p:sp>
    </p:spTree>
    <p:extLst>
      <p:ext uri="{BB962C8B-B14F-4D97-AF65-F5344CB8AC3E}">
        <p14:creationId xmlns:p14="http://schemas.microsoft.com/office/powerpoint/2010/main" val="2323206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fi"/>
              <a:t>SEURAAVAT LIITTYVÄT ERITYISESTI TEKSTIPOHJAISEEN VIESTINTÄÄN</a:t>
            </a:r>
          </a:p>
          <a:p>
            <a:pPr lvl="0" rtl="0">
              <a:spcBef>
                <a:spcPts val="0"/>
              </a:spcBef>
              <a:buNone/>
            </a:pPr>
            <a:r>
              <a:rPr lang="fi"/>
              <a:t>Ryöpsähtelyä ja odottelua</a:t>
            </a:r>
          </a:p>
          <a:p>
            <a:pPr lvl="0" rtl="0">
              <a:spcBef>
                <a:spcPts val="0"/>
              </a:spcBef>
              <a:buNone/>
            </a:pPr>
            <a:r>
              <a:rPr lang="fi"/>
              <a:t>Intensiivistä, keskittyminen yhteen keskusteluun kerrallaan</a:t>
            </a:r>
          </a:p>
          <a:p>
            <a:pPr lvl="0" rtl="0">
              <a:spcBef>
                <a:spcPts val="0"/>
              </a:spcBef>
              <a:buNone/>
            </a:pPr>
            <a:r>
              <a:rPr lang="fi"/>
              <a:t>Tarkan lukemisen vaatimus,  jotta ei ohittaisi “ovenkahvakommenttejakaan”</a:t>
            </a:r>
          </a:p>
        </p:txBody>
      </p:sp>
    </p:spTree>
    <p:extLst>
      <p:ext uri="{BB962C8B-B14F-4D97-AF65-F5344CB8AC3E}">
        <p14:creationId xmlns:p14="http://schemas.microsoft.com/office/powerpoint/2010/main" val="387027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fi"/>
              <a:t>Fyysinen ja henkinen tila: yhdessä yksin</a:t>
            </a:r>
          </a:p>
          <a:p>
            <a:pPr lvl="0" rtl="0">
              <a:spcBef>
                <a:spcPts val="0"/>
              </a:spcBef>
              <a:buNone/>
            </a:pPr>
            <a:r>
              <a:rPr lang="fi"/>
              <a:t>Keskusteluun keskittyessä ympäröivä fyysinen tila voi hämärtyä</a:t>
            </a:r>
          </a:p>
          <a:p>
            <a:pPr lvl="0" rtl="0">
              <a:spcBef>
                <a:spcPts val="0"/>
              </a:spcBef>
              <a:buNone/>
            </a:pPr>
            <a:r>
              <a:rPr lang="fi"/>
              <a:t>Saavutettavuus: palvelua joka pitäjään</a:t>
            </a:r>
          </a:p>
          <a:p>
            <a:pPr lvl="0" rtl="0">
              <a:spcBef>
                <a:spcPts val="0"/>
              </a:spcBef>
              <a:buNone/>
            </a:pPr>
            <a:r>
              <a:rPr lang="fi"/>
              <a:t>Opettaja-lehden jutut etäopetuksesta Australiassa</a:t>
            </a:r>
          </a:p>
        </p:txBody>
      </p:sp>
    </p:spTree>
    <p:extLst>
      <p:ext uri="{BB962C8B-B14F-4D97-AF65-F5344CB8AC3E}">
        <p14:creationId xmlns:p14="http://schemas.microsoft.com/office/powerpoint/2010/main" val="273328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fi"/>
              <a:t>‹#›</a:t>
            </a:fld>
            <a:endParaRPr lang="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fi" sz="1000">
                <a:solidFill>
                  <a:schemeClr val="dk2"/>
                </a:solidFill>
              </a:rPr>
              <a:t>‹#›</a:t>
            </a:fld>
            <a:endParaRPr lang="fi"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prezi.com/ntcq2su0iv5x/?utm_campaign=share&amp;utm_medium=copy&amp;rc=ex0shar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hyperlink" Target="http://www.ohjausote.com/" TargetMode="External"/><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www.nettilukio.fi/"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kunkoululoppuu.fi/" TargetMode="External"/><Relationship Id="rId4" Type="http://schemas.openxmlformats.org/officeDocument/2006/relationships/hyperlink" Target="http://www.pelastakaalapset.fi/nuorisotoiminta/tekemista-ja-tukea-verkossa/suunta/" TargetMode="Externa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youtube.com/watch?v=3INbTfjY6oM" TargetMode="External"/><Relationship Id="rId7" Type="http://schemas.openxmlformats.org/officeDocument/2006/relationships/hyperlink" Target="https://youtu.be/gcj08AvtcR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hyperlink" Target="https://www.youtube.com/watch?v=wWsRuD0GrEc&amp;index=3&amp;list=PLgaRsjoLECIq6nO_DdUf-1Vb47OWi3H_b" TargetMode="Externa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Nn-dD-QKYN4"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9.jpg"/></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HI-EJgi7PmI"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nappaajat.f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blog.instagram.com/post/148348940287/160802-stori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www.eff.org/node/82654" TargetMode="External"/><Relationship Id="rId4" Type="http://schemas.openxmlformats.org/officeDocument/2006/relationships/hyperlink" Target="https://vimeo.com/135666049"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2.findwise.com/gdpr-fi"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urn.fi/urn:nbn:fi:uef-20150262"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rezi.com/lci9b69rrvdm/?utm_campaign=share&amp;utm_medium=cop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descr="social-1206610_1280.png"/>
          <p:cNvPicPr preferRelativeResize="0"/>
          <p:nvPr/>
        </p:nvPicPr>
        <p:blipFill>
          <a:blip r:embed="rId3">
            <a:alphaModFix/>
          </a:blip>
          <a:stretch>
            <a:fillRect/>
          </a:stretch>
        </p:blipFill>
        <p:spPr>
          <a:xfrm>
            <a:off x="-6" y="744575"/>
            <a:ext cx="5658906" cy="4398925"/>
          </a:xfrm>
          <a:prstGeom prst="rect">
            <a:avLst/>
          </a:prstGeom>
          <a:noFill/>
          <a:ln>
            <a:noFill/>
          </a:ln>
        </p:spPr>
      </p:pic>
      <p:sp>
        <p:nvSpPr>
          <p:cNvPr id="55" name="Shape 55"/>
          <p:cNvSpPr txBox="1">
            <a:spLocks noGrp="1"/>
          </p:cNvSpPr>
          <p:nvPr>
            <p:ph type="ctrTitle"/>
          </p:nvPr>
        </p:nvSpPr>
        <p:spPr>
          <a:xfrm>
            <a:off x="311700" y="17725"/>
            <a:ext cx="8520600" cy="792600"/>
          </a:xfrm>
          <a:prstGeom prst="rect">
            <a:avLst/>
          </a:prstGeom>
        </p:spPr>
        <p:txBody>
          <a:bodyPr wrap="square" lIns="91425" tIns="91425" rIns="91425" bIns="91425" anchor="b" anchorCtr="0">
            <a:noAutofit/>
          </a:bodyPr>
          <a:lstStyle/>
          <a:p>
            <a:pPr lvl="0" rtl="0">
              <a:spcBef>
                <a:spcPts val="0"/>
              </a:spcBef>
              <a:buNone/>
            </a:pPr>
            <a:r>
              <a:rPr lang="fi" sz="3400"/>
              <a:t>Digiajan ohjaajan vuorovaikutustaidot</a:t>
            </a:r>
          </a:p>
        </p:txBody>
      </p:sp>
      <p:sp>
        <p:nvSpPr>
          <p:cNvPr id="56" name="Shape 56"/>
          <p:cNvSpPr txBox="1">
            <a:spLocks noGrp="1"/>
          </p:cNvSpPr>
          <p:nvPr>
            <p:ph type="subTitle" idx="1"/>
          </p:nvPr>
        </p:nvSpPr>
        <p:spPr>
          <a:xfrm>
            <a:off x="5658900" y="1748550"/>
            <a:ext cx="3173400" cy="1646400"/>
          </a:xfrm>
          <a:prstGeom prst="rect">
            <a:avLst/>
          </a:prstGeom>
        </p:spPr>
        <p:txBody>
          <a:bodyPr wrap="square" lIns="91425" tIns="91425" rIns="91425" bIns="91425" anchor="t" anchorCtr="0">
            <a:noAutofit/>
          </a:bodyPr>
          <a:lstStyle/>
          <a:p>
            <a:pPr lvl="0" algn="l" rtl="0">
              <a:spcBef>
                <a:spcPts val="0"/>
              </a:spcBef>
              <a:buNone/>
            </a:pPr>
            <a:r>
              <a:rPr lang="fi" sz="3000"/>
              <a:t>Kun teknologia mahdollistaa kohtaamisen</a:t>
            </a:r>
          </a:p>
        </p:txBody>
      </p:sp>
      <p:sp>
        <p:nvSpPr>
          <p:cNvPr id="57" name="Shape 57"/>
          <p:cNvSpPr txBox="1"/>
          <p:nvPr/>
        </p:nvSpPr>
        <p:spPr>
          <a:xfrm>
            <a:off x="5658900" y="4218375"/>
            <a:ext cx="2668800" cy="603300"/>
          </a:xfrm>
          <a:prstGeom prst="rect">
            <a:avLst/>
          </a:prstGeom>
          <a:noFill/>
          <a:ln>
            <a:noFill/>
          </a:ln>
        </p:spPr>
        <p:txBody>
          <a:bodyPr wrap="square" lIns="91425" tIns="91425" rIns="91425" bIns="91425" anchor="t" anchorCtr="0">
            <a:noAutofit/>
          </a:bodyPr>
          <a:lstStyle/>
          <a:p>
            <a:pPr lvl="0" rtl="0">
              <a:spcBef>
                <a:spcPts val="0"/>
              </a:spcBef>
              <a:buNone/>
            </a:pPr>
            <a:endParaRPr/>
          </a:p>
          <a:p>
            <a:pPr lvl="0" rtl="0">
              <a:spcBef>
                <a:spcPts val="0"/>
              </a:spcBef>
              <a:buNone/>
            </a:pPr>
            <a:r>
              <a:rPr lang="fi"/>
              <a:t>Sara Peltola</a:t>
            </a:r>
          </a:p>
          <a:p>
            <a:pPr lvl="0" rtl="0">
              <a:spcBef>
                <a:spcPts val="0"/>
              </a:spcBef>
              <a:buNone/>
            </a:pPr>
            <a:r>
              <a:rPr lang="fi"/>
              <a:t>Ohjausosuukunta Ote</a:t>
            </a:r>
          </a:p>
        </p:txBody>
      </p:sp>
      <p:pic>
        <p:nvPicPr>
          <p:cNvPr id="58" name="Shape 58" descr="logo_kuvio_png.png"/>
          <p:cNvPicPr preferRelativeResize="0"/>
          <p:nvPr/>
        </p:nvPicPr>
        <p:blipFill>
          <a:blip r:embed="rId4">
            <a:alphaModFix/>
          </a:blip>
          <a:stretch>
            <a:fillRect/>
          </a:stretch>
        </p:blipFill>
        <p:spPr>
          <a:xfrm>
            <a:off x="8335900" y="4333175"/>
            <a:ext cx="603300" cy="603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http-::pixabay.com:fi:k%C3%A4tyrit-puhuminen-hymy-keskustelu-363019:.jpg"/>
          <p:cNvPicPr preferRelativeResize="0"/>
          <p:nvPr/>
        </p:nvPicPr>
        <p:blipFill>
          <a:blip r:embed="rId3">
            <a:alphaModFix/>
          </a:blip>
          <a:stretch>
            <a:fillRect/>
          </a:stretch>
        </p:blipFill>
        <p:spPr>
          <a:xfrm>
            <a:off x="0" y="-516503"/>
            <a:ext cx="9144000" cy="5715003"/>
          </a:xfrm>
          <a:prstGeom prst="rect">
            <a:avLst/>
          </a:prstGeom>
          <a:noFill/>
          <a:ln>
            <a:noFill/>
          </a:ln>
        </p:spPr>
      </p:pic>
      <p:sp>
        <p:nvSpPr>
          <p:cNvPr id="122" name="Shape 122"/>
          <p:cNvSpPr txBox="1">
            <a:spLocks noGrp="1"/>
          </p:cNvSpPr>
          <p:nvPr>
            <p:ph type="title"/>
          </p:nvPr>
        </p:nvSpPr>
        <p:spPr>
          <a:xfrm>
            <a:off x="248725" y="167975"/>
            <a:ext cx="8520600" cy="572700"/>
          </a:xfrm>
          <a:prstGeom prst="rect">
            <a:avLst/>
          </a:prstGeom>
        </p:spPr>
        <p:txBody>
          <a:bodyPr wrap="square" lIns="91425" tIns="91425" rIns="91425" bIns="91425" anchor="t" anchorCtr="0">
            <a:noAutofit/>
          </a:bodyPr>
          <a:lstStyle/>
          <a:p>
            <a:pPr lvl="0" rtl="0">
              <a:spcBef>
                <a:spcPts val="0"/>
              </a:spcBef>
              <a:buNone/>
            </a:pPr>
            <a:r>
              <a:rPr lang="fi">
                <a:solidFill>
                  <a:schemeClr val="lt1"/>
                </a:solidFill>
              </a:rPr>
              <a:t>Digitaalisen vuorovaikutuksen ominaisuuksia</a:t>
            </a:r>
          </a:p>
        </p:txBody>
      </p:sp>
      <p:sp>
        <p:nvSpPr>
          <p:cNvPr id="123" name="Shape 123"/>
          <p:cNvSpPr txBox="1">
            <a:spLocks noGrp="1"/>
          </p:cNvSpPr>
          <p:nvPr>
            <p:ph type="body" idx="1"/>
          </p:nvPr>
        </p:nvSpPr>
        <p:spPr>
          <a:xfrm>
            <a:off x="248725" y="3577275"/>
            <a:ext cx="3719100" cy="1009800"/>
          </a:xfrm>
          <a:prstGeom prst="rect">
            <a:avLst/>
          </a:prstGeom>
        </p:spPr>
        <p:txBody>
          <a:bodyPr wrap="square" lIns="91425" tIns="91425" rIns="91425" bIns="91425" anchor="t" anchorCtr="0">
            <a:noAutofit/>
          </a:bodyPr>
          <a:lstStyle/>
          <a:p>
            <a:pPr lvl="0" rtl="0">
              <a:spcBef>
                <a:spcPts val="0"/>
              </a:spcBef>
              <a:buNone/>
            </a:pPr>
            <a:r>
              <a:rPr lang="fi" sz="4400">
                <a:solidFill>
                  <a:srgbClr val="000000"/>
                </a:solidFill>
              </a:rPr>
              <a:t>Sosiaalisuus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descr="shift-868980_1280.jpg"/>
          <p:cNvPicPr preferRelativeResize="0"/>
          <p:nvPr/>
        </p:nvPicPr>
        <p:blipFill>
          <a:blip r:embed="rId3">
            <a:alphaModFix/>
          </a:blip>
          <a:stretch>
            <a:fillRect/>
          </a:stretch>
        </p:blipFill>
        <p:spPr>
          <a:xfrm>
            <a:off x="0" y="-401600"/>
            <a:ext cx="9144000" cy="6079350"/>
          </a:xfrm>
          <a:prstGeom prst="rect">
            <a:avLst/>
          </a:prstGeom>
          <a:noFill/>
          <a:ln>
            <a:noFill/>
          </a:ln>
        </p:spPr>
      </p:pic>
      <p:sp>
        <p:nvSpPr>
          <p:cNvPr id="129" name="Shape 129"/>
          <p:cNvSpPr txBox="1">
            <a:spLocks noGrp="1"/>
          </p:cNvSpPr>
          <p:nvPr>
            <p:ph type="title"/>
          </p:nvPr>
        </p:nvSpPr>
        <p:spPr>
          <a:xfrm>
            <a:off x="311700" y="75975"/>
            <a:ext cx="8520600" cy="572700"/>
          </a:xfrm>
          <a:prstGeom prst="rect">
            <a:avLst/>
          </a:prstGeom>
        </p:spPr>
        <p:txBody>
          <a:bodyPr wrap="square" lIns="91425" tIns="91425" rIns="91425" bIns="91425" anchor="t" anchorCtr="0">
            <a:noAutofit/>
          </a:bodyPr>
          <a:lstStyle/>
          <a:p>
            <a:pPr lvl="0" rtl="0">
              <a:spcBef>
                <a:spcPts val="0"/>
              </a:spcBef>
              <a:buNone/>
            </a:pPr>
            <a:r>
              <a:rPr lang="fi">
                <a:solidFill>
                  <a:srgbClr val="F3F3F3"/>
                </a:solidFill>
              </a:rPr>
              <a:t>Digitaalisen vuorovaikutuksen ominaisuuksia</a:t>
            </a:r>
          </a:p>
        </p:txBody>
      </p:sp>
      <p:sp>
        <p:nvSpPr>
          <p:cNvPr id="130" name="Shape 130"/>
          <p:cNvSpPr txBox="1">
            <a:spLocks noGrp="1"/>
          </p:cNvSpPr>
          <p:nvPr>
            <p:ph type="body" idx="1"/>
          </p:nvPr>
        </p:nvSpPr>
        <p:spPr>
          <a:xfrm>
            <a:off x="311700" y="3401350"/>
            <a:ext cx="2594400" cy="992700"/>
          </a:xfrm>
          <a:prstGeom prst="rect">
            <a:avLst/>
          </a:prstGeom>
        </p:spPr>
        <p:txBody>
          <a:bodyPr wrap="square" lIns="91425" tIns="91425" rIns="91425" bIns="91425" anchor="t" anchorCtr="0">
            <a:noAutofit/>
          </a:bodyPr>
          <a:lstStyle/>
          <a:p>
            <a:pPr lvl="0" rtl="0">
              <a:spcBef>
                <a:spcPts val="0"/>
              </a:spcBef>
              <a:buNone/>
            </a:pPr>
            <a:r>
              <a:rPr lang="fi" sz="4800">
                <a:solidFill>
                  <a:srgbClr val="F3F3F3"/>
                </a:solidFill>
              </a:rPr>
              <a:t>Vaihtelu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7461525" y="-76200"/>
            <a:ext cx="1787400" cy="5334900"/>
          </a:xfrm>
          <a:prstGeom prst="rect">
            <a:avLst/>
          </a:prstGeom>
          <a:solidFill>
            <a:srgbClr val="00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136" name="Shape 136" descr="clock-611619_1280.jpg"/>
          <p:cNvPicPr preferRelativeResize="0"/>
          <p:nvPr/>
        </p:nvPicPr>
        <p:blipFill>
          <a:blip r:embed="rId3">
            <a:alphaModFix/>
          </a:blip>
          <a:stretch>
            <a:fillRect/>
          </a:stretch>
        </p:blipFill>
        <p:spPr>
          <a:xfrm>
            <a:off x="0" y="0"/>
            <a:ext cx="7718250" cy="5143500"/>
          </a:xfrm>
          <a:prstGeom prst="rect">
            <a:avLst/>
          </a:prstGeom>
          <a:noFill/>
          <a:ln>
            <a:noFill/>
          </a:ln>
        </p:spPr>
      </p:pic>
      <p:sp>
        <p:nvSpPr>
          <p:cNvPr id="137" name="Shape 137"/>
          <p:cNvSpPr txBox="1">
            <a:spLocks noGrp="1"/>
          </p:cNvSpPr>
          <p:nvPr>
            <p:ph type="title"/>
          </p:nvPr>
        </p:nvSpPr>
        <p:spPr>
          <a:xfrm>
            <a:off x="150275" y="3145550"/>
            <a:ext cx="2836800" cy="1538700"/>
          </a:xfrm>
          <a:prstGeom prst="rect">
            <a:avLst/>
          </a:prstGeom>
        </p:spPr>
        <p:txBody>
          <a:bodyPr wrap="square" lIns="91425" tIns="91425" rIns="91425" bIns="91425" anchor="t" anchorCtr="0">
            <a:noAutofit/>
          </a:bodyPr>
          <a:lstStyle/>
          <a:p>
            <a:pPr lvl="0" rtl="0">
              <a:spcBef>
                <a:spcPts val="0"/>
              </a:spcBef>
              <a:buNone/>
            </a:pPr>
            <a:r>
              <a:rPr lang="fi">
                <a:solidFill>
                  <a:srgbClr val="F3F3F3"/>
                </a:solidFill>
              </a:rPr>
              <a:t>Digitaalisen vuoro-</a:t>
            </a:r>
          </a:p>
          <a:p>
            <a:pPr lvl="0" rtl="0">
              <a:spcBef>
                <a:spcPts val="0"/>
              </a:spcBef>
              <a:buNone/>
            </a:pPr>
            <a:r>
              <a:rPr lang="fi">
                <a:solidFill>
                  <a:srgbClr val="F3F3F3"/>
                </a:solidFill>
              </a:rPr>
              <a:t>vaikutuksen ominaisuuksia</a:t>
            </a:r>
          </a:p>
        </p:txBody>
      </p:sp>
      <p:sp>
        <p:nvSpPr>
          <p:cNvPr id="138" name="Shape 138"/>
          <p:cNvSpPr txBox="1">
            <a:spLocks noGrp="1"/>
          </p:cNvSpPr>
          <p:nvPr>
            <p:ph type="body" idx="1"/>
          </p:nvPr>
        </p:nvSpPr>
        <p:spPr>
          <a:xfrm>
            <a:off x="6732900" y="3660725"/>
            <a:ext cx="2411100" cy="785100"/>
          </a:xfrm>
          <a:prstGeom prst="rect">
            <a:avLst/>
          </a:prstGeom>
        </p:spPr>
        <p:txBody>
          <a:bodyPr wrap="square" lIns="91425" tIns="91425" rIns="91425" bIns="91425" anchor="t" anchorCtr="0">
            <a:noAutofit/>
          </a:bodyPr>
          <a:lstStyle/>
          <a:p>
            <a:pPr lvl="0" rtl="0">
              <a:spcBef>
                <a:spcPts val="0"/>
              </a:spcBef>
              <a:buNone/>
            </a:pPr>
            <a:r>
              <a:rPr lang="fi" sz="3600">
                <a:solidFill>
                  <a:srgbClr val="C70000"/>
                </a:solidFill>
              </a:rPr>
              <a:t>Ajallinen ulottuvuus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descr="17233892522_68953dcd4e_o.jpg"/>
          <p:cNvPicPr preferRelativeResize="0"/>
          <p:nvPr/>
        </p:nvPicPr>
        <p:blipFill>
          <a:blip r:embed="rId3">
            <a:alphaModFix/>
          </a:blip>
          <a:stretch>
            <a:fillRect/>
          </a:stretch>
        </p:blipFill>
        <p:spPr>
          <a:xfrm>
            <a:off x="0" y="0"/>
            <a:ext cx="9372144" cy="6260575"/>
          </a:xfrm>
          <a:prstGeom prst="rect">
            <a:avLst/>
          </a:prstGeom>
          <a:noFill/>
          <a:ln>
            <a:noFill/>
          </a:ln>
        </p:spPr>
      </p:pic>
      <p:sp>
        <p:nvSpPr>
          <p:cNvPr id="144" name="Shape 144"/>
          <p:cNvSpPr txBox="1">
            <a:spLocks noGrp="1"/>
          </p:cNvSpPr>
          <p:nvPr>
            <p:ph type="title"/>
          </p:nvPr>
        </p:nvSpPr>
        <p:spPr>
          <a:xfrm>
            <a:off x="168450" y="381000"/>
            <a:ext cx="8931600" cy="572700"/>
          </a:xfrm>
          <a:prstGeom prst="rect">
            <a:avLst/>
          </a:prstGeom>
        </p:spPr>
        <p:txBody>
          <a:bodyPr wrap="square" lIns="91425" tIns="91425" rIns="91425" bIns="91425" anchor="t" anchorCtr="0">
            <a:noAutofit/>
          </a:bodyPr>
          <a:lstStyle/>
          <a:p>
            <a:pPr lvl="0" algn="ctr" rtl="0">
              <a:spcBef>
                <a:spcPts val="0"/>
              </a:spcBef>
              <a:buNone/>
            </a:pPr>
            <a:r>
              <a:rPr lang="fi" sz="3200">
                <a:solidFill>
                  <a:srgbClr val="F3F3F3"/>
                </a:solidFill>
              </a:rPr>
              <a:t>Digitaalisen vuorovaikutuksen ominaisuuksia</a:t>
            </a:r>
          </a:p>
        </p:txBody>
      </p:sp>
      <p:sp>
        <p:nvSpPr>
          <p:cNvPr id="145" name="Shape 145"/>
          <p:cNvSpPr txBox="1">
            <a:spLocks noGrp="1"/>
          </p:cNvSpPr>
          <p:nvPr>
            <p:ph type="body" idx="1"/>
          </p:nvPr>
        </p:nvSpPr>
        <p:spPr>
          <a:xfrm rot="-918734">
            <a:off x="2674486" y="3491896"/>
            <a:ext cx="3009328" cy="923490"/>
          </a:xfrm>
          <a:prstGeom prst="rect">
            <a:avLst/>
          </a:prstGeom>
        </p:spPr>
        <p:txBody>
          <a:bodyPr wrap="square" lIns="91425" tIns="91425" rIns="91425" bIns="91425" anchor="t" anchorCtr="0">
            <a:noAutofit/>
          </a:bodyPr>
          <a:lstStyle/>
          <a:p>
            <a:pPr lvl="0" rtl="0">
              <a:spcBef>
                <a:spcPts val="0"/>
              </a:spcBef>
              <a:buNone/>
            </a:pPr>
            <a:r>
              <a:rPr lang="fi" sz="4800">
                <a:solidFill>
                  <a:srgbClr val="F3F3F3"/>
                </a:solidFill>
              </a:rPr>
              <a:t>Tasa-arvo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descr="girl-791570_1280.jpg"/>
          <p:cNvPicPr preferRelativeResize="0"/>
          <p:nvPr/>
        </p:nvPicPr>
        <p:blipFill>
          <a:blip r:embed="rId3">
            <a:alphaModFix/>
          </a:blip>
          <a:stretch>
            <a:fillRect/>
          </a:stretch>
        </p:blipFill>
        <p:spPr>
          <a:xfrm>
            <a:off x="0" y="-950116"/>
            <a:ext cx="9144000" cy="6093617"/>
          </a:xfrm>
          <a:prstGeom prst="rect">
            <a:avLst/>
          </a:prstGeom>
          <a:noFill/>
          <a:ln>
            <a:noFill/>
          </a:ln>
        </p:spPr>
      </p:pic>
      <p:sp>
        <p:nvSpPr>
          <p:cNvPr id="151" name="Shape 151"/>
          <p:cNvSpPr txBox="1">
            <a:spLocks noGrp="1"/>
          </p:cNvSpPr>
          <p:nvPr>
            <p:ph type="title"/>
          </p:nvPr>
        </p:nvSpPr>
        <p:spPr>
          <a:xfrm>
            <a:off x="1786800" y="76200"/>
            <a:ext cx="7357200" cy="572700"/>
          </a:xfrm>
          <a:prstGeom prst="rect">
            <a:avLst/>
          </a:prstGeom>
        </p:spPr>
        <p:txBody>
          <a:bodyPr wrap="square" lIns="91425" tIns="91425" rIns="91425" bIns="91425" anchor="t" anchorCtr="0">
            <a:noAutofit/>
          </a:bodyPr>
          <a:lstStyle/>
          <a:p>
            <a:pPr lvl="0" rtl="0">
              <a:spcBef>
                <a:spcPts val="0"/>
              </a:spcBef>
              <a:buNone/>
            </a:pPr>
            <a:r>
              <a:rPr lang="fi"/>
              <a:t>Digitaalisen vuorovaikutuksen ominaisuuksia</a:t>
            </a:r>
          </a:p>
        </p:txBody>
      </p:sp>
      <p:sp>
        <p:nvSpPr>
          <p:cNvPr id="152" name="Shape 152"/>
          <p:cNvSpPr txBox="1">
            <a:spLocks noGrp="1"/>
          </p:cNvSpPr>
          <p:nvPr>
            <p:ph type="body" idx="1"/>
          </p:nvPr>
        </p:nvSpPr>
        <p:spPr>
          <a:xfrm>
            <a:off x="6433775" y="2281050"/>
            <a:ext cx="2710200" cy="1038600"/>
          </a:xfrm>
          <a:prstGeom prst="rect">
            <a:avLst/>
          </a:prstGeom>
        </p:spPr>
        <p:txBody>
          <a:bodyPr wrap="square" lIns="91425" tIns="91425" rIns="91425" bIns="91425" anchor="t" anchorCtr="0">
            <a:noAutofit/>
          </a:bodyPr>
          <a:lstStyle/>
          <a:p>
            <a:pPr lvl="0" rtl="0">
              <a:spcBef>
                <a:spcPts val="0"/>
              </a:spcBef>
              <a:buNone/>
            </a:pPr>
            <a:r>
              <a:rPr lang="fi" sz="3000">
                <a:solidFill>
                  <a:srgbClr val="000000"/>
                </a:solidFill>
              </a:rPr>
              <a:t>Tallentuminen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a:spcBef>
                <a:spcPts val="0"/>
              </a:spcBef>
              <a:buNone/>
            </a:pPr>
            <a:endParaRPr/>
          </a:p>
        </p:txBody>
      </p:sp>
      <p:sp>
        <p:nvSpPr>
          <p:cNvPr id="158" name="Shape 158"/>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a:spcBef>
                <a:spcPts val="0"/>
              </a:spcBef>
              <a:buNone/>
            </a:pPr>
            <a:endParaRPr/>
          </a:p>
        </p:txBody>
      </p:sp>
      <p:pic>
        <p:nvPicPr>
          <p:cNvPr id="159" name="Shape 159"/>
          <p:cNvPicPr preferRelativeResize="0"/>
          <p:nvPr/>
        </p:nvPicPr>
        <p:blipFill>
          <a:blip r:embed="rId3">
            <a:alphaModFix/>
          </a:blip>
          <a:stretch>
            <a:fillRect/>
          </a:stretch>
        </p:blipFill>
        <p:spPr>
          <a:xfrm>
            <a:off x="0" y="-475064"/>
            <a:ext cx="9144000" cy="6093640"/>
          </a:xfrm>
          <a:prstGeom prst="rect">
            <a:avLst/>
          </a:prstGeom>
          <a:noFill/>
          <a:ln>
            <a:noFill/>
          </a:ln>
        </p:spPr>
      </p:pic>
      <p:sp>
        <p:nvSpPr>
          <p:cNvPr id="160" name="Shape 160"/>
          <p:cNvSpPr txBox="1"/>
          <p:nvPr/>
        </p:nvSpPr>
        <p:spPr>
          <a:xfrm>
            <a:off x="5708875" y="648100"/>
            <a:ext cx="2868300" cy="978900"/>
          </a:xfrm>
          <a:prstGeom prst="rect">
            <a:avLst/>
          </a:prstGeom>
          <a:noFill/>
          <a:ln>
            <a:noFill/>
          </a:ln>
        </p:spPr>
        <p:txBody>
          <a:bodyPr wrap="square" lIns="91425" tIns="91425" rIns="91425" bIns="91425" anchor="t" anchorCtr="0">
            <a:noAutofit/>
          </a:bodyPr>
          <a:lstStyle/>
          <a:p>
            <a:pPr lvl="0">
              <a:spcBef>
                <a:spcPts val="0"/>
              </a:spcBef>
              <a:buNone/>
            </a:pPr>
            <a:r>
              <a:rPr lang="fi" sz="3600">
                <a:highlight>
                  <a:srgbClr val="FFFFFF"/>
                </a:highlight>
              </a:rPr>
              <a:t>Ruoka-aika!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descr="hyva_chatohjaus.png"/>
          <p:cNvPicPr preferRelativeResize="0"/>
          <p:nvPr/>
        </p:nvPicPr>
        <p:blipFill>
          <a:blip r:embed="rId3">
            <a:alphaModFix/>
          </a:blip>
          <a:stretch>
            <a:fillRect/>
          </a:stretch>
        </p:blipFill>
        <p:spPr>
          <a:xfrm>
            <a:off x="1780275" y="929800"/>
            <a:ext cx="5583453" cy="3278475"/>
          </a:xfrm>
          <a:prstGeom prst="rect">
            <a:avLst/>
          </a:prstGeom>
          <a:noFill/>
          <a:ln>
            <a:noFill/>
          </a:ln>
        </p:spPr>
      </p:pic>
      <p:sp>
        <p:nvSpPr>
          <p:cNvPr id="166" name="Shape 166"/>
          <p:cNvSpPr txBox="1">
            <a:spLocks noGrp="1"/>
          </p:cNvSpPr>
          <p:nvPr>
            <p:ph type="ctrTitle"/>
          </p:nvPr>
        </p:nvSpPr>
        <p:spPr>
          <a:xfrm>
            <a:off x="311700" y="107800"/>
            <a:ext cx="8520600" cy="898200"/>
          </a:xfrm>
          <a:prstGeom prst="rect">
            <a:avLst/>
          </a:prstGeom>
        </p:spPr>
        <p:txBody>
          <a:bodyPr wrap="square" lIns="91425" tIns="91425" rIns="91425" bIns="91425" anchor="b" anchorCtr="0">
            <a:noAutofit/>
          </a:bodyPr>
          <a:lstStyle/>
          <a:p>
            <a:pPr lvl="0" rtl="0">
              <a:spcBef>
                <a:spcPts val="0"/>
              </a:spcBef>
              <a:buNone/>
            </a:pPr>
            <a:r>
              <a:rPr lang="fi"/>
              <a:t>Miten?</a:t>
            </a:r>
          </a:p>
        </p:txBody>
      </p:sp>
      <p:sp>
        <p:nvSpPr>
          <p:cNvPr id="167" name="Shape 167"/>
          <p:cNvSpPr txBox="1">
            <a:spLocks noGrp="1"/>
          </p:cNvSpPr>
          <p:nvPr>
            <p:ph type="subTitle" idx="1"/>
          </p:nvPr>
        </p:nvSpPr>
        <p:spPr>
          <a:xfrm>
            <a:off x="311700" y="4284475"/>
            <a:ext cx="8520600" cy="792600"/>
          </a:xfrm>
          <a:prstGeom prst="rect">
            <a:avLst/>
          </a:prstGeom>
        </p:spPr>
        <p:txBody>
          <a:bodyPr wrap="square" lIns="91425" tIns="91425" rIns="91425" bIns="91425" anchor="t" anchorCtr="0">
            <a:noAutofit/>
          </a:bodyPr>
          <a:lstStyle/>
          <a:p>
            <a:pPr lvl="0" rtl="0">
              <a:spcBef>
                <a:spcPts val="0"/>
              </a:spcBef>
              <a:buClr>
                <a:schemeClr val="dk1"/>
              </a:buClr>
              <a:buSzPct val="30555"/>
              <a:buFont typeface="Arial"/>
              <a:buNone/>
            </a:pPr>
            <a:r>
              <a:rPr lang="fi" sz="3600" u="sng">
                <a:solidFill>
                  <a:schemeClr val="hlink"/>
                </a:solidFill>
                <a:hlinkClick r:id="rId4"/>
              </a:rPr>
              <a:t>“Voiko verkossa oikeasti ohjata?”</a:t>
            </a:r>
          </a:p>
          <a:p>
            <a:pPr lvl="0" rt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fi"/>
              <a:t>Työskentelyn ohjeistus</a:t>
            </a:r>
          </a:p>
        </p:txBody>
      </p:sp>
      <p:sp>
        <p:nvSpPr>
          <p:cNvPr id="173" name="Shape 17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81000" rtl="0">
              <a:spcBef>
                <a:spcPts val="0"/>
              </a:spcBef>
              <a:buSzPct val="100000"/>
              <a:buAutoNum type="arabicPeriod"/>
            </a:pPr>
            <a:r>
              <a:rPr lang="fi" sz="2400"/>
              <a:t>Pariutuminen ja välineistön tarkistaminen</a:t>
            </a:r>
          </a:p>
          <a:p>
            <a:pPr marL="457200" lvl="0" indent="-381000" rtl="0">
              <a:spcBef>
                <a:spcPts val="0"/>
              </a:spcBef>
              <a:buSzPct val="100000"/>
              <a:buAutoNum type="arabicPeriod"/>
            </a:pPr>
            <a:r>
              <a:rPr lang="fi" sz="2400"/>
              <a:t>Ohjauscasejen rakentaminen klo 12.15-12.30</a:t>
            </a:r>
          </a:p>
          <a:p>
            <a:pPr marL="457200" lvl="0" indent="-381000" rtl="0">
              <a:spcBef>
                <a:spcPts val="0"/>
              </a:spcBef>
              <a:buSzPct val="100000"/>
              <a:buAutoNum type="arabicPeriod"/>
            </a:pPr>
            <a:r>
              <a:rPr lang="fi" sz="2400"/>
              <a:t>Chat-ohjauksen harjoitteleminen klo 12.30-13.30</a:t>
            </a:r>
          </a:p>
          <a:p>
            <a:pPr marL="914400" lvl="1" indent="-381000" rtl="0">
              <a:spcBef>
                <a:spcPts val="0"/>
              </a:spcBef>
              <a:buSzPct val="100000"/>
            </a:pPr>
            <a:r>
              <a:rPr lang="fi" sz="2400"/>
              <a:t>Keskustelu 1 klo 12.30-13.00</a:t>
            </a:r>
          </a:p>
          <a:p>
            <a:pPr marL="914400" lvl="1" indent="-381000" rtl="0">
              <a:spcBef>
                <a:spcPts val="0"/>
              </a:spcBef>
              <a:buSzPct val="100000"/>
            </a:pPr>
            <a:r>
              <a:rPr lang="fi" sz="2400"/>
              <a:t>Keskustelu 2 klo 13.00-13.30 (parilliset ohjattavia)</a:t>
            </a:r>
          </a:p>
          <a:p>
            <a:pPr marL="457200" lvl="0" indent="-381000" rtl="0">
              <a:spcBef>
                <a:spcPts val="0"/>
              </a:spcBef>
              <a:buSzPct val="100000"/>
              <a:buAutoNum type="arabicPeriod"/>
            </a:pPr>
            <a:r>
              <a:rPr lang="fi" sz="2400"/>
              <a:t>Yhteinen purku klo 13.30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descr="workplace-480222_1280.jpg"/>
          <p:cNvPicPr preferRelativeResize="0"/>
          <p:nvPr/>
        </p:nvPicPr>
        <p:blipFill>
          <a:blip r:embed="rId3">
            <a:alphaModFix/>
          </a:blip>
          <a:stretch>
            <a:fillRect/>
          </a:stretch>
        </p:blipFill>
        <p:spPr>
          <a:xfrm>
            <a:off x="6341" y="0"/>
            <a:ext cx="9131318" cy="5143500"/>
          </a:xfrm>
          <a:prstGeom prst="rect">
            <a:avLst/>
          </a:prstGeom>
          <a:noFill/>
          <a:ln>
            <a:noFill/>
          </a:ln>
        </p:spPr>
      </p:pic>
      <p:sp>
        <p:nvSpPr>
          <p:cNvPr id="179" name="Shape 179"/>
          <p:cNvSpPr txBox="1">
            <a:spLocks noGrp="1"/>
          </p:cNvSpPr>
          <p:nvPr>
            <p:ph type="title"/>
          </p:nvPr>
        </p:nvSpPr>
        <p:spPr>
          <a:xfrm>
            <a:off x="3585475" y="3581050"/>
            <a:ext cx="5376600" cy="572700"/>
          </a:xfrm>
          <a:prstGeom prst="rect">
            <a:avLst/>
          </a:prstGeom>
        </p:spPr>
        <p:txBody>
          <a:bodyPr wrap="square" lIns="91425" tIns="91425" rIns="91425" bIns="91425" anchor="t" anchorCtr="0">
            <a:noAutofit/>
          </a:bodyPr>
          <a:lstStyle/>
          <a:p>
            <a:pPr lvl="0" algn="r" rtl="0">
              <a:spcBef>
                <a:spcPts val="0"/>
              </a:spcBef>
              <a:buNone/>
            </a:pPr>
            <a:r>
              <a:rPr lang="fi">
                <a:solidFill>
                  <a:srgbClr val="F3F3F3"/>
                </a:solidFill>
              </a:rPr>
              <a:t>Millainen kokemus chat-ohjaaminen oli? </a:t>
            </a:r>
          </a:p>
          <a:p>
            <a:pPr lvl="0" algn="r" rtl="0">
              <a:spcBef>
                <a:spcPts val="0"/>
              </a:spcBef>
              <a:buNone/>
            </a:pPr>
            <a:r>
              <a:rPr lang="fi">
                <a:solidFill>
                  <a:srgbClr val="F3F3F3"/>
                </a:solidFill>
              </a:rPr>
              <a:t>Mitä opit?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descr="balloon-1014411_1920.jpg"/>
          <p:cNvPicPr preferRelativeResize="0"/>
          <p:nvPr/>
        </p:nvPicPr>
        <p:blipFill>
          <a:blip r:embed="rId3">
            <a:alphaModFix/>
          </a:blip>
          <a:stretch>
            <a:fillRect/>
          </a:stretch>
        </p:blipFill>
        <p:spPr>
          <a:xfrm>
            <a:off x="0" y="76200"/>
            <a:ext cx="9144000" cy="6096000"/>
          </a:xfrm>
          <a:prstGeom prst="rect">
            <a:avLst/>
          </a:prstGeom>
          <a:noFill/>
          <a:ln>
            <a:noFill/>
          </a:ln>
        </p:spPr>
      </p:pic>
      <p:sp>
        <p:nvSpPr>
          <p:cNvPr id="185" name="Shape 185"/>
          <p:cNvSpPr txBox="1">
            <a:spLocks noGrp="1"/>
          </p:cNvSpPr>
          <p:nvPr>
            <p:ph type="title"/>
          </p:nvPr>
        </p:nvSpPr>
        <p:spPr>
          <a:xfrm>
            <a:off x="4152175" y="1152475"/>
            <a:ext cx="3242700" cy="572700"/>
          </a:xfrm>
          <a:prstGeom prst="rect">
            <a:avLst/>
          </a:prstGeom>
        </p:spPr>
        <p:txBody>
          <a:bodyPr wrap="square" lIns="91425" tIns="91425" rIns="91425" bIns="91425" anchor="t" anchorCtr="0">
            <a:noAutofit/>
          </a:bodyPr>
          <a:lstStyle/>
          <a:p>
            <a:pPr lvl="0" rtl="0">
              <a:spcBef>
                <a:spcPts val="0"/>
              </a:spcBef>
              <a:buNone/>
            </a:pPr>
            <a:r>
              <a:rPr lang="fi"/>
              <a:t>CHAT-OHJELMIA</a:t>
            </a:r>
          </a:p>
        </p:txBody>
      </p:sp>
      <p:pic>
        <p:nvPicPr>
          <p:cNvPr id="186" name="Shape 186"/>
          <p:cNvPicPr preferRelativeResize="0"/>
          <p:nvPr/>
        </p:nvPicPr>
        <p:blipFill>
          <a:blip r:embed="rId4">
            <a:alphaModFix/>
          </a:blip>
          <a:stretch>
            <a:fillRect/>
          </a:stretch>
        </p:blipFill>
        <p:spPr>
          <a:xfrm>
            <a:off x="2655122" y="1004213"/>
            <a:ext cx="869225" cy="869225"/>
          </a:xfrm>
          <a:prstGeom prst="rect">
            <a:avLst/>
          </a:prstGeom>
          <a:noFill/>
          <a:ln>
            <a:noFill/>
          </a:ln>
        </p:spPr>
      </p:pic>
      <p:pic>
        <p:nvPicPr>
          <p:cNvPr id="187" name="Shape 187"/>
          <p:cNvPicPr preferRelativeResize="0"/>
          <p:nvPr/>
        </p:nvPicPr>
        <p:blipFill>
          <a:blip r:embed="rId5">
            <a:alphaModFix/>
          </a:blip>
          <a:stretch>
            <a:fillRect/>
          </a:stretch>
        </p:blipFill>
        <p:spPr>
          <a:xfrm>
            <a:off x="1741150" y="139650"/>
            <a:ext cx="1308551" cy="1308551"/>
          </a:xfrm>
          <a:prstGeom prst="rect">
            <a:avLst/>
          </a:prstGeom>
          <a:noFill/>
          <a:ln>
            <a:noFill/>
          </a:ln>
        </p:spPr>
      </p:pic>
      <p:pic>
        <p:nvPicPr>
          <p:cNvPr id="188" name="Shape 188"/>
          <p:cNvPicPr preferRelativeResize="0"/>
          <p:nvPr/>
        </p:nvPicPr>
        <p:blipFill>
          <a:blip r:embed="rId6">
            <a:alphaModFix/>
          </a:blip>
          <a:stretch>
            <a:fillRect/>
          </a:stretch>
        </p:blipFill>
        <p:spPr>
          <a:xfrm>
            <a:off x="946400" y="784550"/>
            <a:ext cx="1308550" cy="1308550"/>
          </a:xfrm>
          <a:prstGeom prst="rect">
            <a:avLst/>
          </a:prstGeom>
          <a:noFill/>
          <a:ln>
            <a:noFill/>
          </a:ln>
        </p:spPr>
      </p:pic>
      <p:pic>
        <p:nvPicPr>
          <p:cNvPr id="189" name="Shape 189"/>
          <p:cNvPicPr preferRelativeResize="0"/>
          <p:nvPr/>
        </p:nvPicPr>
        <p:blipFill>
          <a:blip r:embed="rId7">
            <a:alphaModFix/>
          </a:blip>
          <a:stretch>
            <a:fillRect/>
          </a:stretch>
        </p:blipFill>
        <p:spPr>
          <a:xfrm>
            <a:off x="-1015000" y="0"/>
            <a:ext cx="2646425" cy="1587850"/>
          </a:xfrm>
          <a:prstGeom prst="rect">
            <a:avLst/>
          </a:prstGeom>
          <a:noFill/>
          <a:ln>
            <a:noFill/>
          </a:ln>
        </p:spPr>
      </p:pic>
      <p:pic>
        <p:nvPicPr>
          <p:cNvPr id="190" name="Shape 190"/>
          <p:cNvPicPr preferRelativeResize="0"/>
          <p:nvPr/>
        </p:nvPicPr>
        <p:blipFill>
          <a:blip r:embed="rId8">
            <a:alphaModFix/>
          </a:blip>
          <a:stretch>
            <a:fillRect/>
          </a:stretch>
        </p:blipFill>
        <p:spPr>
          <a:xfrm>
            <a:off x="231650" y="2497075"/>
            <a:ext cx="1770875" cy="1770875"/>
          </a:xfrm>
          <a:prstGeom prst="rect">
            <a:avLst/>
          </a:prstGeom>
          <a:noFill/>
          <a:ln>
            <a:noFill/>
          </a:ln>
        </p:spPr>
      </p:pic>
      <p:sp>
        <p:nvSpPr>
          <p:cNvPr id="191" name="Shape 191"/>
          <p:cNvSpPr/>
          <p:nvPr/>
        </p:nvSpPr>
        <p:spPr>
          <a:xfrm>
            <a:off x="2480775" y="3337374"/>
            <a:ext cx="1105500" cy="791100"/>
          </a:xfrm>
          <a:prstGeom prst="rect">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192" name="Shape 192"/>
          <p:cNvPicPr preferRelativeResize="0"/>
          <p:nvPr/>
        </p:nvPicPr>
        <p:blipFill>
          <a:blip r:embed="rId9">
            <a:alphaModFix/>
          </a:blip>
          <a:stretch>
            <a:fillRect/>
          </a:stretch>
        </p:blipFill>
        <p:spPr>
          <a:xfrm>
            <a:off x="2076625" y="2847488"/>
            <a:ext cx="1770874" cy="1770874"/>
          </a:xfrm>
          <a:prstGeom prst="rect">
            <a:avLst/>
          </a:prstGeom>
          <a:noFill/>
          <a:ln>
            <a:noFill/>
          </a:ln>
        </p:spPr>
      </p:pic>
      <p:pic>
        <p:nvPicPr>
          <p:cNvPr id="193" name="Shape 193"/>
          <p:cNvPicPr preferRelativeResize="0"/>
          <p:nvPr/>
        </p:nvPicPr>
        <p:blipFill>
          <a:blip r:embed="rId10">
            <a:alphaModFix/>
          </a:blip>
          <a:stretch>
            <a:fillRect/>
          </a:stretch>
        </p:blipFill>
        <p:spPr>
          <a:xfrm>
            <a:off x="5687000" y="4128475"/>
            <a:ext cx="869225" cy="846349"/>
          </a:xfrm>
          <a:prstGeom prst="rect">
            <a:avLst/>
          </a:prstGeom>
          <a:noFill/>
          <a:ln>
            <a:noFill/>
          </a:ln>
        </p:spPr>
      </p:pic>
      <p:pic>
        <p:nvPicPr>
          <p:cNvPr id="194" name="Shape 194"/>
          <p:cNvPicPr preferRelativeResize="0"/>
          <p:nvPr/>
        </p:nvPicPr>
        <p:blipFill>
          <a:blip r:embed="rId11">
            <a:alphaModFix/>
          </a:blip>
          <a:stretch>
            <a:fillRect/>
          </a:stretch>
        </p:blipFill>
        <p:spPr>
          <a:xfrm>
            <a:off x="4152172" y="3731375"/>
            <a:ext cx="869225" cy="8869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368825"/>
            <a:ext cx="8520600" cy="572700"/>
          </a:xfrm>
          <a:prstGeom prst="rect">
            <a:avLst/>
          </a:prstGeom>
        </p:spPr>
        <p:txBody>
          <a:bodyPr wrap="square" lIns="91425" tIns="91425" rIns="91425" bIns="91425" anchor="t" anchorCtr="0">
            <a:noAutofit/>
          </a:bodyPr>
          <a:lstStyle/>
          <a:p>
            <a:pPr lvl="0" rtl="0">
              <a:spcBef>
                <a:spcPts val="0"/>
              </a:spcBef>
              <a:buNone/>
            </a:pPr>
            <a:r>
              <a:rPr lang="fi"/>
              <a:t>Kuka olen ja miksi olen täällä tänään?</a:t>
            </a:r>
          </a:p>
        </p:txBody>
      </p:sp>
      <p:pic>
        <p:nvPicPr>
          <p:cNvPr id="64" name="Shape 64" descr="nassu (kopio).jpg"/>
          <p:cNvPicPr preferRelativeResize="0"/>
          <p:nvPr/>
        </p:nvPicPr>
        <p:blipFill>
          <a:blip r:embed="rId3">
            <a:alphaModFix/>
          </a:blip>
          <a:stretch>
            <a:fillRect/>
          </a:stretch>
        </p:blipFill>
        <p:spPr>
          <a:xfrm>
            <a:off x="401585" y="1177763"/>
            <a:ext cx="2538389" cy="3365825"/>
          </a:xfrm>
          <a:prstGeom prst="rect">
            <a:avLst/>
          </a:prstGeom>
          <a:noFill/>
          <a:ln>
            <a:noFill/>
          </a:ln>
        </p:spPr>
      </p:pic>
      <p:pic>
        <p:nvPicPr>
          <p:cNvPr id="65" name="Shape 65">
            <a:hlinkClick r:id="rId4"/>
          </p:cNvPr>
          <p:cNvPicPr preferRelativeResize="0"/>
          <p:nvPr/>
        </p:nvPicPr>
        <p:blipFill>
          <a:blip r:embed="rId5">
            <a:alphaModFix/>
          </a:blip>
          <a:stretch>
            <a:fillRect/>
          </a:stretch>
        </p:blipFill>
        <p:spPr>
          <a:xfrm>
            <a:off x="3406125" y="842975"/>
            <a:ext cx="2538401" cy="1909485"/>
          </a:xfrm>
          <a:prstGeom prst="rect">
            <a:avLst/>
          </a:prstGeom>
          <a:noFill/>
          <a:ln>
            <a:noFill/>
          </a:ln>
        </p:spPr>
      </p:pic>
      <p:pic>
        <p:nvPicPr>
          <p:cNvPr id="66" name="Shape 66">
            <a:hlinkClick r:id="rId6"/>
          </p:cNvPr>
          <p:cNvPicPr preferRelativeResize="0"/>
          <p:nvPr/>
        </p:nvPicPr>
        <p:blipFill>
          <a:blip r:embed="rId7">
            <a:alphaModFix/>
          </a:blip>
          <a:stretch>
            <a:fillRect/>
          </a:stretch>
        </p:blipFill>
        <p:spPr>
          <a:xfrm>
            <a:off x="6181550" y="1506250"/>
            <a:ext cx="1905000" cy="952500"/>
          </a:xfrm>
          <a:prstGeom prst="rect">
            <a:avLst/>
          </a:prstGeom>
          <a:noFill/>
          <a:ln>
            <a:noFill/>
          </a:ln>
        </p:spPr>
      </p:pic>
      <p:pic>
        <p:nvPicPr>
          <p:cNvPr id="67" name="Shape 67" descr="osk_logo_teksteilla.png">
            <a:hlinkClick r:id="rId8"/>
          </p:cNvPr>
          <p:cNvPicPr preferRelativeResize="0"/>
          <p:nvPr/>
        </p:nvPicPr>
        <p:blipFill>
          <a:blip r:embed="rId9">
            <a:alphaModFix/>
          </a:blip>
          <a:stretch>
            <a:fillRect/>
          </a:stretch>
        </p:blipFill>
        <p:spPr>
          <a:xfrm>
            <a:off x="3722825" y="2608027"/>
            <a:ext cx="1905001" cy="2449274"/>
          </a:xfrm>
          <a:prstGeom prst="rect">
            <a:avLst/>
          </a:prstGeom>
          <a:noFill/>
          <a:ln>
            <a:noFill/>
          </a:ln>
        </p:spPr>
      </p:pic>
      <p:pic>
        <p:nvPicPr>
          <p:cNvPr id="68" name="Shape 68">
            <a:hlinkClick r:id="rId10"/>
          </p:cNvPr>
          <p:cNvPicPr preferRelativeResize="0"/>
          <p:nvPr/>
        </p:nvPicPr>
        <p:blipFill>
          <a:blip r:embed="rId11">
            <a:alphaModFix/>
          </a:blip>
          <a:stretch>
            <a:fillRect/>
          </a:stretch>
        </p:blipFill>
        <p:spPr>
          <a:xfrm>
            <a:off x="6068950" y="2767563"/>
            <a:ext cx="2130200" cy="2130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140250" y="189900"/>
            <a:ext cx="3747000" cy="572700"/>
          </a:xfrm>
          <a:prstGeom prst="rect">
            <a:avLst/>
          </a:prstGeom>
        </p:spPr>
        <p:txBody>
          <a:bodyPr wrap="square" lIns="91425" tIns="91425" rIns="91425" bIns="91425" anchor="t" anchorCtr="0">
            <a:noAutofit/>
          </a:bodyPr>
          <a:lstStyle/>
          <a:p>
            <a:pPr lvl="0" rtl="0">
              <a:spcBef>
                <a:spcPts val="0"/>
              </a:spcBef>
              <a:buNone/>
            </a:pPr>
            <a:r>
              <a:rPr lang="fi" sz="3000">
                <a:solidFill>
                  <a:srgbClr val="38761D"/>
                </a:solidFill>
              </a:rPr>
              <a:t>Sosiaalinen kynnys ohjauskeskustelussa eri välineillä</a:t>
            </a:r>
          </a:p>
        </p:txBody>
      </p:sp>
      <p:pic>
        <p:nvPicPr>
          <p:cNvPr id="200" name="Shape 200" descr="stairs-44070_1280.png"/>
          <p:cNvPicPr preferRelativeResize="0"/>
          <p:nvPr/>
        </p:nvPicPr>
        <p:blipFill>
          <a:blip r:embed="rId3">
            <a:alphaModFix/>
          </a:blip>
          <a:stretch>
            <a:fillRect/>
          </a:stretch>
        </p:blipFill>
        <p:spPr>
          <a:xfrm>
            <a:off x="2950505" y="0"/>
            <a:ext cx="6193491" cy="5143501"/>
          </a:xfrm>
          <a:prstGeom prst="rect">
            <a:avLst/>
          </a:prstGeom>
          <a:noFill/>
          <a:ln>
            <a:noFill/>
          </a:ln>
        </p:spPr>
      </p:pic>
      <p:sp>
        <p:nvSpPr>
          <p:cNvPr id="201" name="Shape 201"/>
          <p:cNvSpPr txBox="1"/>
          <p:nvPr/>
        </p:nvSpPr>
        <p:spPr>
          <a:xfrm>
            <a:off x="140250" y="4533650"/>
            <a:ext cx="2540100" cy="572700"/>
          </a:xfrm>
          <a:prstGeom prst="rect">
            <a:avLst/>
          </a:prstGeom>
          <a:noFill/>
          <a:ln>
            <a:noFill/>
          </a:ln>
        </p:spPr>
        <p:txBody>
          <a:bodyPr wrap="square" lIns="91425" tIns="91425" rIns="91425" bIns="91425" anchor="t" anchorCtr="0">
            <a:noAutofit/>
          </a:bodyPr>
          <a:lstStyle/>
          <a:p>
            <a:pPr lvl="0" algn="r" rtl="0">
              <a:spcBef>
                <a:spcPts val="0"/>
              </a:spcBef>
              <a:buNone/>
            </a:pPr>
            <a:r>
              <a:rPr lang="fi" sz="2400"/>
              <a:t>Anonyymi chat</a:t>
            </a:r>
          </a:p>
        </p:txBody>
      </p:sp>
      <p:sp>
        <p:nvSpPr>
          <p:cNvPr id="202" name="Shape 202"/>
          <p:cNvSpPr txBox="1"/>
          <p:nvPr/>
        </p:nvSpPr>
        <p:spPr>
          <a:xfrm>
            <a:off x="4698650" y="4711850"/>
            <a:ext cx="4366200" cy="394500"/>
          </a:xfrm>
          <a:prstGeom prst="rect">
            <a:avLst/>
          </a:prstGeom>
          <a:noFill/>
          <a:ln>
            <a:noFill/>
          </a:ln>
        </p:spPr>
        <p:txBody>
          <a:bodyPr wrap="square" lIns="91425" tIns="91425" rIns="91425" bIns="91425" anchor="t" anchorCtr="0">
            <a:noAutofit/>
          </a:bodyPr>
          <a:lstStyle/>
          <a:p>
            <a:pPr lvl="0" rtl="0">
              <a:spcBef>
                <a:spcPts val="0"/>
              </a:spcBef>
              <a:buNone/>
            </a:pPr>
            <a:r>
              <a:rPr lang="fi"/>
              <a:t>Threema, Ninchat, Zopim, Kommeet, TodaysMeet...</a:t>
            </a:r>
          </a:p>
        </p:txBody>
      </p:sp>
      <p:sp>
        <p:nvSpPr>
          <p:cNvPr id="203" name="Shape 203"/>
          <p:cNvSpPr txBox="1"/>
          <p:nvPr/>
        </p:nvSpPr>
        <p:spPr>
          <a:xfrm>
            <a:off x="958750" y="3625775"/>
            <a:ext cx="3031200" cy="781800"/>
          </a:xfrm>
          <a:prstGeom prst="rect">
            <a:avLst/>
          </a:prstGeom>
          <a:noFill/>
          <a:ln>
            <a:noFill/>
          </a:ln>
        </p:spPr>
        <p:txBody>
          <a:bodyPr wrap="square" lIns="91425" tIns="91425" rIns="91425" bIns="91425" anchor="t" anchorCtr="0">
            <a:noAutofit/>
          </a:bodyPr>
          <a:lstStyle/>
          <a:p>
            <a:pPr lvl="0" algn="r" rtl="0">
              <a:spcBef>
                <a:spcPts val="0"/>
              </a:spcBef>
              <a:buNone/>
            </a:pPr>
            <a:r>
              <a:rPr lang="fi" sz="2400"/>
              <a:t>Tekstipohjainen chat omalla nimellä</a:t>
            </a:r>
          </a:p>
        </p:txBody>
      </p:sp>
      <p:sp>
        <p:nvSpPr>
          <p:cNvPr id="204" name="Shape 204"/>
          <p:cNvSpPr txBox="1"/>
          <p:nvPr/>
        </p:nvSpPr>
        <p:spPr>
          <a:xfrm>
            <a:off x="1850275" y="2734250"/>
            <a:ext cx="3250800" cy="507600"/>
          </a:xfrm>
          <a:prstGeom prst="rect">
            <a:avLst/>
          </a:prstGeom>
          <a:noFill/>
          <a:ln>
            <a:noFill/>
          </a:ln>
        </p:spPr>
        <p:txBody>
          <a:bodyPr wrap="square" lIns="91425" tIns="91425" rIns="91425" bIns="91425" anchor="t" anchorCtr="0">
            <a:noAutofit/>
          </a:bodyPr>
          <a:lstStyle/>
          <a:p>
            <a:pPr lvl="0" algn="r" rtl="0">
              <a:spcBef>
                <a:spcPts val="0"/>
              </a:spcBef>
              <a:buNone/>
            </a:pPr>
            <a:r>
              <a:rPr lang="fi" sz="2400"/>
              <a:t>Sähköposti</a:t>
            </a:r>
          </a:p>
        </p:txBody>
      </p:sp>
      <p:sp>
        <p:nvSpPr>
          <p:cNvPr id="205" name="Shape 205"/>
          <p:cNvSpPr txBox="1"/>
          <p:nvPr/>
        </p:nvSpPr>
        <p:spPr>
          <a:xfrm>
            <a:off x="3770525" y="1622188"/>
            <a:ext cx="2469000" cy="507600"/>
          </a:xfrm>
          <a:prstGeom prst="rect">
            <a:avLst/>
          </a:prstGeom>
          <a:noFill/>
          <a:ln>
            <a:noFill/>
          </a:ln>
        </p:spPr>
        <p:txBody>
          <a:bodyPr wrap="square" lIns="91425" tIns="91425" rIns="91425" bIns="91425" anchor="t" anchorCtr="0">
            <a:noAutofit/>
          </a:bodyPr>
          <a:lstStyle/>
          <a:p>
            <a:pPr lvl="0" algn="r" rtl="0">
              <a:spcBef>
                <a:spcPts val="0"/>
              </a:spcBef>
              <a:buNone/>
            </a:pPr>
            <a:r>
              <a:rPr lang="fi" sz="2400"/>
              <a:t>Äänipuhelu</a:t>
            </a:r>
          </a:p>
        </p:txBody>
      </p:sp>
      <p:sp>
        <p:nvSpPr>
          <p:cNvPr id="206" name="Shape 206"/>
          <p:cNvSpPr txBox="1"/>
          <p:nvPr/>
        </p:nvSpPr>
        <p:spPr>
          <a:xfrm>
            <a:off x="4573675" y="10950"/>
            <a:ext cx="2839200" cy="930600"/>
          </a:xfrm>
          <a:prstGeom prst="rect">
            <a:avLst/>
          </a:prstGeom>
          <a:noFill/>
          <a:ln>
            <a:noFill/>
          </a:ln>
        </p:spPr>
        <p:txBody>
          <a:bodyPr wrap="square" lIns="91425" tIns="91425" rIns="91425" bIns="91425" anchor="t" anchorCtr="0">
            <a:noAutofit/>
          </a:bodyPr>
          <a:lstStyle/>
          <a:p>
            <a:pPr lvl="0" algn="r" rtl="0">
              <a:spcBef>
                <a:spcPts val="0"/>
              </a:spcBef>
              <a:buNone/>
            </a:pPr>
            <a:r>
              <a:rPr lang="fi" sz="2200"/>
              <a:t>Ääntä ja videota hyödyntävä etäneuvotteluyhteys</a:t>
            </a:r>
          </a:p>
        </p:txBody>
      </p:sp>
      <p:pic>
        <p:nvPicPr>
          <p:cNvPr id="207" name="Shape 207"/>
          <p:cNvPicPr preferRelativeResize="0"/>
          <p:nvPr/>
        </p:nvPicPr>
        <p:blipFill>
          <a:blip r:embed="rId4">
            <a:alphaModFix/>
          </a:blip>
          <a:stretch>
            <a:fillRect/>
          </a:stretch>
        </p:blipFill>
        <p:spPr>
          <a:xfrm>
            <a:off x="2294670" y="1289225"/>
            <a:ext cx="1475850" cy="1385500"/>
          </a:xfrm>
          <a:prstGeom prst="rect">
            <a:avLst/>
          </a:prstGeom>
          <a:noFill/>
          <a:ln>
            <a:noFill/>
          </a:ln>
        </p:spPr>
      </p:pic>
      <p:sp>
        <p:nvSpPr>
          <p:cNvPr id="208" name="Shape 208"/>
          <p:cNvSpPr txBox="1"/>
          <p:nvPr/>
        </p:nvSpPr>
        <p:spPr>
          <a:xfrm>
            <a:off x="4698650" y="4039850"/>
            <a:ext cx="3621000" cy="493800"/>
          </a:xfrm>
          <a:prstGeom prst="rect">
            <a:avLst/>
          </a:prstGeom>
          <a:noFill/>
          <a:ln>
            <a:noFill/>
          </a:ln>
        </p:spPr>
        <p:txBody>
          <a:bodyPr wrap="square" lIns="91425" tIns="91425" rIns="91425" bIns="91425" anchor="t" anchorCtr="0">
            <a:noAutofit/>
          </a:bodyPr>
          <a:lstStyle/>
          <a:p>
            <a:pPr lvl="0" rtl="0">
              <a:spcBef>
                <a:spcPts val="0"/>
              </a:spcBef>
              <a:buNone/>
            </a:pPr>
            <a:r>
              <a:rPr lang="fi"/>
              <a:t>Whatsapp, FB Messenger, Snapchat...</a:t>
            </a:r>
          </a:p>
        </p:txBody>
      </p:sp>
      <p:sp>
        <p:nvSpPr>
          <p:cNvPr id="209" name="Shape 209"/>
          <p:cNvSpPr txBox="1"/>
          <p:nvPr/>
        </p:nvSpPr>
        <p:spPr>
          <a:xfrm>
            <a:off x="6993775" y="1760400"/>
            <a:ext cx="1917600" cy="572700"/>
          </a:xfrm>
          <a:prstGeom prst="rect">
            <a:avLst/>
          </a:prstGeom>
          <a:noFill/>
          <a:ln>
            <a:noFill/>
          </a:ln>
        </p:spPr>
        <p:txBody>
          <a:bodyPr wrap="square" lIns="91425" tIns="91425" rIns="91425" bIns="91425" anchor="t" anchorCtr="0">
            <a:noAutofit/>
          </a:bodyPr>
          <a:lstStyle/>
          <a:p>
            <a:pPr lvl="0" rtl="0">
              <a:spcBef>
                <a:spcPts val="0"/>
              </a:spcBef>
              <a:buNone/>
            </a:pPr>
            <a:r>
              <a:rPr lang="fi"/>
              <a:t>Puhelin, Skype, Google Hangouts, Adobe Connect Pro...</a:t>
            </a:r>
          </a:p>
        </p:txBody>
      </p:sp>
      <p:sp>
        <p:nvSpPr>
          <p:cNvPr id="210" name="Shape 210"/>
          <p:cNvSpPr txBox="1"/>
          <p:nvPr/>
        </p:nvSpPr>
        <p:spPr>
          <a:xfrm>
            <a:off x="8145925" y="690550"/>
            <a:ext cx="918900" cy="781800"/>
          </a:xfrm>
          <a:prstGeom prst="rect">
            <a:avLst/>
          </a:prstGeom>
          <a:noFill/>
          <a:ln>
            <a:noFill/>
          </a:ln>
        </p:spPr>
        <p:txBody>
          <a:bodyPr wrap="square" lIns="91425" tIns="91425" rIns="91425" bIns="91425" anchor="t" anchorCtr="0">
            <a:noAutofit/>
          </a:bodyPr>
          <a:lstStyle/>
          <a:p>
            <a:pPr lvl="0" rtl="0">
              <a:spcBef>
                <a:spcPts val="0"/>
              </a:spcBef>
              <a:buNone/>
            </a:pPr>
            <a:r>
              <a:rPr lang="fi"/>
              <a:t>Edelliset miinus puhelin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Shape 215" descr="videokuvaus.jpeg"/>
          <p:cNvPicPr preferRelativeResize="0"/>
          <p:nvPr/>
        </p:nvPicPr>
        <p:blipFill>
          <a:blip r:embed="rId3">
            <a:alphaModFix/>
          </a:blip>
          <a:stretch>
            <a:fillRect/>
          </a:stretch>
        </p:blipFill>
        <p:spPr>
          <a:xfrm>
            <a:off x="-304800" y="-3525"/>
            <a:ext cx="9448806" cy="6299188"/>
          </a:xfrm>
          <a:prstGeom prst="rect">
            <a:avLst/>
          </a:prstGeom>
          <a:noFill/>
          <a:ln>
            <a:noFill/>
          </a:ln>
        </p:spPr>
      </p:pic>
      <p:sp>
        <p:nvSpPr>
          <p:cNvPr id="216" name="Shape 216"/>
          <p:cNvSpPr txBox="1">
            <a:spLocks noGrp="1"/>
          </p:cNvSpPr>
          <p:nvPr>
            <p:ph type="ctrTitle"/>
          </p:nvPr>
        </p:nvSpPr>
        <p:spPr>
          <a:xfrm>
            <a:off x="5100305" y="361650"/>
            <a:ext cx="3804000" cy="2052600"/>
          </a:xfrm>
          <a:prstGeom prst="rect">
            <a:avLst/>
          </a:prstGeom>
        </p:spPr>
        <p:txBody>
          <a:bodyPr wrap="square" lIns="91425" tIns="91425" rIns="91425" bIns="91425" anchor="b" anchorCtr="0">
            <a:noAutofit/>
          </a:bodyPr>
          <a:lstStyle/>
          <a:p>
            <a:pPr lvl="0" rtl="0">
              <a:spcBef>
                <a:spcPts val="0"/>
              </a:spcBef>
              <a:buNone/>
            </a:pPr>
            <a:r>
              <a:rPr lang="fi" sz="4000">
                <a:solidFill>
                  <a:srgbClr val="FFFFFF"/>
                </a:solidFill>
              </a:rPr>
              <a:t>Nuorten suosimista kanavista</a:t>
            </a:r>
          </a:p>
        </p:txBody>
      </p:sp>
      <p:sp>
        <p:nvSpPr>
          <p:cNvPr id="217" name="Shape 217"/>
          <p:cNvSpPr txBox="1">
            <a:spLocks noGrp="1"/>
          </p:cNvSpPr>
          <p:nvPr>
            <p:ph type="subTitle" idx="1"/>
          </p:nvPr>
        </p:nvSpPr>
        <p:spPr>
          <a:xfrm>
            <a:off x="5100300" y="2986525"/>
            <a:ext cx="3732000" cy="1156800"/>
          </a:xfrm>
          <a:prstGeom prst="rect">
            <a:avLst/>
          </a:prstGeom>
        </p:spPr>
        <p:txBody>
          <a:bodyPr wrap="square" lIns="91425" tIns="91425" rIns="91425" bIns="91425" anchor="t" anchorCtr="0">
            <a:noAutofit/>
          </a:bodyPr>
          <a:lstStyle/>
          <a:p>
            <a:pPr lvl="0" rtl="0">
              <a:spcBef>
                <a:spcPts val="0"/>
              </a:spcBef>
              <a:buNone/>
            </a:pPr>
            <a:r>
              <a:rPr lang="fi">
                <a:solidFill>
                  <a:srgbClr val="FFFFFF"/>
                </a:solidFill>
              </a:rPr>
              <a:t>YouTube, Snapchat, Instagram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fi"/>
              <a:t>YouTube</a:t>
            </a:r>
          </a:p>
        </p:txBody>
      </p:sp>
      <p:pic>
        <p:nvPicPr>
          <p:cNvPr id="223" name="Shape 223" descr="Näyttökuva 2017-04-20 kello 6.44.52.png">
            <a:hlinkClick r:id="rId3"/>
          </p:cNvPr>
          <p:cNvPicPr preferRelativeResize="0"/>
          <p:nvPr/>
        </p:nvPicPr>
        <p:blipFill>
          <a:blip r:embed="rId4">
            <a:alphaModFix/>
          </a:blip>
          <a:stretch>
            <a:fillRect/>
          </a:stretch>
        </p:blipFill>
        <p:spPr>
          <a:xfrm>
            <a:off x="152400" y="1170125"/>
            <a:ext cx="3705226" cy="2339350"/>
          </a:xfrm>
          <a:prstGeom prst="rect">
            <a:avLst/>
          </a:prstGeom>
          <a:noFill/>
          <a:ln>
            <a:noFill/>
          </a:ln>
        </p:spPr>
      </p:pic>
      <p:pic>
        <p:nvPicPr>
          <p:cNvPr id="224" name="Shape 224" descr="Näyttökuva 2017-04-20 kello 6.52.19.png">
            <a:hlinkClick r:id="rId5"/>
          </p:cNvPr>
          <p:cNvPicPr preferRelativeResize="0"/>
          <p:nvPr/>
        </p:nvPicPr>
        <p:blipFill>
          <a:blip r:embed="rId6">
            <a:alphaModFix/>
          </a:blip>
          <a:stretch>
            <a:fillRect/>
          </a:stretch>
        </p:blipFill>
        <p:spPr>
          <a:xfrm>
            <a:off x="4907325" y="1170125"/>
            <a:ext cx="3449399" cy="1900475"/>
          </a:xfrm>
          <a:prstGeom prst="rect">
            <a:avLst/>
          </a:prstGeom>
          <a:noFill/>
          <a:ln>
            <a:noFill/>
          </a:ln>
        </p:spPr>
      </p:pic>
      <p:pic>
        <p:nvPicPr>
          <p:cNvPr id="225" name="Shape 225" descr="Näyttökuva 2017-10-11 kello 7.04.00.png">
            <a:hlinkClick r:id="rId7"/>
          </p:cNvPr>
          <p:cNvPicPr preferRelativeResize="0"/>
          <p:nvPr/>
        </p:nvPicPr>
        <p:blipFill>
          <a:blip r:embed="rId8">
            <a:alphaModFix/>
          </a:blip>
          <a:stretch>
            <a:fillRect/>
          </a:stretch>
        </p:blipFill>
        <p:spPr>
          <a:xfrm>
            <a:off x="4010026" y="3223000"/>
            <a:ext cx="3271426" cy="1768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fi" sz="3600"/>
              <a:t>Instagram</a:t>
            </a:r>
          </a:p>
        </p:txBody>
      </p:sp>
      <p:pic>
        <p:nvPicPr>
          <p:cNvPr id="231" name="Shape 231" descr="instagram.png"/>
          <p:cNvPicPr preferRelativeResize="0"/>
          <p:nvPr/>
        </p:nvPicPr>
        <p:blipFill>
          <a:blip r:embed="rId3">
            <a:alphaModFix/>
          </a:blip>
          <a:stretch>
            <a:fillRect/>
          </a:stretch>
        </p:blipFill>
        <p:spPr>
          <a:xfrm>
            <a:off x="4000500" y="0"/>
            <a:ext cx="5143501" cy="5143501"/>
          </a:xfrm>
          <a:prstGeom prst="rect">
            <a:avLst/>
          </a:prstGeom>
          <a:noFill/>
          <a:ln>
            <a:noFill/>
          </a:ln>
        </p:spPr>
      </p:pic>
      <p:sp>
        <p:nvSpPr>
          <p:cNvPr id="232" name="Shape 232"/>
          <p:cNvSpPr txBox="1"/>
          <p:nvPr/>
        </p:nvSpPr>
        <p:spPr>
          <a:xfrm>
            <a:off x="311700" y="1216025"/>
            <a:ext cx="3746700" cy="3714000"/>
          </a:xfrm>
          <a:prstGeom prst="rect">
            <a:avLst/>
          </a:prstGeom>
          <a:noFill/>
          <a:ln>
            <a:noFill/>
          </a:ln>
        </p:spPr>
        <p:txBody>
          <a:bodyPr wrap="square" lIns="91425" tIns="91425" rIns="91425" bIns="91425" anchor="t" anchorCtr="0">
            <a:noAutofit/>
          </a:bodyPr>
          <a:lstStyle/>
          <a:p>
            <a:pPr marL="457200" lvl="0" indent="-342900" rtl="0">
              <a:lnSpc>
                <a:spcPct val="115000"/>
              </a:lnSpc>
              <a:spcBef>
                <a:spcPts val="0"/>
              </a:spcBef>
              <a:buClr>
                <a:schemeClr val="dk1"/>
              </a:buClr>
              <a:buSzPct val="100000"/>
            </a:pPr>
            <a:r>
              <a:rPr lang="fi" sz="1800">
                <a:solidFill>
                  <a:schemeClr val="dk1"/>
                </a:solidFill>
              </a:rPr>
              <a:t>Syksystä 2010</a:t>
            </a:r>
          </a:p>
          <a:p>
            <a:pPr marL="457200" lvl="0" indent="-342900" rtl="0">
              <a:lnSpc>
                <a:spcPct val="115000"/>
              </a:lnSpc>
              <a:spcBef>
                <a:spcPts val="0"/>
              </a:spcBef>
              <a:buClr>
                <a:schemeClr val="dk1"/>
              </a:buClr>
              <a:buSzPct val="100000"/>
            </a:pPr>
            <a:r>
              <a:rPr lang="fi" sz="1800">
                <a:solidFill>
                  <a:schemeClr val="dk1"/>
                </a:solidFill>
              </a:rPr>
              <a:t>Yli 500 miljoonaa käyttäjää</a:t>
            </a:r>
          </a:p>
          <a:p>
            <a:pPr marL="457200" lvl="0" indent="-342900" rtl="0">
              <a:lnSpc>
                <a:spcPct val="115000"/>
              </a:lnSpc>
              <a:spcBef>
                <a:spcPts val="0"/>
              </a:spcBef>
              <a:buClr>
                <a:schemeClr val="dk1"/>
              </a:buClr>
              <a:buSzPct val="100000"/>
            </a:pPr>
            <a:r>
              <a:rPr lang="fi" sz="1800">
                <a:solidFill>
                  <a:schemeClr val="dk1"/>
                </a:solidFill>
              </a:rPr>
              <a:t>Andoid, iOS, Windows Phone</a:t>
            </a:r>
          </a:p>
          <a:p>
            <a:pPr marL="457200" lvl="0" indent="-342900" rtl="0">
              <a:lnSpc>
                <a:spcPct val="115000"/>
              </a:lnSpc>
              <a:spcBef>
                <a:spcPts val="0"/>
              </a:spcBef>
              <a:buClr>
                <a:schemeClr val="dk1"/>
              </a:buClr>
              <a:buSzPct val="100000"/>
            </a:pPr>
            <a:r>
              <a:rPr lang="fi" sz="1800">
                <a:solidFill>
                  <a:schemeClr val="dk1"/>
                </a:solidFill>
              </a:rPr>
              <a:t>Selailtavissa myös selaimella</a:t>
            </a:r>
          </a:p>
          <a:p>
            <a:pPr marL="457200" lvl="0" indent="-342900" rtl="0">
              <a:lnSpc>
                <a:spcPct val="115000"/>
              </a:lnSpc>
              <a:spcBef>
                <a:spcPts val="0"/>
              </a:spcBef>
              <a:buClr>
                <a:schemeClr val="dk1"/>
              </a:buClr>
              <a:buSzPct val="100000"/>
            </a:pPr>
            <a:r>
              <a:rPr lang="fi" sz="1800">
                <a:solidFill>
                  <a:schemeClr val="dk1"/>
                </a:solidFill>
              </a:rPr>
              <a:t>Kuvat, videot, boomerangit</a:t>
            </a:r>
          </a:p>
          <a:p>
            <a:pPr marL="457200" lvl="0" indent="-342900" rtl="0">
              <a:lnSpc>
                <a:spcPct val="115000"/>
              </a:lnSpc>
              <a:spcBef>
                <a:spcPts val="0"/>
              </a:spcBef>
              <a:buClr>
                <a:schemeClr val="dk1"/>
              </a:buClr>
              <a:buSzPct val="100000"/>
            </a:pPr>
            <a:r>
              <a:rPr lang="fi" sz="1800">
                <a:solidFill>
                  <a:schemeClr val="dk1"/>
                </a:solidFill>
              </a:rPr>
              <a:t>Filtterit</a:t>
            </a:r>
          </a:p>
          <a:p>
            <a:pPr marL="457200" lvl="0" indent="-342900" rtl="0">
              <a:lnSpc>
                <a:spcPct val="115000"/>
              </a:lnSpc>
              <a:spcBef>
                <a:spcPts val="0"/>
              </a:spcBef>
              <a:buClr>
                <a:schemeClr val="dk1"/>
              </a:buClr>
              <a:buSzPct val="100000"/>
            </a:pPr>
            <a:r>
              <a:rPr lang="fi" sz="1800">
                <a:solidFill>
                  <a:schemeClr val="dk1"/>
                </a:solidFill>
              </a:rPr>
              <a:t>Hastagit, seuraaminen</a:t>
            </a:r>
          </a:p>
          <a:p>
            <a:pPr marL="457200" lvl="0" indent="-342900" rtl="0">
              <a:lnSpc>
                <a:spcPct val="115000"/>
              </a:lnSpc>
              <a:spcBef>
                <a:spcPts val="0"/>
              </a:spcBef>
              <a:buClr>
                <a:schemeClr val="dk1"/>
              </a:buClr>
              <a:buSzPct val="100000"/>
            </a:pPr>
            <a:r>
              <a:rPr lang="fi" sz="1800">
                <a:solidFill>
                  <a:schemeClr val="dk1"/>
                </a:solidFill>
              </a:rPr>
              <a:t>Tykkääminen &amp; kommentointi</a:t>
            </a:r>
          </a:p>
          <a:p>
            <a:pPr marL="457200" lvl="0" indent="-342900" rtl="0">
              <a:lnSpc>
                <a:spcPct val="115000"/>
              </a:lnSpc>
              <a:spcBef>
                <a:spcPts val="0"/>
              </a:spcBef>
              <a:buClr>
                <a:schemeClr val="dk1"/>
              </a:buClr>
              <a:buSzPct val="100000"/>
            </a:pPr>
            <a:r>
              <a:rPr lang="fi" sz="1800">
                <a:solidFill>
                  <a:schemeClr val="dk1"/>
                </a:solidFill>
              </a:rPr>
              <a:t>Tili yksityinen tai julkinen</a:t>
            </a:r>
          </a:p>
          <a:p>
            <a:pPr marL="457200" lvl="0" indent="-342900" rtl="0">
              <a:lnSpc>
                <a:spcPct val="115000"/>
              </a:lnSpc>
              <a:spcBef>
                <a:spcPts val="0"/>
              </a:spcBef>
              <a:buClr>
                <a:schemeClr val="dk1"/>
              </a:buClr>
              <a:buSzPct val="100000"/>
            </a:pPr>
            <a:r>
              <a:rPr lang="fi" sz="1800">
                <a:solidFill>
                  <a:schemeClr val="dk1"/>
                </a:solidFill>
              </a:rPr>
              <a:t>Vähän ja laadukasta</a:t>
            </a:r>
          </a:p>
          <a:p>
            <a:pPr lvl="0" rtl="0">
              <a:spcBef>
                <a:spcPts val="0"/>
              </a:spcBef>
              <a:buNone/>
            </a:pP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Shape 237" descr="hand_holding_nexus.jpg"/>
          <p:cNvPicPr preferRelativeResize="0"/>
          <p:nvPr/>
        </p:nvPicPr>
        <p:blipFill>
          <a:blip r:embed="rId3">
            <a:alphaModFix/>
          </a:blip>
          <a:stretch>
            <a:fillRect/>
          </a:stretch>
        </p:blipFill>
        <p:spPr>
          <a:xfrm>
            <a:off x="0" y="-951873"/>
            <a:ext cx="9143998" cy="6095377"/>
          </a:xfrm>
          <a:prstGeom prst="rect">
            <a:avLst/>
          </a:prstGeom>
          <a:noFill/>
          <a:ln>
            <a:noFill/>
          </a:ln>
        </p:spPr>
      </p:pic>
      <p:sp>
        <p:nvSpPr>
          <p:cNvPr id="238" name="Shape 238"/>
          <p:cNvSpPr txBox="1">
            <a:spLocks noGrp="1"/>
          </p:cNvSpPr>
          <p:nvPr>
            <p:ph type="title"/>
          </p:nvPr>
        </p:nvSpPr>
        <p:spPr>
          <a:xfrm>
            <a:off x="3635625" y="4017525"/>
            <a:ext cx="5291400" cy="572700"/>
          </a:xfrm>
          <a:prstGeom prst="rect">
            <a:avLst/>
          </a:prstGeom>
        </p:spPr>
        <p:txBody>
          <a:bodyPr wrap="square" lIns="91425" tIns="91425" rIns="91425" bIns="91425" anchor="t" anchorCtr="0">
            <a:noAutofit/>
          </a:bodyPr>
          <a:lstStyle/>
          <a:p>
            <a:pPr lvl="0" rtl="0">
              <a:spcBef>
                <a:spcPts val="0"/>
              </a:spcBef>
              <a:buNone/>
            </a:pPr>
            <a:r>
              <a:rPr lang="fi">
                <a:solidFill>
                  <a:srgbClr val="1C4587"/>
                </a:solidFill>
              </a:rPr>
              <a:t>Hyödyntämistapoja ohjauksessa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fi"/>
              <a:t>Välikevennys: instagrammaajan ajatusmaailma :)</a:t>
            </a:r>
          </a:p>
        </p:txBody>
      </p:sp>
      <p:sp>
        <p:nvSpPr>
          <p:cNvPr id="244" name="Shape 244" descr="Download on iTunes - http://bit.ly/UtvlED LIKE us on: http://www.facebook.com/collegehumor  The pictures you want to remember.  A song you want to forget.    See more http://www.collegehumor.com FOLLOW us on: http://www.twitter.com/collegehumor FOLLOW us on: http://www.collegehumor.tumblr.com" title="Look at this Instagram (Nickelback Parody)">
            <a:hlinkClick r:id="rId3"/>
          </p:cNvPr>
          <p:cNvSpPr/>
          <p:nvPr/>
        </p:nvSpPr>
        <p:spPr>
          <a:xfrm>
            <a:off x="2286000" y="1332725"/>
            <a:ext cx="4572000" cy="3429000"/>
          </a:xfrm>
          <a:prstGeom prst="rect">
            <a:avLst/>
          </a:prstGeom>
          <a:blipFill>
            <a:blip r:embed="rId4">
              <a:alphaModFix/>
            </a:blip>
            <a:stretch>
              <a:fillRect/>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descr="snapchat-1360003_1280.jpg"/>
          <p:cNvPicPr preferRelativeResize="0"/>
          <p:nvPr/>
        </p:nvPicPr>
        <p:blipFill>
          <a:blip r:embed="rId3">
            <a:alphaModFix/>
          </a:blip>
          <a:stretch>
            <a:fillRect/>
          </a:stretch>
        </p:blipFill>
        <p:spPr>
          <a:xfrm>
            <a:off x="0" y="-190505"/>
            <a:ext cx="9144000" cy="5486406"/>
          </a:xfrm>
          <a:prstGeom prst="rect">
            <a:avLst/>
          </a:prstGeom>
          <a:noFill/>
          <a:ln>
            <a:noFill/>
          </a:ln>
        </p:spPr>
      </p:pic>
      <p:sp>
        <p:nvSpPr>
          <p:cNvPr id="250" name="Shape 250"/>
          <p:cNvSpPr txBox="1">
            <a:spLocks noGrp="1"/>
          </p:cNvSpPr>
          <p:nvPr>
            <p:ph type="title"/>
          </p:nvPr>
        </p:nvSpPr>
        <p:spPr>
          <a:xfrm>
            <a:off x="311700" y="232975"/>
            <a:ext cx="8520600" cy="572700"/>
          </a:xfrm>
          <a:prstGeom prst="rect">
            <a:avLst/>
          </a:prstGeom>
        </p:spPr>
        <p:txBody>
          <a:bodyPr wrap="square" lIns="91425" tIns="91425" rIns="91425" bIns="91425" anchor="t" anchorCtr="0">
            <a:noAutofit/>
          </a:bodyPr>
          <a:lstStyle/>
          <a:p>
            <a:pPr lvl="0" algn="ctr" rtl="0">
              <a:spcBef>
                <a:spcPts val="0"/>
              </a:spcBef>
              <a:buNone/>
            </a:pPr>
            <a:r>
              <a:rPr lang="fi" sz="4800">
                <a:solidFill>
                  <a:srgbClr val="FFFFFF"/>
                </a:solidFill>
                <a:highlight>
                  <a:srgbClr val="000000"/>
                </a:highlight>
              </a:rPr>
              <a:t>Snapchat</a:t>
            </a:r>
          </a:p>
        </p:txBody>
      </p:sp>
      <p:sp>
        <p:nvSpPr>
          <p:cNvPr id="251" name="Shape 251"/>
          <p:cNvSpPr txBox="1"/>
          <p:nvPr/>
        </p:nvSpPr>
        <p:spPr>
          <a:xfrm>
            <a:off x="873800" y="3872525"/>
            <a:ext cx="7586100" cy="794400"/>
          </a:xfrm>
          <a:prstGeom prst="rect">
            <a:avLst/>
          </a:prstGeom>
          <a:noFill/>
          <a:ln>
            <a:noFill/>
          </a:ln>
        </p:spPr>
        <p:txBody>
          <a:bodyPr wrap="square" lIns="91425" tIns="91425" rIns="91425" bIns="91425" anchor="t" anchorCtr="0">
            <a:noAutofit/>
          </a:bodyPr>
          <a:lstStyle/>
          <a:p>
            <a:pPr lvl="0" algn="ctr" rtl="0">
              <a:spcBef>
                <a:spcPts val="0"/>
              </a:spcBef>
              <a:buNone/>
            </a:pPr>
            <a:r>
              <a:rPr lang="fi" sz="3600"/>
              <a:t>Kuvaa, videoi, hulluttele, näy!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1700" y="368825"/>
            <a:ext cx="8520600" cy="572700"/>
          </a:xfrm>
          <a:prstGeom prst="rect">
            <a:avLst/>
          </a:prstGeom>
        </p:spPr>
        <p:txBody>
          <a:bodyPr wrap="square" lIns="91425" tIns="91425" rIns="91425" bIns="91425" anchor="t" anchorCtr="0">
            <a:noAutofit/>
          </a:bodyPr>
          <a:lstStyle/>
          <a:p>
            <a:pPr lvl="0" algn="ctr">
              <a:spcBef>
                <a:spcPts val="0"/>
              </a:spcBef>
              <a:buNone/>
            </a:pPr>
            <a:r>
              <a:rPr lang="fi"/>
              <a:t>Kuinka käyttää Snapchattia?</a:t>
            </a:r>
          </a:p>
        </p:txBody>
      </p:sp>
      <p:sp>
        <p:nvSpPr>
          <p:cNvPr id="257" name="Shape 257" descr="If Snapchat makes no sense to you, watch this to learn why it should be your new favorite way to promote yourself online. Subscribe for more weekly videos for musicians: http://bit.ly/1IspMmd  --------------------------------  Hi! I'm Adrienne Stortz and I run a digital marketing firm based in Brooklyn, NY working primarily with classical and jazz musicians.  Whether you are brand new to all things digital content or have been running your own artist website and social media for years, on this channel I'll have weekly ideas, tips, and trends that will help you better accomplish your goals.  Post any questions you have in the comments, or e-mail me if you'd like to work together directly on your next project.  Read more about me on my company website: http://adriennestortz.com.  Facebook: http://on.fb.me/1B3ficU Twitter: http://twitter.com/xoxoadrienne Instagram: http://instagram.com/xoxoadrienne Snapchat: addelilah My other YouTube channel: http://youtube.com/xoxocooks  Evening Fall Harp by Kevin MacLeod is licensed under a Creative Commons Attribution license (https://creativecommons.org/licenses/by/4.0/) Source: http://incompetech.com/music/royalty-free/index.html?isrc=USUAN1100236 Artist: http://incompetech.com/" title="How to use Snapchat | Adrienne Stortz">
            <a:hlinkClick r:id="rId3"/>
          </p:cNvPr>
          <p:cNvSpPr/>
          <p:nvPr/>
        </p:nvSpPr>
        <p:spPr>
          <a:xfrm>
            <a:off x="2140774" y="1126925"/>
            <a:ext cx="4862450" cy="3646850"/>
          </a:xfrm>
          <a:prstGeom prst="rect">
            <a:avLst/>
          </a:prstGeom>
          <a:blipFill>
            <a:blip r:embed="rId4">
              <a:alphaModFix/>
            </a:blip>
            <a:stretch>
              <a:fillRect/>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descr="idea_sara.png"/>
          <p:cNvPicPr preferRelativeResize="0"/>
          <p:nvPr/>
        </p:nvPicPr>
        <p:blipFill>
          <a:blip r:embed="rId3">
            <a:alphaModFix/>
          </a:blip>
          <a:stretch>
            <a:fillRect/>
          </a:stretch>
        </p:blipFill>
        <p:spPr>
          <a:xfrm>
            <a:off x="4673975" y="445025"/>
            <a:ext cx="4698475" cy="4698475"/>
          </a:xfrm>
          <a:prstGeom prst="rect">
            <a:avLst/>
          </a:prstGeom>
          <a:noFill/>
          <a:ln>
            <a:noFill/>
          </a:ln>
        </p:spPr>
      </p:pic>
      <p:sp>
        <p:nvSpPr>
          <p:cNvPr id="263" name="Shape 26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fi"/>
              <a:t>Hyödyntämistapoja ohjauksessa</a:t>
            </a:r>
          </a:p>
        </p:txBody>
      </p:sp>
      <p:sp>
        <p:nvSpPr>
          <p:cNvPr id="264" name="Shape 264"/>
          <p:cNvSpPr txBox="1">
            <a:spLocks noGrp="1"/>
          </p:cNvSpPr>
          <p:nvPr>
            <p:ph type="body" idx="1"/>
          </p:nvPr>
        </p:nvSpPr>
        <p:spPr>
          <a:xfrm>
            <a:off x="311700" y="1152475"/>
            <a:ext cx="5041200" cy="3416400"/>
          </a:xfrm>
          <a:prstGeom prst="rect">
            <a:avLst/>
          </a:prstGeom>
        </p:spPr>
        <p:txBody>
          <a:bodyPr wrap="square" lIns="91425" tIns="91425" rIns="91425" bIns="91425" anchor="t" anchorCtr="0">
            <a:noAutofit/>
          </a:bodyPr>
          <a:lstStyle/>
          <a:p>
            <a:pPr marL="457200" lvl="0" indent="-342900" rtl="0">
              <a:spcBef>
                <a:spcPts val="0"/>
              </a:spcBef>
            </a:pPr>
            <a:r>
              <a:rPr lang="fi"/>
              <a:t>Paljon samaa kuin Instagrammissa</a:t>
            </a:r>
          </a:p>
          <a:p>
            <a:pPr marL="457200" lvl="0" indent="-342900" rtl="0">
              <a:lnSpc>
                <a:spcPct val="100000"/>
              </a:lnSpc>
              <a:spcBef>
                <a:spcPts val="0"/>
              </a:spcBef>
              <a:spcAft>
                <a:spcPts val="0"/>
              </a:spcAft>
              <a:buClr>
                <a:schemeClr val="dk1"/>
              </a:buClr>
            </a:pPr>
            <a:r>
              <a:rPr lang="fi">
                <a:solidFill>
                  <a:schemeClr val="dk1"/>
                </a:solidFill>
              </a:rPr>
              <a:t>Mitä tapahtuu just nyt? Oman työn näkyväksi tekeminen, tapahtumien mainostaminen</a:t>
            </a:r>
          </a:p>
          <a:p>
            <a:pPr marL="457200" lvl="0" indent="-342900" rtl="0">
              <a:spcBef>
                <a:spcPts val="0"/>
              </a:spcBef>
            </a:pPr>
            <a:r>
              <a:rPr lang="fi"/>
              <a:t>Lupa ja toivomuskin hullutella vielä enemmän!</a:t>
            </a:r>
          </a:p>
          <a:p>
            <a:pPr marL="457200" lvl="0" indent="-342900" rtl="0">
              <a:spcBef>
                <a:spcPts val="0"/>
              </a:spcBef>
            </a:pPr>
            <a:r>
              <a:rPr lang="fi"/>
              <a:t>Samaistuttavan bitmoji-hahmon luominen, joka seikkailee</a:t>
            </a:r>
          </a:p>
          <a:p>
            <a:pPr marL="457200" lvl="0" indent="-342900" rtl="0">
              <a:spcBef>
                <a:spcPts val="0"/>
              </a:spcBef>
            </a:pPr>
            <a:r>
              <a:rPr lang="fi"/>
              <a:t>Seurattavia esim. pesojoonas = Joonas Pesonen ja kts. lisää </a:t>
            </a:r>
            <a:r>
              <a:rPr lang="fi" u="sng">
                <a:solidFill>
                  <a:schemeClr val="hlink"/>
                </a:solidFill>
                <a:hlinkClick r:id="rId4"/>
              </a:rPr>
              <a:t>http://snappaajat.fi/</a:t>
            </a:r>
          </a:p>
          <a:p>
            <a:pPr lvl="0" rtl="0">
              <a:spcBef>
                <a:spcPts val="0"/>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445025"/>
            <a:ext cx="5661900" cy="572700"/>
          </a:xfrm>
          <a:prstGeom prst="rect">
            <a:avLst/>
          </a:prstGeom>
        </p:spPr>
        <p:txBody>
          <a:bodyPr wrap="square" lIns="91425" tIns="91425" rIns="91425" bIns="91425" anchor="t" anchorCtr="0">
            <a:noAutofit/>
          </a:bodyPr>
          <a:lstStyle/>
          <a:p>
            <a:pPr lvl="0" rtl="0">
              <a:spcBef>
                <a:spcPts val="0"/>
              </a:spcBef>
              <a:buNone/>
            </a:pPr>
            <a:r>
              <a:rPr lang="fi"/>
              <a:t>Instagram Stories = Tarinat Instagrammissa</a:t>
            </a:r>
          </a:p>
        </p:txBody>
      </p:sp>
      <p:sp>
        <p:nvSpPr>
          <p:cNvPr id="270" name="Shape 270"/>
          <p:cNvSpPr txBox="1">
            <a:spLocks noGrp="1"/>
          </p:cNvSpPr>
          <p:nvPr>
            <p:ph type="body" idx="1"/>
          </p:nvPr>
        </p:nvSpPr>
        <p:spPr>
          <a:xfrm>
            <a:off x="311700" y="1727100"/>
            <a:ext cx="4334100" cy="3416400"/>
          </a:xfrm>
          <a:prstGeom prst="rect">
            <a:avLst/>
          </a:prstGeom>
        </p:spPr>
        <p:txBody>
          <a:bodyPr wrap="square" lIns="91425" tIns="91425" rIns="91425" bIns="91425" anchor="t" anchorCtr="0">
            <a:noAutofit/>
          </a:bodyPr>
          <a:lstStyle/>
          <a:p>
            <a:pPr marL="457200" lvl="0" indent="-342900" rtl="0">
              <a:spcBef>
                <a:spcPts val="0"/>
              </a:spcBef>
            </a:pPr>
            <a:r>
              <a:rPr lang="fi"/>
              <a:t>Snapchatin kilpailija</a:t>
            </a:r>
          </a:p>
          <a:p>
            <a:pPr marL="457200" lvl="0" indent="-342900" rtl="0">
              <a:spcBef>
                <a:spcPts val="0"/>
              </a:spcBef>
            </a:pPr>
            <a:r>
              <a:rPr lang="fi"/>
              <a:t>Poistuvat 24h kuluessa</a:t>
            </a:r>
          </a:p>
          <a:p>
            <a:pPr marL="457200" lvl="0" indent="-342900" rtl="0">
              <a:spcBef>
                <a:spcPts val="0"/>
              </a:spcBef>
            </a:pPr>
            <a:r>
              <a:rPr lang="fi"/>
              <a:t>Eivät tuki kuvavirtaa, mahdollisuus hyödyntää esim. raportoinnissa? Tosin jakaminen ongelma</a:t>
            </a:r>
          </a:p>
          <a:p>
            <a:pPr marL="457200" lvl="0" indent="-342900" rtl="0">
              <a:spcBef>
                <a:spcPts val="0"/>
              </a:spcBef>
            </a:pPr>
            <a:r>
              <a:rPr lang="fi"/>
              <a:t>Jo nyt myös tapoja tallentaa yli 24h ajan ja jakaa omaan kuvavirtaan</a:t>
            </a:r>
          </a:p>
        </p:txBody>
      </p:sp>
      <p:pic>
        <p:nvPicPr>
          <p:cNvPr id="271" name="Shape 271"/>
          <p:cNvPicPr preferRelativeResize="0"/>
          <p:nvPr/>
        </p:nvPicPr>
        <p:blipFill>
          <a:blip r:embed="rId3">
            <a:alphaModFix/>
          </a:blip>
          <a:stretch>
            <a:fillRect/>
          </a:stretch>
        </p:blipFill>
        <p:spPr>
          <a:xfrm>
            <a:off x="5199723" y="1"/>
            <a:ext cx="2800351" cy="5143500"/>
          </a:xfrm>
          <a:prstGeom prst="rect">
            <a:avLst/>
          </a:prstGeom>
          <a:noFill/>
          <a:ln>
            <a:noFill/>
          </a:ln>
        </p:spPr>
      </p:pic>
      <p:sp>
        <p:nvSpPr>
          <p:cNvPr id="272" name="Shape 272"/>
          <p:cNvSpPr txBox="1"/>
          <p:nvPr/>
        </p:nvSpPr>
        <p:spPr>
          <a:xfrm>
            <a:off x="4682625" y="4756350"/>
            <a:ext cx="4166400" cy="387000"/>
          </a:xfrm>
          <a:prstGeom prst="rect">
            <a:avLst/>
          </a:prstGeom>
          <a:noFill/>
          <a:ln>
            <a:noFill/>
          </a:ln>
        </p:spPr>
        <p:txBody>
          <a:bodyPr wrap="square" lIns="91425" tIns="91425" rIns="91425" bIns="91425" anchor="t" anchorCtr="0">
            <a:noAutofit/>
          </a:bodyPr>
          <a:lstStyle/>
          <a:p>
            <a:pPr lvl="0" algn="ctr" rtl="0">
              <a:spcBef>
                <a:spcPts val="0"/>
              </a:spcBef>
              <a:buNone/>
            </a:pPr>
            <a:r>
              <a:rPr lang="fi"/>
              <a:t>Kuvan lähde: </a:t>
            </a:r>
            <a:r>
              <a:rPr lang="fi" u="sng">
                <a:solidFill>
                  <a:schemeClr val="hlink"/>
                </a:solidFill>
                <a:hlinkClick r:id="rId4"/>
              </a:rPr>
              <a:t>Instagramin blogi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fi"/>
              <a:t>Päivän (ohjeellinen) aikataulu</a:t>
            </a:r>
          </a:p>
        </p:txBody>
      </p:sp>
      <p:sp>
        <p:nvSpPr>
          <p:cNvPr id="74" name="Shape 7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0" lvl="0" indent="-69850" rtl="0">
              <a:spcBef>
                <a:spcPts val="0"/>
              </a:spcBef>
              <a:buClr>
                <a:schemeClr val="dk1"/>
              </a:buClr>
              <a:buSzPct val="45833"/>
              <a:buFont typeface="Arial"/>
              <a:buNone/>
            </a:pPr>
            <a:r>
              <a:rPr lang="fi" sz="2400"/>
              <a:t>klo 9–10     		Mitä verkko-ohjaus on? ja Verkossa </a:t>
            </a:r>
            <a:br>
              <a:rPr lang="fi" sz="2400"/>
            </a:br>
            <a:r>
              <a:rPr lang="fi" sz="2400"/>
              <a:t>					kohtaamisen erityispiirteet</a:t>
            </a:r>
            <a:br>
              <a:rPr lang="fi" sz="2400"/>
            </a:br>
            <a:r>
              <a:rPr lang="fi" sz="2400"/>
              <a:t>klo 10–11   		Dialogi verkossa: ohjausvuorovaikutus </a:t>
            </a:r>
            <a:br>
              <a:rPr lang="fi" sz="2400"/>
            </a:br>
            <a:r>
              <a:rPr lang="fi" sz="2400"/>
              <a:t>					chatissa</a:t>
            </a:r>
            <a:br>
              <a:rPr lang="fi" sz="2400"/>
            </a:br>
            <a:r>
              <a:rPr lang="fi" sz="2400"/>
              <a:t>klo 11–12   		Lounastauko</a:t>
            </a:r>
            <a:br>
              <a:rPr lang="fi" sz="2400"/>
            </a:br>
            <a:r>
              <a:rPr lang="fi" sz="2400"/>
              <a:t>klo 12-13.45  	Käytännön harjoittelua ja purku</a:t>
            </a:r>
            <a:br>
              <a:rPr lang="fi" sz="2400"/>
            </a:br>
            <a:r>
              <a:rPr lang="fi" sz="2400"/>
              <a:t>klo 13.45-14.15	Tietoturva verkko-ohjauksessa</a:t>
            </a:r>
            <a:br>
              <a:rPr lang="fi" sz="2400"/>
            </a:br>
            <a:r>
              <a:rPr lang="fi" sz="2400"/>
              <a:t>klo 14.15-15		Nuorten suosimista kanavista</a:t>
            </a:r>
          </a:p>
          <a:p>
            <a:pPr lvl="0" rtl="0">
              <a:spcBef>
                <a:spcPts val="0"/>
              </a:spcBef>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Shape 277" descr="beech-2373492_1280.jpg"/>
          <p:cNvPicPr preferRelativeResize="0"/>
          <p:nvPr/>
        </p:nvPicPr>
        <p:blipFill>
          <a:blip r:embed="rId3">
            <a:alphaModFix/>
          </a:blip>
          <a:stretch>
            <a:fillRect/>
          </a:stretch>
        </p:blipFill>
        <p:spPr>
          <a:xfrm>
            <a:off x="-76200" y="-148050"/>
            <a:ext cx="9407200" cy="5291550"/>
          </a:xfrm>
          <a:prstGeom prst="rect">
            <a:avLst/>
          </a:prstGeom>
          <a:noFill/>
          <a:ln>
            <a:noFill/>
          </a:ln>
        </p:spPr>
      </p:pic>
      <p:sp>
        <p:nvSpPr>
          <p:cNvPr id="278" name="Shape 278"/>
          <p:cNvSpPr txBox="1"/>
          <p:nvPr/>
        </p:nvSpPr>
        <p:spPr>
          <a:xfrm>
            <a:off x="669200" y="706450"/>
            <a:ext cx="3492900" cy="1560600"/>
          </a:xfrm>
          <a:prstGeom prst="rect">
            <a:avLst/>
          </a:prstGeom>
          <a:noFill/>
          <a:ln>
            <a:noFill/>
          </a:ln>
        </p:spPr>
        <p:txBody>
          <a:bodyPr wrap="square" lIns="91425" tIns="91425" rIns="91425" bIns="91425" anchor="t" anchorCtr="0">
            <a:noAutofit/>
          </a:bodyPr>
          <a:lstStyle/>
          <a:p>
            <a:pPr lvl="0">
              <a:spcBef>
                <a:spcPts val="0"/>
              </a:spcBef>
              <a:buNone/>
            </a:pPr>
            <a:r>
              <a:rPr lang="fi" sz="2800">
                <a:solidFill>
                  <a:srgbClr val="F3F3F3"/>
                </a:solidFill>
              </a:rPr>
              <a:t>“Every journey starts </a:t>
            </a:r>
          </a:p>
          <a:p>
            <a:pPr lvl="0">
              <a:spcBef>
                <a:spcPts val="0"/>
              </a:spcBef>
              <a:buNone/>
            </a:pPr>
            <a:r>
              <a:rPr lang="fi" sz="2800">
                <a:solidFill>
                  <a:srgbClr val="F3F3F3"/>
                </a:solidFill>
              </a:rPr>
              <a:t>with a single step.”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descr="lock-863062_1920.jpg"/>
          <p:cNvPicPr preferRelativeResize="0"/>
          <p:nvPr/>
        </p:nvPicPr>
        <p:blipFill>
          <a:blip r:embed="rId3">
            <a:alphaModFix amt="70000"/>
          </a:blip>
          <a:stretch>
            <a:fillRect/>
          </a:stretch>
        </p:blipFill>
        <p:spPr>
          <a:xfrm>
            <a:off x="0" y="-571500"/>
            <a:ext cx="9144000" cy="6096000"/>
          </a:xfrm>
          <a:prstGeom prst="rect">
            <a:avLst/>
          </a:prstGeom>
          <a:noFill/>
          <a:ln>
            <a:noFill/>
          </a:ln>
        </p:spPr>
      </p:pic>
      <p:sp>
        <p:nvSpPr>
          <p:cNvPr id="284" name="Shape 284"/>
          <p:cNvSpPr txBox="1">
            <a:spLocks noGrp="1"/>
          </p:cNvSpPr>
          <p:nvPr>
            <p:ph type="title"/>
          </p:nvPr>
        </p:nvSpPr>
        <p:spPr>
          <a:xfrm>
            <a:off x="311700" y="326325"/>
            <a:ext cx="8520600" cy="572700"/>
          </a:xfrm>
          <a:prstGeom prst="rect">
            <a:avLst/>
          </a:prstGeom>
        </p:spPr>
        <p:txBody>
          <a:bodyPr wrap="square" lIns="91425" tIns="91425" rIns="91425" bIns="91425" anchor="t" anchorCtr="0">
            <a:noAutofit/>
          </a:bodyPr>
          <a:lstStyle/>
          <a:p>
            <a:pPr lvl="0" rtl="0">
              <a:spcBef>
                <a:spcPts val="0"/>
              </a:spcBef>
              <a:buNone/>
            </a:pPr>
            <a:r>
              <a:rPr lang="fi" sz="4800">
                <a:highlight>
                  <a:srgbClr val="FFFFFF"/>
                </a:highlight>
              </a:rPr>
              <a:t>Tietoturvasta</a:t>
            </a:r>
          </a:p>
        </p:txBody>
      </p:sp>
      <p:sp>
        <p:nvSpPr>
          <p:cNvPr id="285" name="Shape 285"/>
          <p:cNvSpPr txBox="1">
            <a:spLocks noGrp="1"/>
          </p:cNvSpPr>
          <p:nvPr>
            <p:ph type="body" idx="1"/>
          </p:nvPr>
        </p:nvSpPr>
        <p:spPr>
          <a:xfrm>
            <a:off x="311700" y="1727100"/>
            <a:ext cx="6256200" cy="3416400"/>
          </a:xfrm>
          <a:prstGeom prst="rect">
            <a:avLst/>
          </a:prstGeom>
        </p:spPr>
        <p:txBody>
          <a:bodyPr wrap="square" lIns="91425" tIns="91425" rIns="91425" bIns="91425" anchor="t" anchorCtr="0">
            <a:noAutofit/>
          </a:bodyPr>
          <a:lstStyle/>
          <a:p>
            <a:pPr marL="457200" lvl="0" indent="-419100" rtl="0">
              <a:spcBef>
                <a:spcPts val="0"/>
              </a:spcBef>
              <a:buClr>
                <a:srgbClr val="000000"/>
              </a:buClr>
              <a:buSzPct val="100000"/>
            </a:pPr>
            <a:r>
              <a:rPr lang="fi" sz="3000" u="sng">
                <a:solidFill>
                  <a:srgbClr val="000000"/>
                </a:solidFill>
                <a:highlight>
                  <a:srgbClr val="FFFFFF"/>
                </a:highlight>
                <a:hlinkClick r:id="rId4"/>
              </a:rPr>
              <a:t>SSL (Secure Socket Layer)</a:t>
            </a:r>
          </a:p>
          <a:p>
            <a:pPr marL="457200" lvl="0" indent="-419100" rtl="0">
              <a:spcBef>
                <a:spcPts val="0"/>
              </a:spcBef>
              <a:buClr>
                <a:srgbClr val="000000"/>
              </a:buClr>
              <a:buSzPct val="100000"/>
            </a:pPr>
            <a:r>
              <a:rPr lang="fi" sz="3000">
                <a:solidFill>
                  <a:srgbClr val="000000"/>
                </a:solidFill>
                <a:highlight>
                  <a:srgbClr val="FFFFFF"/>
                </a:highlight>
              </a:rPr>
              <a:t>Yhteinen sopimus: mitä </a:t>
            </a:r>
            <a:r>
              <a:rPr lang="fi" sz="3000" u="sng">
                <a:solidFill>
                  <a:srgbClr val="000000"/>
                </a:solidFill>
                <a:highlight>
                  <a:srgbClr val="FFFFFF"/>
                </a:highlight>
                <a:hlinkClick r:id="rId5"/>
              </a:rPr>
              <a:t>työvälineitä</a:t>
            </a:r>
            <a:r>
              <a:rPr lang="fi" sz="3000">
                <a:solidFill>
                  <a:srgbClr val="000000"/>
                </a:solidFill>
                <a:highlight>
                  <a:srgbClr val="FFFFFF"/>
                </a:highlight>
              </a:rPr>
              <a:t> käytetään?</a:t>
            </a:r>
          </a:p>
          <a:p>
            <a:pPr marL="457200" lvl="0" indent="-419100" rtl="0">
              <a:spcBef>
                <a:spcPts val="0"/>
              </a:spcBef>
              <a:buClr>
                <a:srgbClr val="000000"/>
              </a:buClr>
              <a:buSzPct val="100000"/>
            </a:pPr>
            <a:r>
              <a:rPr lang="fi" sz="3000">
                <a:solidFill>
                  <a:srgbClr val="000000"/>
                </a:solidFill>
                <a:highlight>
                  <a:srgbClr val="FFFFFF"/>
                </a:highlight>
              </a:rPr>
              <a:t>Kuka on vastuussa?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fi"/>
              <a:t>Ajankohtaista: </a:t>
            </a:r>
            <a:r>
              <a:rPr lang="fi" u="sng">
                <a:solidFill>
                  <a:schemeClr val="hlink"/>
                </a:solidFill>
                <a:hlinkClick r:id="rId3"/>
              </a:rPr>
              <a:t>EU:n uusi tietosuoja-asetus GDPR</a:t>
            </a:r>
          </a:p>
        </p:txBody>
      </p:sp>
      <p:sp>
        <p:nvSpPr>
          <p:cNvPr id="291" name="Shape 291"/>
          <p:cNvSpPr txBox="1">
            <a:spLocks noGrp="1"/>
          </p:cNvSpPr>
          <p:nvPr>
            <p:ph type="body" idx="2"/>
          </p:nvPr>
        </p:nvSpPr>
        <p:spPr>
          <a:xfrm>
            <a:off x="3722750" y="1252325"/>
            <a:ext cx="4706100" cy="3316500"/>
          </a:xfrm>
          <a:prstGeom prst="rect">
            <a:avLst/>
          </a:prstGeom>
        </p:spPr>
        <p:txBody>
          <a:bodyPr wrap="square" lIns="91425" tIns="91425" rIns="91425" bIns="91425" anchor="t" anchorCtr="0">
            <a:noAutofit/>
          </a:bodyPr>
          <a:lstStyle/>
          <a:p>
            <a:pPr marL="457200" lvl="0" indent="-317500" rtl="0">
              <a:lnSpc>
                <a:spcPct val="115000"/>
              </a:lnSpc>
              <a:spcBef>
                <a:spcPts val="0"/>
              </a:spcBef>
            </a:pPr>
            <a:r>
              <a:rPr lang="fi"/>
              <a:t>Yhdenmukaisempaa säätelyä henkilötietojen käsittelyyn EU:n alueella</a:t>
            </a:r>
          </a:p>
          <a:p>
            <a:pPr marL="457200" lvl="0" indent="-317500" rtl="0">
              <a:lnSpc>
                <a:spcPct val="115000"/>
              </a:lnSpc>
              <a:spcBef>
                <a:spcPts val="0"/>
              </a:spcBef>
              <a:spcAft>
                <a:spcPts val="1000"/>
              </a:spcAft>
            </a:pPr>
            <a:r>
              <a:rPr lang="fi"/>
              <a:t>Pääpointteja:</a:t>
            </a:r>
          </a:p>
          <a:p>
            <a:pPr marL="914400" lvl="1" indent="-304800" rtl="0">
              <a:lnSpc>
                <a:spcPct val="115000"/>
              </a:lnSpc>
              <a:spcBef>
                <a:spcPts val="0"/>
              </a:spcBef>
              <a:spcAft>
                <a:spcPts val="1000"/>
              </a:spcAft>
            </a:pPr>
            <a:r>
              <a:rPr lang="fi"/>
              <a:t>henkilöllä oikeus saada rekisterin tiedot itselleen ja tulla unohdetuksi.</a:t>
            </a:r>
          </a:p>
          <a:p>
            <a:pPr marL="914400" lvl="1" indent="-304800" rtl="0">
              <a:spcBef>
                <a:spcPts val="0"/>
              </a:spcBef>
            </a:pPr>
            <a:r>
              <a:rPr lang="fi"/>
              <a:t>rekisterinpitäjän pitää kyetä todistamaan, että henkilö on antanut suostumuksensa tietonsa käyttöön</a:t>
            </a:r>
          </a:p>
          <a:p>
            <a:pPr marL="914400" lvl="1" indent="-304800" rtl="0">
              <a:lnSpc>
                <a:spcPct val="115000"/>
              </a:lnSpc>
              <a:spcBef>
                <a:spcPts val="0"/>
              </a:spcBef>
              <a:spcAft>
                <a:spcPts val="1000"/>
              </a:spcAft>
            </a:pPr>
            <a:r>
              <a:rPr lang="fi"/>
              <a:t>Organisaatiolla on jatkossa oltava tietosuojavastaava </a:t>
            </a:r>
          </a:p>
          <a:p>
            <a:pPr marL="914400" lvl="1" indent="-304800" rtl="0">
              <a:lnSpc>
                <a:spcPct val="115000"/>
              </a:lnSpc>
              <a:spcBef>
                <a:spcPts val="0"/>
              </a:spcBef>
              <a:spcAft>
                <a:spcPts val="1000"/>
              </a:spcAft>
            </a:pPr>
            <a:r>
              <a:rPr lang="fi"/>
              <a:t>Asetusta noudatettava sakon uhalla: tuntuva 20 milj.</a:t>
            </a:r>
          </a:p>
          <a:p>
            <a:pPr marL="914400" lvl="1" indent="-304800" rtl="0">
              <a:lnSpc>
                <a:spcPct val="115000"/>
              </a:lnSpc>
              <a:spcBef>
                <a:spcPts val="0"/>
              </a:spcBef>
              <a:spcAft>
                <a:spcPts val="1000"/>
              </a:spcAft>
            </a:pPr>
            <a:r>
              <a:rPr lang="fi"/>
              <a:t>Koskee </a:t>
            </a:r>
            <a:r>
              <a:rPr lang="fi" u="sng"/>
              <a:t>kaikkea</a:t>
            </a:r>
            <a:r>
              <a:rPr lang="fi"/>
              <a:t> henkilötietojen</a:t>
            </a:r>
            <a:r>
              <a:rPr lang="fi" u="sng"/>
              <a:t> </a:t>
            </a:r>
            <a:r>
              <a:rPr lang="fi"/>
              <a:t>käsittelyä</a:t>
            </a:r>
          </a:p>
        </p:txBody>
      </p:sp>
      <p:pic>
        <p:nvPicPr>
          <p:cNvPr id="292" name="Shape 292" descr="scales-310963_1280.png"/>
          <p:cNvPicPr preferRelativeResize="0"/>
          <p:nvPr/>
        </p:nvPicPr>
        <p:blipFill>
          <a:blip r:embed="rId4">
            <a:alphaModFix/>
          </a:blip>
          <a:stretch>
            <a:fillRect/>
          </a:stretch>
        </p:blipFill>
        <p:spPr>
          <a:xfrm>
            <a:off x="311700" y="1152475"/>
            <a:ext cx="3411049" cy="341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xEl>
                                              <p:pRg st="0" end="0"/>
                                            </p:txEl>
                                          </p:spTgt>
                                        </p:tgtEl>
                                        <p:attrNameLst>
                                          <p:attrName>style.visibility</p:attrName>
                                        </p:attrNameLst>
                                      </p:cBhvr>
                                      <p:to>
                                        <p:strVal val="visible"/>
                                      </p:to>
                                    </p:set>
                                    <p:animEffect transition="in" filter="fade">
                                      <p:cBhvr>
                                        <p:cTn id="7" dur="1000"/>
                                        <p:tgtEl>
                                          <p:spTgt spid="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xEl>
                                              <p:pRg st="1" end="1"/>
                                            </p:txEl>
                                          </p:spTgt>
                                        </p:tgtEl>
                                        <p:attrNameLst>
                                          <p:attrName>style.visibility</p:attrName>
                                        </p:attrNameLst>
                                      </p:cBhvr>
                                      <p:to>
                                        <p:strVal val="visible"/>
                                      </p:to>
                                    </p:set>
                                    <p:animEffect transition="in" filter="fade">
                                      <p:cBhvr>
                                        <p:cTn id="12" dur="1000"/>
                                        <p:tgtEl>
                                          <p:spTgt spid="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1">
                                            <p:txEl>
                                              <p:pRg st="2" end="2"/>
                                            </p:txEl>
                                          </p:spTgt>
                                        </p:tgtEl>
                                        <p:attrNameLst>
                                          <p:attrName>style.visibility</p:attrName>
                                        </p:attrNameLst>
                                      </p:cBhvr>
                                      <p:to>
                                        <p:strVal val="visible"/>
                                      </p:to>
                                    </p:set>
                                    <p:animEffect transition="in" filter="fade">
                                      <p:cBhvr>
                                        <p:cTn id="17" dur="1000"/>
                                        <p:tgtEl>
                                          <p:spTgt spid="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1">
                                            <p:txEl>
                                              <p:pRg st="3" end="3"/>
                                            </p:txEl>
                                          </p:spTgt>
                                        </p:tgtEl>
                                        <p:attrNameLst>
                                          <p:attrName>style.visibility</p:attrName>
                                        </p:attrNameLst>
                                      </p:cBhvr>
                                      <p:to>
                                        <p:strVal val="visible"/>
                                      </p:to>
                                    </p:set>
                                    <p:animEffect transition="in" filter="fade">
                                      <p:cBhvr>
                                        <p:cTn id="22" dur="1000"/>
                                        <p:tgtEl>
                                          <p:spTgt spid="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1">
                                            <p:txEl>
                                              <p:pRg st="4" end="4"/>
                                            </p:txEl>
                                          </p:spTgt>
                                        </p:tgtEl>
                                        <p:attrNameLst>
                                          <p:attrName>style.visibility</p:attrName>
                                        </p:attrNameLst>
                                      </p:cBhvr>
                                      <p:to>
                                        <p:strVal val="visible"/>
                                      </p:to>
                                    </p:set>
                                    <p:animEffect transition="in" filter="fade">
                                      <p:cBhvr>
                                        <p:cTn id="27" dur="1000"/>
                                        <p:tgtEl>
                                          <p:spTgt spid="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1">
                                            <p:txEl>
                                              <p:pRg st="5" end="5"/>
                                            </p:txEl>
                                          </p:spTgt>
                                        </p:tgtEl>
                                        <p:attrNameLst>
                                          <p:attrName>style.visibility</p:attrName>
                                        </p:attrNameLst>
                                      </p:cBhvr>
                                      <p:to>
                                        <p:strVal val="visible"/>
                                      </p:to>
                                    </p:set>
                                    <p:animEffect transition="in" filter="fade">
                                      <p:cBhvr>
                                        <p:cTn id="32" dur="1000"/>
                                        <p:tgtEl>
                                          <p:spTgt spid="2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1">
                                            <p:txEl>
                                              <p:pRg st="6" end="6"/>
                                            </p:txEl>
                                          </p:spTgt>
                                        </p:tgtEl>
                                        <p:attrNameLst>
                                          <p:attrName>style.visibility</p:attrName>
                                        </p:attrNameLst>
                                      </p:cBhvr>
                                      <p:to>
                                        <p:strVal val="visible"/>
                                      </p:to>
                                    </p:set>
                                    <p:animEffect transition="in" filter="fade">
                                      <p:cBhvr>
                                        <p:cTn id="37" dur="1000"/>
                                        <p:tgtEl>
                                          <p:spTgt spid="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Shape 297" descr="fire-hydrant-947324_1280.jpg"/>
          <p:cNvPicPr preferRelativeResize="0"/>
          <p:nvPr/>
        </p:nvPicPr>
        <p:blipFill>
          <a:blip r:embed="rId3">
            <a:alphaModFix/>
          </a:blip>
          <a:stretch>
            <a:fillRect/>
          </a:stretch>
        </p:blipFill>
        <p:spPr>
          <a:xfrm>
            <a:off x="0" y="-188112"/>
            <a:ext cx="9144000" cy="6093612"/>
          </a:xfrm>
          <a:prstGeom prst="rect">
            <a:avLst/>
          </a:prstGeom>
          <a:noFill/>
          <a:ln>
            <a:noFill/>
          </a:ln>
        </p:spPr>
      </p:pic>
      <p:sp>
        <p:nvSpPr>
          <p:cNvPr id="298" name="Shape 298"/>
          <p:cNvSpPr txBox="1">
            <a:spLocks noGrp="1"/>
          </p:cNvSpPr>
          <p:nvPr>
            <p:ph type="title"/>
          </p:nvPr>
        </p:nvSpPr>
        <p:spPr>
          <a:xfrm>
            <a:off x="311700" y="72100"/>
            <a:ext cx="8520600" cy="572700"/>
          </a:xfrm>
          <a:prstGeom prst="rect">
            <a:avLst/>
          </a:prstGeom>
        </p:spPr>
        <p:txBody>
          <a:bodyPr wrap="square" lIns="91425" tIns="91425" rIns="91425" bIns="91425" anchor="t" anchorCtr="0">
            <a:noAutofit/>
          </a:bodyPr>
          <a:lstStyle/>
          <a:p>
            <a:pPr lvl="0" rtl="0">
              <a:spcBef>
                <a:spcPts val="0"/>
              </a:spcBef>
              <a:buNone/>
            </a:pPr>
            <a:r>
              <a:rPr lang="fi" sz="3600">
                <a:solidFill>
                  <a:srgbClr val="FFFFFF"/>
                </a:solidFill>
              </a:rPr>
              <a:t>Miten voin vaikuttaa tietoturvaan?</a:t>
            </a:r>
          </a:p>
        </p:txBody>
      </p:sp>
      <p:sp>
        <p:nvSpPr>
          <p:cNvPr id="299" name="Shape 299"/>
          <p:cNvSpPr txBox="1">
            <a:spLocks noGrp="1"/>
          </p:cNvSpPr>
          <p:nvPr>
            <p:ph type="body" idx="1"/>
          </p:nvPr>
        </p:nvSpPr>
        <p:spPr>
          <a:xfrm>
            <a:off x="311700" y="829850"/>
            <a:ext cx="8398800" cy="3416400"/>
          </a:xfrm>
          <a:prstGeom prst="rect">
            <a:avLst/>
          </a:prstGeom>
        </p:spPr>
        <p:txBody>
          <a:bodyPr wrap="square" lIns="91425" tIns="91425" rIns="91425" bIns="91425" anchor="t" anchorCtr="0">
            <a:noAutofit/>
          </a:bodyPr>
          <a:lstStyle/>
          <a:p>
            <a:pPr marL="457200" lvl="0" indent="-342900" rtl="0">
              <a:spcBef>
                <a:spcPts val="0"/>
              </a:spcBef>
              <a:buClr>
                <a:srgbClr val="EFEFEF"/>
              </a:buClr>
            </a:pPr>
            <a:r>
              <a:rPr lang="fi">
                <a:solidFill>
                  <a:srgbClr val="EFEFEF"/>
                </a:solidFill>
              </a:rPr>
              <a:t>Tsekkaa fyysinen ympäristö</a:t>
            </a:r>
          </a:p>
          <a:p>
            <a:pPr marL="457200" lvl="0" indent="-342900" rtl="0">
              <a:spcBef>
                <a:spcPts val="0"/>
              </a:spcBef>
              <a:buClr>
                <a:srgbClr val="EFEFEF"/>
              </a:buClr>
            </a:pPr>
            <a:r>
              <a:rPr lang="fi">
                <a:solidFill>
                  <a:srgbClr val="EFEFEF"/>
                </a:solidFill>
              </a:rPr>
              <a:t>Päivitykset ajan tasalla: palomuuri, viruksentorjunta, käyttöjärjestelmä, sovellukset…</a:t>
            </a:r>
          </a:p>
          <a:p>
            <a:pPr marL="457200" lvl="0" indent="-342900" rtl="0">
              <a:spcBef>
                <a:spcPts val="0"/>
              </a:spcBef>
              <a:buClr>
                <a:srgbClr val="EFEFEF"/>
              </a:buClr>
            </a:pPr>
            <a:r>
              <a:rPr lang="fi">
                <a:solidFill>
                  <a:srgbClr val="EFEFEF"/>
                </a:solidFill>
              </a:rPr>
              <a:t>Tee hyvät salasanat ja käytä eri salasanoja</a:t>
            </a:r>
          </a:p>
          <a:p>
            <a:pPr marL="457200" lvl="0" indent="-342900" rtl="0">
              <a:spcBef>
                <a:spcPts val="0"/>
              </a:spcBef>
              <a:buClr>
                <a:srgbClr val="EFEFEF"/>
              </a:buClr>
            </a:pPr>
            <a:r>
              <a:rPr lang="fi">
                <a:solidFill>
                  <a:srgbClr val="EFEFEF"/>
                </a:solidFill>
              </a:rPr>
              <a:t>Älä kirjoita tunnuksia ja salasanoja ylös</a:t>
            </a:r>
          </a:p>
          <a:p>
            <a:pPr marL="457200" lvl="0" indent="-342900" rtl="0">
              <a:spcBef>
                <a:spcPts val="0"/>
              </a:spcBef>
              <a:buClr>
                <a:srgbClr val="EFEFEF"/>
              </a:buClr>
            </a:pPr>
            <a:r>
              <a:rPr lang="fi">
                <a:solidFill>
                  <a:srgbClr val="EFEFEF"/>
                </a:solidFill>
              </a:rPr>
              <a:t>Pidä huoli työvälineistä</a:t>
            </a:r>
          </a:p>
          <a:p>
            <a:pPr marL="457200" lvl="0" indent="-342900" rtl="0">
              <a:spcBef>
                <a:spcPts val="0"/>
              </a:spcBef>
              <a:buClr>
                <a:srgbClr val="EFEFEF"/>
              </a:buClr>
            </a:pPr>
            <a:r>
              <a:rPr lang="fi">
                <a:solidFill>
                  <a:srgbClr val="EFEFEF"/>
                </a:solidFill>
              </a:rPr>
              <a:t>Älä tallenna verkkoon sellaista, mikä ei saa pysyä siellä </a:t>
            </a:r>
            <a:br>
              <a:rPr lang="fi">
                <a:solidFill>
                  <a:srgbClr val="EFEFEF"/>
                </a:solidFill>
              </a:rPr>
            </a:br>
            <a:r>
              <a:rPr lang="fi">
                <a:solidFill>
                  <a:srgbClr val="EFEFEF"/>
                </a:solidFill>
              </a:rPr>
              <a:t>ikuisesti</a:t>
            </a:r>
          </a:p>
          <a:p>
            <a:pPr marL="457200" lvl="0" indent="-342900" rtl="0">
              <a:spcBef>
                <a:spcPts val="0"/>
              </a:spcBef>
              <a:buClr>
                <a:srgbClr val="EFEFEF"/>
              </a:buClr>
            </a:pPr>
            <a:r>
              <a:rPr lang="fi">
                <a:solidFill>
                  <a:srgbClr val="EFEFEF"/>
                </a:solidFill>
              </a:rPr>
              <a:t>Tarkasta onko yhteys suojattu (https ja lukkokuvake)</a:t>
            </a:r>
          </a:p>
          <a:p>
            <a:pPr marL="457200" lvl="0" indent="-342900" rtl="0">
              <a:spcBef>
                <a:spcPts val="0"/>
              </a:spcBef>
              <a:buClr>
                <a:srgbClr val="EFEFEF"/>
              </a:buClr>
            </a:pPr>
            <a:r>
              <a:rPr lang="fi">
                <a:solidFill>
                  <a:srgbClr val="EFEFEF"/>
                </a:solidFill>
              </a:rPr>
              <a:t>Älä avaa epäilyttäviä sähköposteja äläkä varsinkaan </a:t>
            </a:r>
            <a:br>
              <a:rPr lang="fi">
                <a:solidFill>
                  <a:srgbClr val="EFEFEF"/>
                </a:solidFill>
              </a:rPr>
            </a:br>
            <a:r>
              <a:rPr lang="fi">
                <a:solidFill>
                  <a:srgbClr val="EFEFEF"/>
                </a:solidFill>
              </a:rPr>
              <a:t>liitetiedostoja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animEffect transition="in" filter="fade">
                                      <p:cBhvr>
                                        <p:cTn id="7" dur="1000"/>
                                        <p:tgtEl>
                                          <p:spTgt spid="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9">
                                            <p:txEl>
                                              <p:pRg st="1" end="1"/>
                                            </p:txEl>
                                          </p:spTgt>
                                        </p:tgtEl>
                                        <p:attrNameLst>
                                          <p:attrName>style.visibility</p:attrName>
                                        </p:attrNameLst>
                                      </p:cBhvr>
                                      <p:to>
                                        <p:strVal val="visible"/>
                                      </p:to>
                                    </p:set>
                                    <p:animEffect transition="in" filter="fade">
                                      <p:cBhvr>
                                        <p:cTn id="12" dur="1000"/>
                                        <p:tgtEl>
                                          <p:spTgt spid="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xEl>
                                              <p:pRg st="2" end="2"/>
                                            </p:txEl>
                                          </p:spTgt>
                                        </p:tgtEl>
                                        <p:attrNameLst>
                                          <p:attrName>style.visibility</p:attrName>
                                        </p:attrNameLst>
                                      </p:cBhvr>
                                      <p:to>
                                        <p:strVal val="visible"/>
                                      </p:to>
                                    </p:set>
                                    <p:animEffect transition="in" filter="fade">
                                      <p:cBhvr>
                                        <p:cTn id="17" dur="1000"/>
                                        <p:tgtEl>
                                          <p:spTgt spid="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9">
                                            <p:txEl>
                                              <p:pRg st="3" end="3"/>
                                            </p:txEl>
                                          </p:spTgt>
                                        </p:tgtEl>
                                        <p:attrNameLst>
                                          <p:attrName>style.visibility</p:attrName>
                                        </p:attrNameLst>
                                      </p:cBhvr>
                                      <p:to>
                                        <p:strVal val="visible"/>
                                      </p:to>
                                    </p:set>
                                    <p:animEffect transition="in" filter="fade">
                                      <p:cBhvr>
                                        <p:cTn id="22" dur="1000"/>
                                        <p:tgtEl>
                                          <p:spTgt spid="2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9">
                                            <p:txEl>
                                              <p:pRg st="4" end="4"/>
                                            </p:txEl>
                                          </p:spTgt>
                                        </p:tgtEl>
                                        <p:attrNameLst>
                                          <p:attrName>style.visibility</p:attrName>
                                        </p:attrNameLst>
                                      </p:cBhvr>
                                      <p:to>
                                        <p:strVal val="visible"/>
                                      </p:to>
                                    </p:set>
                                    <p:animEffect transition="in" filter="fade">
                                      <p:cBhvr>
                                        <p:cTn id="27" dur="1000"/>
                                        <p:tgtEl>
                                          <p:spTgt spid="2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9">
                                            <p:txEl>
                                              <p:pRg st="5" end="5"/>
                                            </p:txEl>
                                          </p:spTgt>
                                        </p:tgtEl>
                                        <p:attrNameLst>
                                          <p:attrName>style.visibility</p:attrName>
                                        </p:attrNameLst>
                                      </p:cBhvr>
                                      <p:to>
                                        <p:strVal val="visible"/>
                                      </p:to>
                                    </p:set>
                                    <p:animEffect transition="in" filter="fade">
                                      <p:cBhvr>
                                        <p:cTn id="32" dur="1000"/>
                                        <p:tgtEl>
                                          <p:spTgt spid="2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9">
                                            <p:txEl>
                                              <p:pRg st="6" end="6"/>
                                            </p:txEl>
                                          </p:spTgt>
                                        </p:tgtEl>
                                        <p:attrNameLst>
                                          <p:attrName>style.visibility</p:attrName>
                                        </p:attrNameLst>
                                      </p:cBhvr>
                                      <p:to>
                                        <p:strVal val="visible"/>
                                      </p:to>
                                    </p:set>
                                    <p:animEffect transition="in" filter="fade">
                                      <p:cBhvr>
                                        <p:cTn id="37" dur="1000"/>
                                        <p:tgtEl>
                                          <p:spTgt spid="2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9">
                                            <p:txEl>
                                              <p:pRg st="7" end="7"/>
                                            </p:txEl>
                                          </p:spTgt>
                                        </p:tgtEl>
                                        <p:attrNameLst>
                                          <p:attrName>style.visibility</p:attrName>
                                        </p:attrNameLst>
                                      </p:cBhvr>
                                      <p:to>
                                        <p:strVal val="visible"/>
                                      </p:to>
                                    </p:set>
                                    <p:animEffect transition="in" filter="fade">
                                      <p:cBhvr>
                                        <p:cTn id="42" dur="1000"/>
                                        <p:tgtEl>
                                          <p:spTgt spid="2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Shape 304" descr="kuha_meme.jpg"/>
          <p:cNvPicPr preferRelativeResize="0"/>
          <p:nvPr/>
        </p:nvPicPr>
        <p:blipFill>
          <a:blip r:embed="rId3">
            <a:alphaModFix/>
          </a:blip>
          <a:stretch>
            <a:fillRect/>
          </a:stretch>
        </p:blipFill>
        <p:spPr>
          <a:xfrm>
            <a:off x="1152288" y="131125"/>
            <a:ext cx="6839425" cy="4881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endParaRPr/>
          </a:p>
        </p:txBody>
      </p:sp>
      <p:sp>
        <p:nvSpPr>
          <p:cNvPr id="310" name="Shape 31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endParaRPr/>
          </a:p>
        </p:txBody>
      </p:sp>
      <p:pic>
        <p:nvPicPr>
          <p:cNvPr id="311" name="Shape 311" descr="thankyou.jpg"/>
          <p:cNvPicPr preferRelativeResize="0"/>
          <p:nvPr/>
        </p:nvPicPr>
        <p:blipFill>
          <a:blip r:embed="rId3">
            <a:alphaModFix/>
          </a:blip>
          <a:stretch>
            <a:fillRect/>
          </a:stretch>
        </p:blipFill>
        <p:spPr>
          <a:xfrm>
            <a:off x="0" y="-286400"/>
            <a:ext cx="9144000" cy="6096000"/>
          </a:xfrm>
          <a:prstGeom prst="rect">
            <a:avLst/>
          </a:prstGeom>
          <a:noFill/>
          <a:ln>
            <a:noFill/>
          </a:ln>
        </p:spPr>
      </p:pic>
      <p:sp>
        <p:nvSpPr>
          <p:cNvPr id="312" name="Shape 312"/>
          <p:cNvSpPr txBox="1"/>
          <p:nvPr/>
        </p:nvSpPr>
        <p:spPr>
          <a:xfrm>
            <a:off x="311700" y="896650"/>
            <a:ext cx="3000000" cy="3000000"/>
          </a:xfrm>
          <a:prstGeom prst="rect">
            <a:avLst/>
          </a:prstGeom>
          <a:noFill/>
          <a:ln>
            <a:noFill/>
          </a:ln>
        </p:spPr>
        <p:txBody>
          <a:bodyPr wrap="square" lIns="91425" tIns="91425" rIns="91425" bIns="91425" anchor="ctr" anchorCtr="0">
            <a:noAutofit/>
          </a:bodyPr>
          <a:lstStyle/>
          <a:p>
            <a:pPr lvl="0" rtl="0">
              <a:spcBef>
                <a:spcPts val="0"/>
              </a:spcBef>
              <a:buNone/>
            </a:pPr>
            <a:r>
              <a:rPr lang="fi" sz="2600">
                <a:solidFill>
                  <a:srgbClr val="F3F3F3"/>
                </a:solidFill>
              </a:rPr>
              <a:t>Kysymyksiä, </a:t>
            </a:r>
          </a:p>
          <a:p>
            <a:pPr lvl="0" rtl="0">
              <a:spcBef>
                <a:spcPts val="0"/>
              </a:spcBef>
              <a:buNone/>
            </a:pPr>
            <a:r>
              <a:rPr lang="fi" sz="2600">
                <a:solidFill>
                  <a:srgbClr val="F3F3F3"/>
                </a:solidFill>
              </a:rPr>
              <a:t>kommentteja, toiveita?</a:t>
            </a:r>
          </a:p>
          <a:p>
            <a:pPr lvl="0" rtl="0">
              <a:spcBef>
                <a:spcPts val="0"/>
              </a:spcBef>
              <a:buNone/>
            </a:pPr>
            <a:endParaRPr sz="1800">
              <a:solidFill>
                <a:srgbClr val="F3F3F3"/>
              </a:solidFill>
            </a:endParaRPr>
          </a:p>
          <a:p>
            <a:pPr lvl="0" rtl="0">
              <a:spcBef>
                <a:spcPts val="0"/>
              </a:spcBef>
              <a:buNone/>
            </a:pPr>
            <a:r>
              <a:rPr lang="fi" sz="1800">
                <a:solidFill>
                  <a:srgbClr val="F3F3F3"/>
                </a:solidFill>
              </a:rPr>
              <a:t>sara.peltola@</a:t>
            </a:r>
          </a:p>
          <a:p>
            <a:pPr lvl="0" rtl="0">
              <a:spcBef>
                <a:spcPts val="0"/>
              </a:spcBef>
              <a:buNone/>
            </a:pPr>
            <a:r>
              <a:rPr lang="fi" sz="1800">
                <a:solidFill>
                  <a:srgbClr val="F3F3F3"/>
                </a:solidFill>
              </a:rPr>
              <a:t>ohjausote.com</a:t>
            </a:r>
          </a:p>
          <a:p>
            <a:pPr lvl="0" rtl="0">
              <a:spcBef>
                <a:spcPts val="0"/>
              </a:spcBef>
              <a:buNone/>
            </a:pPr>
            <a:r>
              <a:rPr lang="fi" sz="1800">
                <a:solidFill>
                  <a:srgbClr val="F3F3F3"/>
                </a:solidFill>
              </a:rPr>
              <a:t>@Sara_Peltola</a:t>
            </a:r>
          </a:p>
          <a:p>
            <a:pPr lvl="0" rtl="0">
              <a:spcBef>
                <a:spcPts val="0"/>
              </a:spcBef>
              <a:buNone/>
            </a:pPr>
            <a:r>
              <a:rPr lang="fi" sz="1800">
                <a:solidFill>
                  <a:srgbClr val="F3F3F3"/>
                </a:solidFill>
              </a:rPr>
              <a:t>+358 40 745 8104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fi"/>
              <a:t>Lisälukemista kiinnostuneille</a:t>
            </a:r>
          </a:p>
        </p:txBody>
      </p:sp>
      <p:sp>
        <p:nvSpPr>
          <p:cNvPr id="318" name="Shape 31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lnSpc>
                <a:spcPct val="100000"/>
              </a:lnSpc>
              <a:spcBef>
                <a:spcPts val="0"/>
              </a:spcBef>
              <a:buNone/>
            </a:pPr>
            <a:r>
              <a:rPr lang="fi" sz="1400"/>
              <a:t>Peltola, Sara 2014. Ohjausvuorovaikutus Suunta-chatissa. “Kuinka voin pelkkien sanojen avulla välittää sitä myötätuntoa, jota oikeasti häntä kohtaan tunnen?” Luettavissa osoitteessa: </a:t>
            </a:r>
            <a:r>
              <a:rPr lang="fi" sz="1400" u="sng">
                <a:solidFill>
                  <a:schemeClr val="hlink"/>
                </a:solidFill>
                <a:hlinkClick r:id="rId3"/>
              </a:rPr>
              <a:t>http://urn.fi/urn:nbn:fi:uef-20150262</a:t>
            </a:r>
          </a:p>
          <a:p>
            <a:pPr lvl="0" rtl="0">
              <a:lnSpc>
                <a:spcPct val="100000"/>
              </a:lnSpc>
              <a:spcBef>
                <a:spcPts val="0"/>
              </a:spcBef>
              <a:buNone/>
            </a:pPr>
            <a:r>
              <a:rPr lang="fi" sz="1400"/>
              <a:t>Adlington, Jethro 2009. Online Therapy. Reading Between the Lines. A Practical NLP Based Guide to Online Counselling and Therapy Skills. MX Publishing.</a:t>
            </a:r>
          </a:p>
          <a:p>
            <a:pPr lvl="0" rtl="0">
              <a:lnSpc>
                <a:spcPct val="100000"/>
              </a:lnSpc>
              <a:spcBef>
                <a:spcPts val="0"/>
              </a:spcBef>
              <a:buNone/>
            </a:pPr>
            <a:r>
              <a:rPr lang="fi" sz="1400"/>
              <a:t>Jones, Gill &amp; Stokes, Anne 2009. Online Counselling. A Handbook for Practitioners. Palgrave Macmillan.</a:t>
            </a:r>
          </a:p>
          <a:p>
            <a:pPr lvl="0" rtl="0">
              <a:lnSpc>
                <a:spcPct val="100000"/>
              </a:lnSpc>
              <a:spcBef>
                <a:spcPts val="0"/>
              </a:spcBef>
              <a:buNone/>
            </a:pPr>
            <a:r>
              <a:rPr lang="fi" sz="1400"/>
              <a:t>Evans, Jane 2009. Online Counselling and Guidance Skills. A Practical Resource for Trainees and Practitioners. SAGE Publications.</a:t>
            </a:r>
          </a:p>
          <a:p>
            <a:pPr lvl="0" rtl="0">
              <a:lnSpc>
                <a:spcPct val="100000"/>
              </a:lnSpc>
              <a:spcBef>
                <a:spcPts val="0"/>
              </a:spcBef>
              <a:buNone/>
            </a:pPr>
            <a:r>
              <a:rPr lang="fi" sz="1400"/>
              <a:t>Uski, Suvi 2015. Aitous verkkovuorovaikutuksessa: mitä ja miten? Teoksessa Verkko nuorten kertomana ja kokemana. Sivut 81-84. Verke - Verkkonuorisotyön valtakunnallinen kehittämiskeskus.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Shape 79" descr="bridge-192986_1280.jpg"/>
          <p:cNvPicPr preferRelativeResize="0"/>
          <p:nvPr/>
        </p:nvPicPr>
        <p:blipFill>
          <a:blip r:embed="rId3">
            <a:alphaModFix/>
          </a:blip>
          <a:stretch>
            <a:fillRect/>
          </a:stretch>
        </p:blipFill>
        <p:spPr>
          <a:xfrm>
            <a:off x="0" y="-950119"/>
            <a:ext cx="9144000" cy="6093619"/>
          </a:xfrm>
          <a:prstGeom prst="rect">
            <a:avLst/>
          </a:prstGeom>
          <a:noFill/>
          <a:ln>
            <a:noFill/>
          </a:ln>
        </p:spPr>
      </p:pic>
      <p:sp>
        <p:nvSpPr>
          <p:cNvPr id="80" name="Shape 80"/>
          <p:cNvSpPr txBox="1">
            <a:spLocks noGrp="1"/>
          </p:cNvSpPr>
          <p:nvPr>
            <p:ph type="title"/>
          </p:nvPr>
        </p:nvSpPr>
        <p:spPr>
          <a:xfrm>
            <a:off x="311700" y="243825"/>
            <a:ext cx="2742000" cy="572700"/>
          </a:xfrm>
          <a:prstGeom prst="rect">
            <a:avLst/>
          </a:prstGeom>
        </p:spPr>
        <p:txBody>
          <a:bodyPr wrap="square" lIns="91425" tIns="91425" rIns="91425" bIns="91425" anchor="t" anchorCtr="0">
            <a:noAutofit/>
          </a:bodyPr>
          <a:lstStyle/>
          <a:p>
            <a:pPr lvl="0" algn="ctr" rtl="0">
              <a:spcBef>
                <a:spcPts val="0"/>
              </a:spcBef>
              <a:buNone/>
            </a:pPr>
            <a:r>
              <a:rPr lang="fi">
                <a:solidFill>
                  <a:srgbClr val="000000"/>
                </a:solidFill>
                <a:highlight>
                  <a:srgbClr val="F3F3F3"/>
                </a:highlight>
              </a:rPr>
              <a:t>Mitä ohjaus on?</a:t>
            </a:r>
          </a:p>
        </p:txBody>
      </p:sp>
      <p:sp>
        <p:nvSpPr>
          <p:cNvPr id="81" name="Shape 81"/>
          <p:cNvSpPr txBox="1">
            <a:spLocks noGrp="1"/>
          </p:cNvSpPr>
          <p:nvPr>
            <p:ph type="body" idx="1"/>
          </p:nvPr>
        </p:nvSpPr>
        <p:spPr>
          <a:xfrm>
            <a:off x="311700" y="1152475"/>
            <a:ext cx="4555200" cy="3416400"/>
          </a:xfrm>
          <a:prstGeom prst="rect">
            <a:avLst/>
          </a:prstGeom>
        </p:spPr>
        <p:txBody>
          <a:bodyPr wrap="square" lIns="91425" tIns="91425" rIns="91425" bIns="91425" anchor="t" anchorCtr="0">
            <a:noAutofit/>
          </a:bodyPr>
          <a:lstStyle/>
          <a:p>
            <a:pPr lvl="0" algn="ctr" rtl="0">
              <a:spcBef>
                <a:spcPts val="0"/>
              </a:spcBef>
              <a:buNone/>
            </a:pPr>
            <a:r>
              <a:rPr lang="fi" sz="1600" i="1">
                <a:solidFill>
                  <a:srgbClr val="000000"/>
                </a:solidFill>
                <a:highlight>
                  <a:srgbClr val="F3F3F3"/>
                </a:highlight>
              </a:rPr>
              <a:t>Aitoon dialogiin perustuva vuorovaikutussuhde, jossa ohjattavan toimijuus vahvistuu ja hänelle avautuu mahdollisuuksia kehittyä kohti täyttä potentiaaliaan.</a:t>
            </a:r>
          </a:p>
          <a:p>
            <a:pPr lvl="0" algn="ctr" rtl="0">
              <a:lnSpc>
                <a:spcPct val="100000"/>
              </a:lnSpc>
              <a:spcBef>
                <a:spcPts val="0"/>
              </a:spcBef>
              <a:buNone/>
            </a:pPr>
            <a:r>
              <a:rPr lang="fi" sz="1600">
                <a:solidFill>
                  <a:srgbClr val="000000"/>
                </a:solidFill>
                <a:highlight>
                  <a:srgbClr val="F3F3F3"/>
                </a:highlight>
              </a:rPr>
              <a:t>“Lämmin yhteydenkokemisen mikrohetki” </a:t>
            </a:r>
          </a:p>
          <a:p>
            <a:pPr lvl="0" algn="ctr" rtl="0">
              <a:lnSpc>
                <a:spcPct val="100000"/>
              </a:lnSpc>
              <a:spcBef>
                <a:spcPts val="0"/>
              </a:spcBef>
              <a:buNone/>
            </a:pPr>
            <a:r>
              <a:rPr lang="fi" sz="1600">
                <a:solidFill>
                  <a:srgbClr val="000000"/>
                </a:solidFill>
                <a:highlight>
                  <a:srgbClr val="F3F3F3"/>
                </a:highlight>
              </a:rPr>
              <a:t>(Frank Martela)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descr="DeathtoStock_TheCollaborative-1.jpg"/>
          <p:cNvPicPr preferRelativeResize="0"/>
          <p:nvPr/>
        </p:nvPicPr>
        <p:blipFill>
          <a:blip r:embed="rId3">
            <a:alphaModFix/>
          </a:blip>
          <a:stretch>
            <a:fillRect/>
          </a:stretch>
        </p:blipFill>
        <p:spPr>
          <a:xfrm>
            <a:off x="0" y="-952517"/>
            <a:ext cx="9143999" cy="6096018"/>
          </a:xfrm>
          <a:prstGeom prst="rect">
            <a:avLst/>
          </a:prstGeom>
          <a:noFill/>
          <a:ln>
            <a:noFill/>
          </a:ln>
        </p:spPr>
      </p:pic>
      <p:sp>
        <p:nvSpPr>
          <p:cNvPr id="87" name="Shape 87"/>
          <p:cNvSpPr txBox="1">
            <a:spLocks noGrp="1"/>
          </p:cNvSpPr>
          <p:nvPr>
            <p:ph type="title"/>
          </p:nvPr>
        </p:nvSpPr>
        <p:spPr>
          <a:xfrm>
            <a:off x="311700" y="2838025"/>
            <a:ext cx="4424700" cy="841800"/>
          </a:xfrm>
          <a:prstGeom prst="rect">
            <a:avLst/>
          </a:prstGeom>
        </p:spPr>
        <p:txBody>
          <a:bodyPr wrap="square" lIns="91425" tIns="91425" rIns="91425" bIns="91425" anchor="ctr" anchorCtr="0">
            <a:noAutofit/>
          </a:bodyPr>
          <a:lstStyle/>
          <a:p>
            <a:pPr lvl="0" rtl="0">
              <a:spcBef>
                <a:spcPts val="0"/>
              </a:spcBef>
              <a:buNone/>
            </a:pPr>
            <a:r>
              <a:rPr lang="fi"/>
              <a:t>Mistä puhumme, kun puhumme </a:t>
            </a:r>
            <a:r>
              <a:rPr lang="fi" u="sng">
                <a:solidFill>
                  <a:schemeClr val="hlink"/>
                </a:solidFill>
                <a:hlinkClick r:id="rId4"/>
              </a:rPr>
              <a:t>verkko-ohjauksesta</a:t>
            </a:r>
            <a:r>
              <a:rPr lang="fi"/>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descr="girl-1792944_1920.jpg"/>
          <p:cNvPicPr preferRelativeResize="0"/>
          <p:nvPr/>
        </p:nvPicPr>
        <p:blipFill>
          <a:blip r:embed="rId3">
            <a:alphaModFix/>
          </a:blip>
          <a:stretch>
            <a:fillRect/>
          </a:stretch>
        </p:blipFill>
        <p:spPr>
          <a:xfrm>
            <a:off x="0" y="-823909"/>
            <a:ext cx="9144000" cy="6119809"/>
          </a:xfrm>
          <a:prstGeom prst="rect">
            <a:avLst/>
          </a:prstGeom>
          <a:noFill/>
          <a:ln>
            <a:noFill/>
          </a:ln>
        </p:spPr>
      </p:pic>
      <p:sp>
        <p:nvSpPr>
          <p:cNvPr id="93" name="Shape 93"/>
          <p:cNvSpPr txBox="1">
            <a:spLocks noGrp="1"/>
          </p:cNvSpPr>
          <p:nvPr>
            <p:ph type="ctrTitle"/>
          </p:nvPr>
        </p:nvSpPr>
        <p:spPr>
          <a:xfrm>
            <a:off x="0" y="281100"/>
            <a:ext cx="8520600" cy="1019700"/>
          </a:xfrm>
          <a:prstGeom prst="rect">
            <a:avLst/>
          </a:prstGeom>
        </p:spPr>
        <p:txBody>
          <a:bodyPr wrap="square" lIns="91425" tIns="91425" rIns="91425" bIns="91425" anchor="b" anchorCtr="0">
            <a:noAutofit/>
          </a:bodyPr>
          <a:lstStyle/>
          <a:p>
            <a:pPr lvl="0" rtl="0">
              <a:spcBef>
                <a:spcPts val="0"/>
              </a:spcBef>
              <a:buNone/>
            </a:pPr>
            <a:r>
              <a:rPr lang="fi">
                <a:solidFill>
                  <a:srgbClr val="F3F3F3"/>
                </a:solidFill>
              </a:rPr>
              <a:t>Miksi?</a:t>
            </a:r>
          </a:p>
        </p:txBody>
      </p:sp>
      <p:sp>
        <p:nvSpPr>
          <p:cNvPr id="94" name="Shape 94"/>
          <p:cNvSpPr txBox="1">
            <a:spLocks noGrp="1"/>
          </p:cNvSpPr>
          <p:nvPr>
            <p:ph type="subTitle" idx="1"/>
          </p:nvPr>
        </p:nvSpPr>
        <p:spPr>
          <a:xfrm>
            <a:off x="162175" y="3043450"/>
            <a:ext cx="3366600" cy="19206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fi" sz="3600">
                <a:solidFill>
                  <a:srgbClr val="FFFFFF"/>
                </a:solidFill>
              </a:rPr>
              <a:t>“Pitää mennä sinne, missä nuoret 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351775"/>
            <a:ext cx="8520600" cy="572700"/>
          </a:xfrm>
          <a:prstGeom prst="rect">
            <a:avLst/>
          </a:prstGeom>
        </p:spPr>
        <p:txBody>
          <a:bodyPr wrap="square" lIns="91425" tIns="91425" rIns="91425" bIns="91425" anchor="t" anchorCtr="0">
            <a:noAutofit/>
          </a:bodyPr>
          <a:lstStyle/>
          <a:p>
            <a:pPr lvl="0" rtl="0">
              <a:spcBef>
                <a:spcPts val="0"/>
              </a:spcBef>
              <a:buNone/>
            </a:pPr>
            <a:r>
              <a:rPr lang="fi"/>
              <a:t>Miksi verkossa kannattaa ohjata?</a:t>
            </a:r>
          </a:p>
        </p:txBody>
      </p:sp>
      <p:sp>
        <p:nvSpPr>
          <p:cNvPr id="100" name="Shape 100"/>
          <p:cNvSpPr txBox="1">
            <a:spLocks noGrp="1"/>
          </p:cNvSpPr>
          <p:nvPr>
            <p:ph type="body" idx="1"/>
          </p:nvPr>
        </p:nvSpPr>
        <p:spPr>
          <a:xfrm>
            <a:off x="311700" y="1152475"/>
            <a:ext cx="3024600" cy="3416400"/>
          </a:xfrm>
          <a:prstGeom prst="rect">
            <a:avLst/>
          </a:prstGeom>
        </p:spPr>
        <p:txBody>
          <a:bodyPr wrap="square" lIns="91425" tIns="91425" rIns="91425" bIns="91425" anchor="t" anchorCtr="0">
            <a:noAutofit/>
          </a:bodyPr>
          <a:lstStyle/>
          <a:p>
            <a:pPr marL="457200" lvl="0" indent="-342900" rtl="0">
              <a:spcBef>
                <a:spcPts val="0"/>
              </a:spcBef>
            </a:pPr>
            <a:r>
              <a:rPr lang="fi"/>
              <a:t>“Ihmisten kalastaja”: Ohjauksen saavutettavuus</a:t>
            </a:r>
          </a:p>
          <a:p>
            <a:pPr marL="457200" lvl="0" indent="-342900" rtl="0">
              <a:spcBef>
                <a:spcPts val="0"/>
              </a:spcBef>
            </a:pPr>
            <a:r>
              <a:rPr lang="fi"/>
              <a:t>Verkossa ohjataan joka tapauksessa: kysymys on siitä, kuka ja miten?</a:t>
            </a:r>
          </a:p>
          <a:p>
            <a:pPr lvl="0" rtl="0">
              <a:spcBef>
                <a:spcPts val="0"/>
              </a:spcBef>
              <a:buNone/>
            </a:pPr>
            <a:endParaRPr/>
          </a:p>
        </p:txBody>
      </p:sp>
      <p:pic>
        <p:nvPicPr>
          <p:cNvPr id="101" name="Shape 101"/>
          <p:cNvPicPr preferRelativeResize="0"/>
          <p:nvPr/>
        </p:nvPicPr>
        <p:blipFill>
          <a:blip r:embed="rId3">
            <a:alphaModFix/>
          </a:blip>
          <a:stretch>
            <a:fillRect/>
          </a:stretch>
        </p:blipFill>
        <p:spPr>
          <a:xfrm>
            <a:off x="3752850" y="1065213"/>
            <a:ext cx="4762500" cy="3590925"/>
          </a:xfrm>
          <a:prstGeom prst="rect">
            <a:avLst/>
          </a:prstGeom>
          <a:noFill/>
          <a:ln>
            <a:noFill/>
          </a:ln>
        </p:spPr>
      </p:pic>
      <p:sp>
        <p:nvSpPr>
          <p:cNvPr id="102" name="Shape 102"/>
          <p:cNvSpPr txBox="1"/>
          <p:nvPr/>
        </p:nvSpPr>
        <p:spPr>
          <a:xfrm>
            <a:off x="1146750" y="4086825"/>
            <a:ext cx="2606100" cy="792600"/>
          </a:xfrm>
          <a:prstGeom prst="rect">
            <a:avLst/>
          </a:prstGeom>
          <a:noFill/>
          <a:ln>
            <a:noFill/>
          </a:ln>
        </p:spPr>
        <p:txBody>
          <a:bodyPr wrap="square" lIns="91425" tIns="91425" rIns="91425" bIns="91425" anchor="t" anchorCtr="0">
            <a:noAutofit/>
          </a:bodyPr>
          <a:lstStyle/>
          <a:p>
            <a:pPr lvl="0" algn="r" rtl="0">
              <a:spcBef>
                <a:spcPts val="0"/>
              </a:spcBef>
              <a:buNone/>
            </a:pPr>
            <a:r>
              <a:rPr lang="fi"/>
              <a:t>Lähde: AudienceProjectin kysely Q4/2016, kuvan tekijä Harto Pönkä 29.3.2017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Shape 107" descr="tambourine-970343_1280.jpg"/>
          <p:cNvPicPr preferRelativeResize="0"/>
          <p:nvPr/>
        </p:nvPicPr>
        <p:blipFill>
          <a:blip r:embed="rId3">
            <a:alphaModFix/>
          </a:blip>
          <a:stretch>
            <a:fillRect/>
          </a:stretch>
        </p:blipFill>
        <p:spPr>
          <a:xfrm>
            <a:off x="0" y="-907236"/>
            <a:ext cx="9144000" cy="6050737"/>
          </a:xfrm>
          <a:prstGeom prst="rect">
            <a:avLst/>
          </a:prstGeom>
          <a:noFill/>
          <a:ln>
            <a:noFill/>
          </a:ln>
        </p:spPr>
      </p:pic>
      <p:sp>
        <p:nvSpPr>
          <p:cNvPr id="108" name="Shape 108"/>
          <p:cNvSpPr txBox="1">
            <a:spLocks noGrp="1"/>
          </p:cNvSpPr>
          <p:nvPr>
            <p:ph type="title"/>
          </p:nvPr>
        </p:nvSpPr>
        <p:spPr>
          <a:xfrm>
            <a:off x="5959200" y="424500"/>
            <a:ext cx="3184800" cy="572700"/>
          </a:xfrm>
          <a:prstGeom prst="rect">
            <a:avLst/>
          </a:prstGeom>
        </p:spPr>
        <p:txBody>
          <a:bodyPr wrap="square" lIns="91425" tIns="91425" rIns="91425" bIns="91425" anchor="t" anchorCtr="0">
            <a:noAutofit/>
          </a:bodyPr>
          <a:lstStyle/>
          <a:p>
            <a:pPr lvl="0" rtl="0">
              <a:spcBef>
                <a:spcPts val="0"/>
              </a:spcBef>
              <a:buNone/>
            </a:pPr>
            <a:r>
              <a:rPr lang="fi">
                <a:solidFill>
                  <a:schemeClr val="lt1"/>
                </a:solidFill>
              </a:rPr>
              <a:t>Digitaalisen vuorovaikutuksen ominaisuuksia</a:t>
            </a:r>
          </a:p>
        </p:txBody>
      </p:sp>
      <p:sp>
        <p:nvSpPr>
          <p:cNvPr id="109" name="Shape 109"/>
          <p:cNvSpPr txBox="1">
            <a:spLocks noGrp="1"/>
          </p:cNvSpPr>
          <p:nvPr>
            <p:ph type="body" idx="1"/>
          </p:nvPr>
        </p:nvSpPr>
        <p:spPr>
          <a:xfrm>
            <a:off x="5959200" y="3409300"/>
            <a:ext cx="2763900" cy="1534800"/>
          </a:xfrm>
          <a:prstGeom prst="rect">
            <a:avLst/>
          </a:prstGeom>
        </p:spPr>
        <p:txBody>
          <a:bodyPr wrap="square" lIns="91425" tIns="91425" rIns="91425" bIns="91425" anchor="t" anchorCtr="0">
            <a:noAutofit/>
          </a:bodyPr>
          <a:lstStyle/>
          <a:p>
            <a:pPr lvl="0" rtl="0">
              <a:spcBef>
                <a:spcPts val="0"/>
              </a:spcBef>
              <a:buNone/>
            </a:pPr>
            <a:r>
              <a:rPr lang="fi" sz="7200">
                <a:solidFill>
                  <a:schemeClr val="lt1"/>
                </a:solidFill>
              </a:rPr>
              <a:t>Rytmi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descr="directory-666466_1280.jpg"/>
          <p:cNvPicPr preferRelativeResize="0"/>
          <p:nvPr/>
        </p:nvPicPr>
        <p:blipFill>
          <a:blip r:embed="rId3">
            <a:alphaModFix/>
          </a:blip>
          <a:stretch>
            <a:fillRect/>
          </a:stretch>
        </p:blipFill>
        <p:spPr>
          <a:xfrm>
            <a:off x="0" y="-3"/>
            <a:ext cx="9144000" cy="6072202"/>
          </a:xfrm>
          <a:prstGeom prst="rect">
            <a:avLst/>
          </a:prstGeom>
          <a:noFill/>
          <a:ln>
            <a:noFill/>
          </a:ln>
        </p:spPr>
      </p:pic>
      <p:sp>
        <p:nvSpPr>
          <p:cNvPr id="115" name="Shape 115"/>
          <p:cNvSpPr txBox="1">
            <a:spLocks noGrp="1"/>
          </p:cNvSpPr>
          <p:nvPr>
            <p:ph type="title"/>
          </p:nvPr>
        </p:nvSpPr>
        <p:spPr>
          <a:xfrm>
            <a:off x="280200" y="707450"/>
            <a:ext cx="3005400" cy="572700"/>
          </a:xfrm>
          <a:prstGeom prst="rect">
            <a:avLst/>
          </a:prstGeom>
        </p:spPr>
        <p:txBody>
          <a:bodyPr wrap="square" lIns="91425" tIns="91425" rIns="91425" bIns="91425" anchor="t" anchorCtr="0">
            <a:noAutofit/>
          </a:bodyPr>
          <a:lstStyle/>
          <a:p>
            <a:pPr lvl="0" rtl="0">
              <a:spcBef>
                <a:spcPts val="0"/>
              </a:spcBef>
              <a:buNone/>
            </a:pPr>
            <a:r>
              <a:rPr lang="fi">
                <a:solidFill>
                  <a:schemeClr val="lt1"/>
                </a:solidFill>
              </a:rPr>
              <a:t>Digitaalisen vuorovaikutuksen ominaisuuksia</a:t>
            </a:r>
          </a:p>
        </p:txBody>
      </p:sp>
      <p:sp>
        <p:nvSpPr>
          <p:cNvPr id="116" name="Shape 116"/>
          <p:cNvSpPr txBox="1">
            <a:spLocks noGrp="1"/>
          </p:cNvSpPr>
          <p:nvPr>
            <p:ph type="body" idx="1"/>
          </p:nvPr>
        </p:nvSpPr>
        <p:spPr>
          <a:xfrm>
            <a:off x="6140750" y="1868350"/>
            <a:ext cx="2561100" cy="850200"/>
          </a:xfrm>
          <a:prstGeom prst="rect">
            <a:avLst/>
          </a:prstGeom>
        </p:spPr>
        <p:txBody>
          <a:bodyPr wrap="square" lIns="91425" tIns="91425" rIns="91425" bIns="91425" anchor="t" anchorCtr="0">
            <a:noAutofit/>
          </a:bodyPr>
          <a:lstStyle/>
          <a:p>
            <a:pPr lvl="0" rtl="0">
              <a:spcBef>
                <a:spcPts val="0"/>
              </a:spcBef>
              <a:buNone/>
            </a:pPr>
            <a:r>
              <a:rPr lang="fi" sz="4800">
                <a:solidFill>
                  <a:schemeClr val="lt1"/>
                </a:solidFill>
              </a:rPr>
              <a:t>Etäisyys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1678</Words>
  <Application>Microsoft Office PowerPoint</Application>
  <PresentationFormat>Näytössä katseltava esitys (16:9)</PresentationFormat>
  <Paragraphs>253</Paragraphs>
  <Slides>36</Slides>
  <Notes>36</Notes>
  <HiddenSlides>0</HiddenSlides>
  <MMClips>0</MMClips>
  <ScaleCrop>false</ScaleCrop>
  <HeadingPairs>
    <vt:vector size="6" baseType="variant">
      <vt:variant>
        <vt:lpstr>Käytetyt fontit</vt:lpstr>
      </vt:variant>
      <vt:variant>
        <vt:i4>1</vt:i4>
      </vt:variant>
      <vt:variant>
        <vt:lpstr>Teema</vt:lpstr>
      </vt:variant>
      <vt:variant>
        <vt:i4>1</vt:i4>
      </vt:variant>
      <vt:variant>
        <vt:lpstr>Dian otsikot</vt:lpstr>
      </vt:variant>
      <vt:variant>
        <vt:i4>36</vt:i4>
      </vt:variant>
    </vt:vector>
  </HeadingPairs>
  <TitlesOfParts>
    <vt:vector size="38" baseType="lpstr">
      <vt:lpstr>Arial</vt:lpstr>
      <vt:lpstr>Simple Light</vt:lpstr>
      <vt:lpstr>Digiajan ohjaajan vuorovaikutustaidot</vt:lpstr>
      <vt:lpstr>Kuka olen ja miksi olen täällä tänään?</vt:lpstr>
      <vt:lpstr>Päivän (ohjeellinen) aikataulu</vt:lpstr>
      <vt:lpstr>Mitä ohjaus on?</vt:lpstr>
      <vt:lpstr>Mistä puhumme, kun puhumme verkko-ohjauksesta?</vt:lpstr>
      <vt:lpstr>Miksi?</vt:lpstr>
      <vt:lpstr>Miksi verkossa kannattaa ohjata?</vt:lpstr>
      <vt:lpstr>Digitaalisen vuorovaikutuksen ominaisuuksia</vt:lpstr>
      <vt:lpstr>Digitaalisen vuorovaikutuksen ominaisuuksia</vt:lpstr>
      <vt:lpstr>Digitaalisen vuorovaikutuksen ominaisuuksia</vt:lpstr>
      <vt:lpstr>Digitaalisen vuorovaikutuksen ominaisuuksia</vt:lpstr>
      <vt:lpstr>Digitaalisen vuoro- vaikutuksen ominaisuuksia</vt:lpstr>
      <vt:lpstr>Digitaalisen vuorovaikutuksen ominaisuuksia</vt:lpstr>
      <vt:lpstr>Digitaalisen vuorovaikutuksen ominaisuuksia</vt:lpstr>
      <vt:lpstr>PowerPoint-esitys</vt:lpstr>
      <vt:lpstr>Miten?</vt:lpstr>
      <vt:lpstr>Työskentelyn ohjeistus</vt:lpstr>
      <vt:lpstr>Millainen kokemus chat-ohjaaminen oli?  Mitä opit?</vt:lpstr>
      <vt:lpstr>CHAT-OHJELMIA</vt:lpstr>
      <vt:lpstr>Sosiaalinen kynnys ohjauskeskustelussa eri välineillä</vt:lpstr>
      <vt:lpstr>Nuorten suosimista kanavista</vt:lpstr>
      <vt:lpstr>YouTube</vt:lpstr>
      <vt:lpstr>Instagram</vt:lpstr>
      <vt:lpstr>Hyödyntämistapoja ohjauksessa</vt:lpstr>
      <vt:lpstr>Välikevennys: instagrammaajan ajatusmaailma :)</vt:lpstr>
      <vt:lpstr>Snapchat</vt:lpstr>
      <vt:lpstr>Kuinka käyttää Snapchattia?</vt:lpstr>
      <vt:lpstr>Hyödyntämistapoja ohjauksessa</vt:lpstr>
      <vt:lpstr>Instagram Stories = Tarinat Instagrammissa</vt:lpstr>
      <vt:lpstr>PowerPoint-esitys</vt:lpstr>
      <vt:lpstr>Tietoturvasta</vt:lpstr>
      <vt:lpstr>Ajankohtaista: EU:n uusi tietosuoja-asetus GDPR</vt:lpstr>
      <vt:lpstr>Miten voin vaikuttaa tietoturvaan?</vt:lpstr>
      <vt:lpstr>PowerPoint-esitys</vt:lpstr>
      <vt:lpstr>PowerPoint-esitys</vt:lpstr>
      <vt:lpstr>Lisälukemista kiinnostuneille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Digiajan ohjaajan vuorovaikutustaidot</dc:title>
  <dc:creator>Toivakainen Tuija</dc:creator>
  <cp:lastModifiedBy>Toivakainen Tuija</cp:lastModifiedBy>
  <cp:revision>1</cp:revision>
  <dcterms:modified xsi:type="dcterms:W3CDTF">2017-10-27T07:44:50Z</dcterms:modified>
</cp:coreProperties>
</file>