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5"/>
  </p:notesMasterIdLst>
  <p:sldIdLst>
    <p:sldId id="256" r:id="rId5"/>
    <p:sldId id="257" r:id="rId6"/>
    <p:sldId id="259" r:id="rId7"/>
    <p:sldId id="260" r:id="rId8"/>
    <p:sldId id="279" r:id="rId9"/>
    <p:sldId id="258" r:id="rId10"/>
    <p:sldId id="261" r:id="rId11"/>
    <p:sldId id="263" r:id="rId12"/>
    <p:sldId id="276" r:id="rId13"/>
    <p:sldId id="271" r:id="rId14"/>
    <p:sldId id="272" r:id="rId15"/>
    <p:sldId id="273" r:id="rId16"/>
    <p:sldId id="274" r:id="rId17"/>
    <p:sldId id="265" r:id="rId18"/>
    <p:sldId id="275" r:id="rId19"/>
    <p:sldId id="277" r:id="rId20"/>
    <p:sldId id="266" r:id="rId21"/>
    <p:sldId id="262" r:id="rId22"/>
    <p:sldId id="281" r:id="rId23"/>
    <p:sldId id="282" r:id="rId24"/>
    <p:sldId id="283" r:id="rId25"/>
    <p:sldId id="284" r:id="rId26"/>
    <p:sldId id="285" r:id="rId27"/>
    <p:sldId id="286" r:id="rId28"/>
    <p:sldId id="264" r:id="rId29"/>
    <p:sldId id="267" r:id="rId30"/>
    <p:sldId id="268" r:id="rId31"/>
    <p:sldId id="270" r:id="rId32"/>
    <p:sldId id="269" r:id="rId33"/>
    <p:sldId id="27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830EC-06C8-487E-84B9-CF4FBD80CB86}" type="datetimeFigureOut">
              <a:rPr lang="fi-FI" smtClean="0"/>
              <a:t>21.10.2021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7E3A6-9514-447D-94EE-314D00C9CA23}" type="slidenum">
              <a:rPr lang="fi-FI" smtClean="0"/>
              <a:t>‹#›</a:t>
            </a:fld>
            <a:endParaRPr lang="fi-FI"/>
          </a:p>
        </p:txBody>
      </p:sp>
    </p:spTree>
    <p:extLst>
      <p:ext uri="{BB962C8B-B14F-4D97-AF65-F5344CB8AC3E}">
        <p14:creationId xmlns:p14="http://schemas.microsoft.com/office/powerpoint/2010/main" val="144631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FA7E3A6-9514-447D-94EE-314D00C9CA23}" type="slidenum">
              <a:rPr lang="fi-FI" smtClean="0"/>
              <a:t>2</a:t>
            </a:fld>
            <a:endParaRPr lang="fi-FI"/>
          </a:p>
        </p:txBody>
      </p:sp>
    </p:spTree>
    <p:extLst>
      <p:ext uri="{BB962C8B-B14F-4D97-AF65-F5344CB8AC3E}">
        <p14:creationId xmlns:p14="http://schemas.microsoft.com/office/powerpoint/2010/main" val="185542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FA7E3A6-9514-447D-94EE-314D00C9CA23}" type="slidenum">
              <a:rPr lang="fi-FI" smtClean="0"/>
              <a:t>3</a:t>
            </a:fld>
            <a:endParaRPr lang="fi-FI"/>
          </a:p>
        </p:txBody>
      </p:sp>
    </p:spTree>
    <p:extLst>
      <p:ext uri="{BB962C8B-B14F-4D97-AF65-F5344CB8AC3E}">
        <p14:creationId xmlns:p14="http://schemas.microsoft.com/office/powerpoint/2010/main" val="37565208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smtClean="0"/>
              <a:t>Muokkaa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841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i-FI" smtClean="0"/>
              <a:t>Muokkaa perustyyl. napsautt.</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28FBA082-94DF-4C4B-A041-6624924AB0A8}" type="datetimeFigureOut">
              <a:rPr lang="en-US" dirty="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6863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smtClean="0"/>
              <a:t>Muokkaa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10/21/2021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smtClean="0"/>
              <a:t>Muokkaa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DA16AA21-1863-4931-97CB-99D0A168701B}"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3772C379-9A7C-4C87-A116-CBE9F58B04C5}" type="datetimeFigureOut">
              <a:rPr lang="en-US" dirty="0"/>
              <a:t>10/21/2021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10/21/2021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sldNum="0" hdr="0" ftr="0" dt="0"/>
  <p:txStyles>
    <p:titleStyle>
      <a:lvl1pPr algn="l" defTabSz="914400"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muistiliitto.fi/fi/muistiliitto/ajankohtaista/muistiliiton-blogi/blogikirjoitukset/itsemaaraamisoikeuden-abc" TargetMode="External"/><Relationship Id="rId2" Type="http://schemas.openxmlformats.org/officeDocument/2006/relationships/hyperlink" Target="https://www.valvira.fi/terveydenhuolto/potilaan-asema-ja-oikeudet-oikeudet/potilaan-itsemaaraamisoike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umut.fi/valineita-tyohosi/hoitotahto-ja-elamanlaatutestamentti/"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uperliitto.fi/site/assets/files/4599/superliitto-lahihoitajan-eettiset-ohjeet-2019.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valvira.fi/terveydenhuolto/potilaan-asema-ja-oikeudet-oikeudet/liikkumista_rajoittavien_turvavalineiden_kaytt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terveyskirjasto.fi/snk0206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kaypahoito.fi/xmedia/hoi/hoi50044d.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1SkC34OuiN0" TargetMode="External"/><Relationship Id="rId7" Type="http://schemas.openxmlformats.org/officeDocument/2006/relationships/hyperlink" Target="https://www.youtube.com/watch?v=7PfnFG94OKo" TargetMode="External"/><Relationship Id="rId2" Type="http://schemas.openxmlformats.org/officeDocument/2006/relationships/hyperlink" Target="https://www.youtube.com/watch?v=3vt8B8qwKxQ" TargetMode="External"/><Relationship Id="rId1" Type="http://schemas.openxmlformats.org/officeDocument/2006/relationships/slideLayout" Target="../slideLayouts/slideLayout12.xml"/><Relationship Id="rId6" Type="http://schemas.openxmlformats.org/officeDocument/2006/relationships/hyperlink" Target="https://www.youtube.com/watch?v=y-ixn4PI2a0" TargetMode="External"/><Relationship Id="rId5" Type="http://schemas.openxmlformats.org/officeDocument/2006/relationships/hyperlink" Target="https://www.youtube.com/watch?v=k6kHBF68N4g" TargetMode="External"/><Relationship Id="rId4" Type="http://schemas.openxmlformats.org/officeDocument/2006/relationships/hyperlink" Target="https://www.youtube.com/watch?v=Rsnc1wEosr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erveyskyla.fi/ikatalo/ik%C3%A4%C3%A4ntyneelle/ik%C3%A4-ja-arki/ik%C3%A4%C3%A4ntynyt-i%C3%A4k%C3%A4s-vai-vanh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mia.fi/opetusvideo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TYÖ MUISTISAIRAAN IHMISEN VIERELLÄ</a:t>
            </a:r>
            <a:endParaRPr lang="fi-FI" dirty="0"/>
          </a:p>
        </p:txBody>
      </p:sp>
      <p:sp>
        <p:nvSpPr>
          <p:cNvPr id="3" name="Alaotsikko 2"/>
          <p:cNvSpPr>
            <a:spLocks noGrp="1"/>
          </p:cNvSpPr>
          <p:nvPr>
            <p:ph type="subTitle" idx="1"/>
          </p:nvPr>
        </p:nvSpPr>
        <p:spPr/>
        <p:txBody>
          <a:bodyPr>
            <a:normAutofit/>
          </a:bodyPr>
          <a:lstStyle/>
          <a:p>
            <a:endParaRPr lang="fi-FI" dirty="0"/>
          </a:p>
        </p:txBody>
      </p:sp>
    </p:spTree>
    <p:extLst>
      <p:ext uri="{BB962C8B-B14F-4D97-AF65-F5344CB8AC3E}">
        <p14:creationId xmlns:p14="http://schemas.microsoft.com/office/powerpoint/2010/main" val="13688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Muistisairaan kohtaaminen</a:t>
            </a:r>
            <a:endParaRPr lang="fi-FI" dirty="0"/>
          </a:p>
        </p:txBody>
      </p:sp>
      <p:sp>
        <p:nvSpPr>
          <p:cNvPr id="3" name="Sisällön paikkamerkki 2"/>
          <p:cNvSpPr>
            <a:spLocks noGrp="1"/>
          </p:cNvSpPr>
          <p:nvPr>
            <p:ph sz="quarter" idx="13"/>
          </p:nvPr>
        </p:nvSpPr>
        <p:spPr/>
        <p:txBody>
          <a:bodyPr>
            <a:normAutofit/>
          </a:bodyPr>
          <a:lstStyle/>
          <a:p>
            <a:r>
              <a:rPr lang="fi-FI" sz="1400" cap="none" dirty="0" smtClean="0">
                <a:latin typeface="Times New Roman" panose="02020603050405020304" pitchFamily="18" charset="0"/>
                <a:cs typeface="Times New Roman" panose="02020603050405020304" pitchFamily="18" charset="0"/>
              </a:rPr>
              <a:t>kohtele muistisairasta aikuisena ihmisenä</a:t>
            </a:r>
          </a:p>
          <a:p>
            <a:r>
              <a:rPr lang="fi-FI" sz="1400" cap="none" dirty="0" smtClean="0">
                <a:latin typeface="Times New Roman" panose="02020603050405020304" pitchFamily="18" charset="0"/>
                <a:cs typeface="Times New Roman" panose="02020603050405020304" pitchFamily="18" charset="0"/>
              </a:rPr>
              <a:t>unohda oma ammattiroolisi, ole ihminen ihmiselle</a:t>
            </a:r>
          </a:p>
          <a:p>
            <a:r>
              <a:rPr lang="fi-FI" sz="1400" cap="none" dirty="0" smtClean="0">
                <a:latin typeface="Times New Roman" panose="02020603050405020304" pitchFamily="18" charset="0"/>
                <a:cs typeface="Times New Roman" panose="02020603050405020304" pitchFamily="18" charset="0"/>
              </a:rPr>
              <a:t>opi tuntemaan asiakasta, voit helpommin auttaa häntä eri asioissa</a:t>
            </a:r>
          </a:p>
          <a:p>
            <a:r>
              <a:rPr lang="fi-FI" sz="1400" cap="none" dirty="0" smtClean="0">
                <a:latin typeface="Times New Roman" panose="02020603050405020304" pitchFamily="18" charset="0"/>
                <a:cs typeface="Times New Roman" panose="02020603050405020304" pitchFamily="18" charset="0"/>
              </a:rPr>
              <a:t>anna aikaa ymmärtää, mitä olet pyytämässä/ohjaamassa</a:t>
            </a:r>
          </a:p>
          <a:p>
            <a:r>
              <a:rPr lang="fi-FI" sz="1400" cap="none" dirty="0" smtClean="0">
                <a:latin typeface="Times New Roman" panose="02020603050405020304" pitchFamily="18" charset="0"/>
                <a:cs typeface="Times New Roman" panose="02020603050405020304" pitchFamily="18" charset="0"/>
              </a:rPr>
              <a:t>muistisairaus ja itsemääräämisoikeus</a:t>
            </a:r>
          </a:p>
          <a:p>
            <a:pPr lvl="1"/>
            <a:r>
              <a:rPr lang="fi-FI" sz="1400" cap="none" dirty="0" smtClean="0">
                <a:latin typeface="Times New Roman" panose="02020603050405020304" pitchFamily="18" charset="0"/>
                <a:cs typeface="Times New Roman" panose="02020603050405020304" pitchFamily="18" charset="0"/>
              </a:rPr>
              <a:t> muistisairaus ei poista ihmisen itsemääräämisoikeutta automaattisesti</a:t>
            </a:r>
          </a:p>
          <a:p>
            <a:pPr lvl="1"/>
            <a:r>
              <a:rPr lang="fi-FI" sz="1400" cap="none" dirty="0" smtClean="0">
                <a:latin typeface="Times New Roman" panose="02020603050405020304" pitchFamily="18" charset="0"/>
                <a:cs typeface="Times New Roman" panose="02020603050405020304" pitchFamily="18" charset="0"/>
              </a:rPr>
              <a:t>niin kauan kuin asiakas pystyy järkevästi päättämään asioistaan, asiakkaan mielipiteille on annettava etusija.</a:t>
            </a:r>
            <a:endParaRPr lang="fi-FI" sz="1600" cap="none" dirty="0" smtClean="0">
              <a:latin typeface="Times New Roman" panose="02020603050405020304" pitchFamily="18" charset="0"/>
              <a:cs typeface="Times New Roman" panose="02020603050405020304" pitchFamily="18" charset="0"/>
            </a:endParaRPr>
          </a:p>
          <a:p>
            <a:pPr lvl="1"/>
            <a:endParaRPr lang="fi-FI" dirty="0"/>
          </a:p>
        </p:txBody>
      </p:sp>
    </p:spTree>
    <p:extLst>
      <p:ext uri="{BB962C8B-B14F-4D97-AF65-F5344CB8AC3E}">
        <p14:creationId xmlns:p14="http://schemas.microsoft.com/office/powerpoint/2010/main" val="1716987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Muistisairaan näkökulma</a:t>
            </a:r>
            <a:endParaRPr lang="fi-FI" dirty="0"/>
          </a:p>
        </p:txBody>
      </p:sp>
      <p:sp>
        <p:nvSpPr>
          <p:cNvPr id="3" name="Sisällön paikkamerkki 2"/>
          <p:cNvSpPr>
            <a:spLocks noGrp="1"/>
          </p:cNvSpPr>
          <p:nvPr>
            <p:ph sz="quarter" idx="13"/>
          </p:nvPr>
        </p:nvSpPr>
        <p:spPr/>
        <p:txBody>
          <a:bodyPr>
            <a:normAutofit/>
          </a:bodyPr>
          <a:lstStyle/>
          <a:p>
            <a:r>
              <a:rPr lang="fi-FI" cap="none" dirty="0" smtClean="0">
                <a:latin typeface="Times New Roman" panose="02020603050405020304" pitchFamily="18" charset="0"/>
                <a:cs typeface="Times New Roman" panose="02020603050405020304" pitchFamily="18" charset="0"/>
              </a:rPr>
              <a:t>muistisairas ei halua, että hänet kohdataan potilaana, hoidettavana</a:t>
            </a:r>
          </a:p>
          <a:p>
            <a:r>
              <a:rPr lang="fi-FI" cap="none" dirty="0" smtClean="0">
                <a:latin typeface="Times New Roman" panose="02020603050405020304" pitchFamily="18" charset="0"/>
                <a:cs typeface="Times New Roman" panose="02020603050405020304" pitchFamily="18" charset="0"/>
              </a:rPr>
              <a:t>hän haluaa olla normaali, aikuinen</a:t>
            </a:r>
          </a:p>
          <a:p>
            <a:r>
              <a:rPr lang="fi-FI" cap="none" dirty="0" smtClean="0">
                <a:latin typeface="Times New Roman" panose="02020603050405020304" pitchFamily="18" charset="0"/>
                <a:cs typeface="Times New Roman" panose="02020603050405020304" pitchFamily="18" charset="0"/>
              </a:rPr>
              <a:t>hänellä on tarpeita, kuten meilläkin, jos niihin ei vastata, hän voi huonosti</a:t>
            </a:r>
          </a:p>
          <a:p>
            <a:r>
              <a:rPr lang="fi-FI" cap="none" dirty="0" smtClean="0">
                <a:latin typeface="Times New Roman" panose="02020603050405020304" pitchFamily="18" charset="0"/>
                <a:cs typeface="Times New Roman" panose="02020603050405020304" pitchFamily="18" charset="0"/>
              </a:rPr>
              <a:t>hän ilmaisee puheillaan ja käyttäytymisellään, mitä hän toivoo ja tarvitsee. Niissä on viesti, joita pitäisi kuunnella ja koettaa ymmärtää</a:t>
            </a:r>
          </a:p>
          <a:p>
            <a:r>
              <a:rPr lang="fi-FI" cap="none" dirty="0" smtClean="0">
                <a:latin typeface="Times New Roman" panose="02020603050405020304" pitchFamily="18" charset="0"/>
                <a:cs typeface="Times New Roman" panose="02020603050405020304" pitchFamily="18" charset="0"/>
              </a:rPr>
              <a:t>muistisairaalle tulee fyysisiä ja kognitiivisia muutoksia. muistisairauteen liittyy stigma, poltinmerkki  </a:t>
            </a:r>
            <a:endParaRPr lang="fi-FI"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75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5800" y="484632"/>
            <a:ext cx="10442448" cy="1609344"/>
          </a:xfrm>
        </p:spPr>
        <p:txBody>
          <a:bodyPr>
            <a:normAutofit/>
          </a:bodyPr>
          <a:lstStyle/>
          <a:p>
            <a:r>
              <a:rPr lang="fi-FI" dirty="0" smtClean="0"/>
              <a:t>Mitä muistisairaus merkitsee ihmiselle?</a:t>
            </a:r>
            <a:endParaRPr lang="fi-FI" dirty="0"/>
          </a:p>
        </p:txBody>
      </p:sp>
      <p:sp>
        <p:nvSpPr>
          <p:cNvPr id="3" name="Sisällön paikkamerkki 2"/>
          <p:cNvSpPr>
            <a:spLocks noGrp="1"/>
          </p:cNvSpPr>
          <p:nvPr>
            <p:ph sz="quarter" idx="13"/>
          </p:nvPr>
        </p:nvSpPr>
        <p:spPr/>
        <p:txBody>
          <a:bodyPr>
            <a:normAutofit/>
          </a:bodyPr>
          <a:lstStyle/>
          <a:p>
            <a:r>
              <a:rPr lang="fi-FI" cap="none" dirty="0" smtClean="0">
                <a:latin typeface="Times New Roman" panose="02020603050405020304" pitchFamily="18" charset="0"/>
                <a:cs typeface="Times New Roman" panose="02020603050405020304" pitchFamily="18" charset="0"/>
              </a:rPr>
              <a:t>kommunikoinnin vaikeuksia</a:t>
            </a:r>
          </a:p>
          <a:p>
            <a:r>
              <a:rPr lang="fi-FI" cap="none" dirty="0" smtClean="0">
                <a:latin typeface="Times New Roman" panose="02020603050405020304" pitchFamily="18" charset="0"/>
                <a:cs typeface="Times New Roman" panose="02020603050405020304" pitchFamily="18" charset="0"/>
              </a:rPr>
              <a:t>elämänhallinnan heikkenemistä</a:t>
            </a:r>
          </a:p>
          <a:p>
            <a:r>
              <a:rPr lang="fi-FI" cap="none" dirty="0" smtClean="0">
                <a:latin typeface="Times New Roman" panose="02020603050405020304" pitchFamily="18" charset="0"/>
                <a:cs typeface="Times New Roman" panose="02020603050405020304" pitchFamily="18" charset="0"/>
              </a:rPr>
              <a:t>kaaoksen ja turvattomuuden tunteita</a:t>
            </a:r>
          </a:p>
          <a:p>
            <a:r>
              <a:rPr lang="fi-FI" cap="none" dirty="0" smtClean="0">
                <a:latin typeface="Times New Roman" panose="02020603050405020304" pitchFamily="18" charset="0"/>
                <a:cs typeface="Times New Roman" panose="02020603050405020304" pitchFamily="18" charset="0"/>
              </a:rPr>
              <a:t>kyvyttömyyttä huolehtia tarpeistaan ja puolustaa itseään</a:t>
            </a:r>
          </a:p>
          <a:p>
            <a:r>
              <a:rPr lang="fi-FI" cap="none" dirty="0" smtClean="0">
                <a:latin typeface="Times New Roman" panose="02020603050405020304" pitchFamily="18" charset="0"/>
                <a:cs typeface="Times New Roman" panose="02020603050405020304" pitchFamily="18" charset="0"/>
              </a:rPr>
              <a:t>Pelkoa itsemääräämisoikeuden menettämisestä</a:t>
            </a:r>
          </a:p>
          <a:p>
            <a:r>
              <a:rPr lang="fi-FI" cap="none" dirty="0" smtClean="0">
                <a:latin typeface="Times New Roman" panose="02020603050405020304" pitchFamily="18" charset="0"/>
                <a:cs typeface="Times New Roman" panose="02020603050405020304" pitchFamily="18" charset="0"/>
              </a:rPr>
              <a:t>identiteetin heikkeneminen (kuka minä olen, mikä on identiteettini)</a:t>
            </a:r>
          </a:p>
          <a:p>
            <a:r>
              <a:rPr lang="fi-FI" cap="none" dirty="0" smtClean="0">
                <a:latin typeface="Times New Roman" panose="02020603050405020304" pitchFamily="18" charset="0"/>
                <a:cs typeface="Times New Roman" panose="02020603050405020304" pitchFamily="18" charset="0"/>
              </a:rPr>
              <a:t>Puolustusmekanismit murtuvat, käyttäytymisen normit eivät toimi kuten meillä (otsalohkon vauriot) </a:t>
            </a:r>
            <a:endParaRPr lang="fi-FI"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058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Kuka tämä ihminen on?</a:t>
            </a:r>
            <a:endParaRPr lang="fi-FI" dirty="0"/>
          </a:p>
        </p:txBody>
      </p:sp>
      <p:sp>
        <p:nvSpPr>
          <p:cNvPr id="6" name="Tekstin paikkamerkki 5"/>
          <p:cNvSpPr>
            <a:spLocks noGrp="1"/>
          </p:cNvSpPr>
          <p:nvPr>
            <p:ph type="body" sz="half" idx="15"/>
          </p:nvPr>
        </p:nvSpPr>
        <p:spPr/>
        <p:txBody>
          <a:bodyPr>
            <a:normAutofit/>
          </a:bodyPr>
          <a:lstStyle/>
          <a:p>
            <a:r>
              <a:rPr lang="fi-FI" cap="none" dirty="0">
                <a:latin typeface="Times New Roman" panose="02020603050405020304" pitchFamily="18" charset="0"/>
                <a:cs typeface="Times New Roman" panose="02020603050405020304" pitchFamily="18" charset="0"/>
              </a:rPr>
              <a:t>mikä saa hänet huonolle tuulelle?</a:t>
            </a:r>
          </a:p>
          <a:p>
            <a:r>
              <a:rPr lang="fi-FI" cap="none" dirty="0">
                <a:latin typeface="Times New Roman" panose="02020603050405020304" pitchFamily="18" charset="0"/>
                <a:cs typeface="Times New Roman" panose="02020603050405020304" pitchFamily="18" charset="0"/>
              </a:rPr>
              <a:t>tuoko hän esille seksuaalisia tarpeitaan?</a:t>
            </a:r>
          </a:p>
          <a:p>
            <a:r>
              <a:rPr lang="fi-FI" cap="none" dirty="0">
                <a:latin typeface="Times New Roman" panose="02020603050405020304" pitchFamily="18" charset="0"/>
                <a:cs typeface="Times New Roman" panose="02020603050405020304" pitchFamily="18" charset="0"/>
              </a:rPr>
              <a:t>ilmaiseeko hän vakaumukseen liittyvä tarpeita</a:t>
            </a:r>
          </a:p>
          <a:p>
            <a:r>
              <a:rPr lang="fi-FI" cap="none" dirty="0" smtClean="0">
                <a:latin typeface="Times New Roman" panose="02020603050405020304" pitchFamily="18" charset="0"/>
                <a:cs typeface="Times New Roman" panose="02020603050405020304" pitchFamily="18" charset="0"/>
              </a:rPr>
              <a:t>mitkä </a:t>
            </a:r>
            <a:r>
              <a:rPr lang="fi-FI" cap="none" dirty="0">
                <a:latin typeface="Times New Roman" panose="02020603050405020304" pitchFamily="18" charset="0"/>
                <a:cs typeface="Times New Roman" panose="02020603050405020304" pitchFamily="18" charset="0"/>
              </a:rPr>
              <a:t>ovat hänen vahvuutensa ja voimavaransa?</a:t>
            </a:r>
          </a:p>
          <a:p>
            <a:r>
              <a:rPr lang="fi-FI" cap="none" dirty="0">
                <a:latin typeface="Times New Roman" panose="02020603050405020304" pitchFamily="18" charset="0"/>
                <a:cs typeface="Times New Roman" panose="02020603050405020304" pitchFamily="18" charset="0"/>
              </a:rPr>
              <a:t>millaista arkea hän haluaa elää?</a:t>
            </a:r>
          </a:p>
          <a:p>
            <a:r>
              <a:rPr lang="fi-FI" cap="none" dirty="0">
                <a:latin typeface="Times New Roman" panose="02020603050405020304" pitchFamily="18" charset="0"/>
                <a:cs typeface="Times New Roman" panose="02020603050405020304" pitchFamily="18" charset="0"/>
              </a:rPr>
              <a:t>miten hän kokee itsensä?</a:t>
            </a:r>
          </a:p>
          <a:p>
            <a:endParaRPr lang="fi-FI" dirty="0"/>
          </a:p>
        </p:txBody>
      </p:sp>
      <p:sp>
        <p:nvSpPr>
          <p:cNvPr id="7" name="Tekstin paikkamerkki 6"/>
          <p:cNvSpPr>
            <a:spLocks noGrp="1"/>
          </p:cNvSpPr>
          <p:nvPr>
            <p:ph type="body" sz="half" idx="16"/>
          </p:nvPr>
        </p:nvSpPr>
        <p:spPr/>
        <p:txBody>
          <a:bodyPr>
            <a:normAutofit/>
          </a:bodyPr>
          <a:lstStyle/>
          <a:p>
            <a:r>
              <a:rPr lang="fi-FI" cap="none" dirty="0">
                <a:latin typeface="Times New Roman" panose="02020603050405020304" pitchFamily="18" charset="0"/>
                <a:cs typeface="Times New Roman" panose="02020603050405020304" pitchFamily="18" charset="0"/>
              </a:rPr>
              <a:t>kuka hän on ihmisenä, (elämänhistoria, persoona)</a:t>
            </a:r>
          </a:p>
          <a:p>
            <a:r>
              <a:rPr lang="fi-FI" cap="none" dirty="0">
                <a:latin typeface="Times New Roman" panose="02020603050405020304" pitchFamily="18" charset="0"/>
                <a:cs typeface="Times New Roman" panose="02020603050405020304" pitchFamily="18" charset="0"/>
              </a:rPr>
              <a:t>ketkä ihmiset ovat hänelle tärkeitä?</a:t>
            </a:r>
          </a:p>
          <a:p>
            <a:r>
              <a:rPr lang="fi-FI" cap="none" dirty="0">
                <a:latin typeface="Times New Roman" panose="02020603050405020304" pitchFamily="18" charset="0"/>
                <a:cs typeface="Times New Roman" panose="02020603050405020304" pitchFamily="18" charset="0"/>
              </a:rPr>
              <a:t>mitä hänelle kuuluu?</a:t>
            </a:r>
          </a:p>
          <a:p>
            <a:r>
              <a:rPr lang="fi-FI" cap="none" dirty="0">
                <a:latin typeface="Times New Roman" panose="02020603050405020304" pitchFamily="18" charset="0"/>
                <a:cs typeface="Times New Roman" panose="02020603050405020304" pitchFamily="18" charset="0"/>
              </a:rPr>
              <a:t>mitä hän toivoo</a:t>
            </a:r>
          </a:p>
          <a:p>
            <a:r>
              <a:rPr lang="fi-FI" cap="none" dirty="0">
                <a:latin typeface="Times New Roman" panose="02020603050405020304" pitchFamily="18" charset="0"/>
                <a:cs typeface="Times New Roman" panose="02020603050405020304" pitchFamily="18" charset="0"/>
              </a:rPr>
              <a:t>mistä hän iloitsee, tulee hyvälle mielelle, mistä hän nauttii?</a:t>
            </a:r>
          </a:p>
          <a:p>
            <a:r>
              <a:rPr lang="fi-FI" cap="none" dirty="0">
                <a:latin typeface="Times New Roman" panose="02020603050405020304" pitchFamily="18" charset="0"/>
                <a:cs typeface="Times New Roman" panose="02020603050405020304" pitchFamily="18" charset="0"/>
              </a:rPr>
              <a:t>mistä hän ei pidä?</a:t>
            </a:r>
          </a:p>
          <a:p>
            <a:endParaRPr lang="fi-FI" dirty="0"/>
          </a:p>
        </p:txBody>
      </p:sp>
      <p:sp>
        <p:nvSpPr>
          <p:cNvPr id="8" name="Tekstin paikkamerkki 7"/>
          <p:cNvSpPr>
            <a:spLocks noGrp="1"/>
          </p:cNvSpPr>
          <p:nvPr>
            <p:ph type="body" sz="half" idx="17"/>
          </p:nvPr>
        </p:nvSpPr>
        <p:spPr/>
        <p:txBody>
          <a:bodyPr/>
          <a:lstStyle/>
          <a:p>
            <a:r>
              <a:rPr lang="fi-FI" cap="none" dirty="0" smtClean="0">
                <a:latin typeface="Times New Roman" panose="02020603050405020304" pitchFamily="18" charset="0"/>
                <a:cs typeface="Times New Roman" panose="02020603050405020304" pitchFamily="18" charset="0"/>
              </a:rPr>
              <a:t>mitkä kognitiiviset muutokset vaikeuttavat hänen elämäänsä? – mitä muutokset vaativat hoitajan ymmärrystä ja vastaantuloa?</a:t>
            </a:r>
          </a:p>
          <a:p>
            <a:r>
              <a:rPr lang="fi-FI" cap="none" dirty="0" smtClean="0">
                <a:latin typeface="Times New Roman" panose="02020603050405020304" pitchFamily="18" charset="0"/>
                <a:cs typeface="Times New Roman" panose="02020603050405020304" pitchFamily="18" charset="0"/>
              </a:rPr>
              <a:t>mitkä olisivat hänen sosiaaliset tarpeensa?</a:t>
            </a:r>
            <a:endParaRPr lang="fi-FI"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341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Itsemääräämisoikeus</a:t>
            </a:r>
            <a:endParaRPr lang="fi-FI" dirty="0"/>
          </a:p>
        </p:txBody>
      </p:sp>
      <p:sp>
        <p:nvSpPr>
          <p:cNvPr id="3" name="Sisällön paikkamerkki 2"/>
          <p:cNvSpPr>
            <a:spLocks noGrp="1"/>
          </p:cNvSpPr>
          <p:nvPr>
            <p:ph idx="1"/>
          </p:nvPr>
        </p:nvSpPr>
        <p:spPr/>
        <p:txBody>
          <a:bodyPr>
            <a:normAutofit/>
          </a:bodyPr>
          <a:lstStyle/>
          <a:p>
            <a:r>
              <a:rPr lang="fi-FI" dirty="0" smtClean="0"/>
              <a:t> </a:t>
            </a:r>
            <a:r>
              <a:rPr lang="fi-FI" dirty="0"/>
              <a:t>on </a:t>
            </a:r>
            <a:r>
              <a:rPr lang="fi-FI" dirty="0" err="1"/>
              <a:t>sosiaali</a:t>
            </a:r>
            <a:r>
              <a:rPr lang="fi-FI" dirty="0"/>
              <a:t>- ja terveydenhuollon johtava periaate. </a:t>
            </a:r>
            <a:endParaRPr lang="fi-FI" dirty="0" smtClean="0"/>
          </a:p>
          <a:p>
            <a:r>
              <a:rPr lang="fi-FI" dirty="0" smtClean="0"/>
              <a:t>Asiakasta/potilasta on hoidettava yhteisymmärryksessä hänen kanssaan</a:t>
            </a:r>
          </a:p>
          <a:p>
            <a:r>
              <a:rPr lang="fi-FI" dirty="0"/>
              <a:t>Potilaan itsemääräämisoikeus on </a:t>
            </a:r>
            <a:r>
              <a:rPr lang="fi-FI" dirty="0" err="1"/>
              <a:t>sosiaali</a:t>
            </a:r>
            <a:r>
              <a:rPr lang="fi-FI" dirty="0"/>
              <a:t>- ja terveydenhuollon johtava periaate. </a:t>
            </a:r>
            <a:r>
              <a:rPr lang="fi-FI" dirty="0" smtClean="0"/>
              <a:t>Potilaslain </a:t>
            </a:r>
            <a:r>
              <a:rPr lang="fi-FI" dirty="0"/>
              <a:t>mukaan potilasta on hoidettava yhteisymmärryksessä hänen kanssaan</a:t>
            </a:r>
            <a:r>
              <a:rPr lang="fi-FI" dirty="0" smtClean="0"/>
              <a:t>.</a:t>
            </a:r>
          </a:p>
          <a:p>
            <a:r>
              <a:rPr lang="fi-FI" dirty="0" smtClean="0"/>
              <a:t>Muistisairaus ei poista itsemääräämisoikeutta</a:t>
            </a:r>
          </a:p>
          <a:p>
            <a:r>
              <a:rPr lang="fi-FI" dirty="0"/>
              <a:t> </a:t>
            </a:r>
            <a:r>
              <a:rPr lang="fi-FI" dirty="0" smtClean="0"/>
              <a:t>Muistisairas voi tehdä oikeita päätöksiä elämästään ja hoidostaan</a:t>
            </a:r>
          </a:p>
          <a:p>
            <a:r>
              <a:rPr lang="fi-FI" dirty="0" smtClean="0"/>
              <a:t>Etusijalla on muistisairaan toive, kun hän ei enää kykene päättämään asioistaan, läheinen tai laillinen edustaja voi tehdä päätöksiä hänen puolestaan. </a:t>
            </a:r>
          </a:p>
          <a:p>
            <a:r>
              <a:rPr lang="fi-FI" dirty="0" smtClean="0">
                <a:hlinkClick r:id="rId2"/>
              </a:rPr>
              <a:t>Potilaan </a:t>
            </a:r>
            <a:r>
              <a:rPr lang="fi-FI" dirty="0">
                <a:hlinkClick r:id="rId2"/>
              </a:rPr>
              <a:t>itsemääräämisoikeus </a:t>
            </a:r>
            <a:r>
              <a:rPr lang="fi-FI" dirty="0" smtClean="0">
                <a:hlinkClick r:id="rId2"/>
              </a:rPr>
              <a:t>– Valvira</a:t>
            </a:r>
            <a:endParaRPr lang="fi-FI" dirty="0" smtClean="0"/>
          </a:p>
          <a:p>
            <a:r>
              <a:rPr lang="fi-FI" dirty="0">
                <a:hlinkClick r:id="rId3"/>
              </a:rPr>
              <a:t>Itsemääräämisoikeuden ABC :: Muistiliitto</a:t>
            </a:r>
            <a:endParaRPr lang="fi-FI" dirty="0" smtClean="0"/>
          </a:p>
          <a:p>
            <a:endParaRPr lang="fi-FI" dirty="0" smtClean="0"/>
          </a:p>
        </p:txBody>
      </p:sp>
    </p:spTree>
    <p:extLst>
      <p:ext uri="{BB962C8B-B14F-4D97-AF65-F5344CB8AC3E}">
        <p14:creationId xmlns:p14="http://schemas.microsoft.com/office/powerpoint/2010/main" val="261265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Porinaryhmä	</a:t>
            </a:r>
            <a:endParaRPr lang="fi-FI" dirty="0"/>
          </a:p>
        </p:txBody>
      </p:sp>
      <p:sp>
        <p:nvSpPr>
          <p:cNvPr id="3" name="Sisällön paikkamerkki 2"/>
          <p:cNvSpPr>
            <a:spLocks noGrp="1"/>
          </p:cNvSpPr>
          <p:nvPr>
            <p:ph idx="1"/>
          </p:nvPr>
        </p:nvSpPr>
        <p:spPr/>
        <p:txBody>
          <a:bodyPr/>
          <a:lstStyle/>
          <a:p>
            <a:r>
              <a:rPr lang="fi-FI" dirty="0" smtClean="0"/>
              <a:t>Oletko työssäsi tai Teo-jaksolla joutunut rajoittamaan asiakkaan itsemääräämisoikeutta?</a:t>
            </a:r>
          </a:p>
          <a:p>
            <a:r>
              <a:rPr lang="fi-FI" dirty="0" smtClean="0"/>
              <a:t>Miten ratkaisit ongelman/haasteen?</a:t>
            </a:r>
          </a:p>
          <a:p>
            <a:r>
              <a:rPr lang="fi-FI" dirty="0" smtClean="0"/>
              <a:t>Mitä ajatuksia tämä on herättänyt sinussa?</a:t>
            </a:r>
            <a:endParaRPr lang="fi-FI" dirty="0"/>
          </a:p>
        </p:txBody>
      </p:sp>
    </p:spTree>
    <p:extLst>
      <p:ext uri="{BB962C8B-B14F-4D97-AF65-F5344CB8AC3E}">
        <p14:creationId xmlns:p14="http://schemas.microsoft.com/office/powerpoint/2010/main" val="139658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title"/>
          </p:nvPr>
        </p:nvSpPr>
        <p:spPr/>
        <p:txBody>
          <a:bodyPr/>
          <a:lstStyle/>
          <a:p>
            <a:r>
              <a:rPr lang="fi-FI" dirty="0" smtClean="0"/>
              <a:t>Muistisairaus on parantumaton sairaus</a:t>
            </a:r>
            <a:endParaRPr lang="fi-FI" dirty="0"/>
          </a:p>
        </p:txBody>
      </p:sp>
      <p:sp>
        <p:nvSpPr>
          <p:cNvPr id="10" name="Sisällön paikkamerkki 9"/>
          <p:cNvSpPr>
            <a:spLocks noGrp="1"/>
          </p:cNvSpPr>
          <p:nvPr>
            <p:ph idx="1"/>
          </p:nvPr>
        </p:nvSpPr>
        <p:spPr/>
        <p:txBody>
          <a:bodyPr/>
          <a:lstStyle/>
          <a:p>
            <a:r>
              <a:rPr lang="fi-FI" dirty="0"/>
              <a:t>Palliatiivinen hoito on </a:t>
            </a:r>
            <a:r>
              <a:rPr lang="fi-FI" b="1" dirty="0"/>
              <a:t>parantumatonta, etenevää sairautta sairastavan potilaan aktiivista kokonaisvaltaista hoitoa</a:t>
            </a:r>
            <a:r>
              <a:rPr lang="fi-FI" dirty="0"/>
              <a:t>. </a:t>
            </a:r>
            <a:r>
              <a:rPr lang="fi-FI" dirty="0" smtClean="0"/>
              <a:t>(THL)</a:t>
            </a:r>
          </a:p>
          <a:p>
            <a:r>
              <a:rPr lang="fi-FI" dirty="0" smtClean="0"/>
              <a:t>Muuttaako tämä tieto jotenkin ammattilaisen suhtautumista sairastuneeseen?</a:t>
            </a:r>
          </a:p>
          <a:p>
            <a:r>
              <a:rPr lang="fi-FI" dirty="0" smtClean="0"/>
              <a:t>Muuttaako tämä tieto jotenkin sairastunutta tai läheistä?</a:t>
            </a:r>
          </a:p>
          <a:p>
            <a:r>
              <a:rPr lang="fi-FI" dirty="0" smtClean="0"/>
              <a:t>Miten sairastunut voisi vaikuttaa omaan tulevaisuutensa hoitoon?</a:t>
            </a:r>
            <a:endParaRPr lang="fi-FI" dirty="0"/>
          </a:p>
        </p:txBody>
      </p:sp>
    </p:spTree>
    <p:extLst>
      <p:ext uri="{BB962C8B-B14F-4D97-AF65-F5344CB8AC3E}">
        <p14:creationId xmlns:p14="http://schemas.microsoft.com/office/powerpoint/2010/main" val="302656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HOITOTAHTO/ELÄMÄNTAHTOTESTAMENTTI</a:t>
            </a:r>
            <a:endParaRPr lang="fi-FI" dirty="0"/>
          </a:p>
        </p:txBody>
      </p:sp>
      <p:sp>
        <p:nvSpPr>
          <p:cNvPr id="4" name="Sisällön paikkamerkki 3"/>
          <p:cNvSpPr>
            <a:spLocks noGrp="1"/>
          </p:cNvSpPr>
          <p:nvPr>
            <p:ph sz="half" idx="1"/>
          </p:nvPr>
        </p:nvSpPr>
        <p:spPr/>
        <p:txBody>
          <a:bodyPr>
            <a:normAutofit/>
          </a:bodyPr>
          <a:lstStyle/>
          <a:p>
            <a:r>
              <a:rPr lang="fi-FI" dirty="0" smtClean="0"/>
              <a:t>Hoitotahto – suullinen tai kirjallinen tahdon ilmaisu -  sitova asiakirja</a:t>
            </a:r>
          </a:p>
          <a:p>
            <a:r>
              <a:rPr lang="fi-FI" dirty="0" smtClean="0"/>
              <a:t>Siinä voi kertoa mm. kenelle voi antaa tietoja tai kuka saa tehdä päätöksiä.</a:t>
            </a:r>
          </a:p>
          <a:p>
            <a:r>
              <a:rPr lang="fi-FI" dirty="0" smtClean="0"/>
              <a:t>Voi liittää esim. Kanta-sivustolle sekä </a:t>
            </a:r>
          </a:p>
          <a:p>
            <a:r>
              <a:rPr lang="fi-FI" dirty="0" smtClean="0"/>
              <a:t>Antaa paperisena henkilökunnalle</a:t>
            </a:r>
          </a:p>
          <a:p>
            <a:r>
              <a:rPr lang="fi-FI" dirty="0" smtClean="0"/>
              <a:t>Tieto hoitotahdosta kerrottava Esim. </a:t>
            </a:r>
            <a:r>
              <a:rPr lang="fi-FI" dirty="0" err="1" smtClean="0"/>
              <a:t>Lifecareen</a:t>
            </a:r>
            <a:endParaRPr lang="fi-FI" dirty="0" smtClean="0"/>
          </a:p>
          <a:p>
            <a:r>
              <a:rPr lang="fi-FI" dirty="0" smtClean="0"/>
              <a:t>Hoito-ja palvelusuunnitelmaa</a:t>
            </a:r>
          </a:p>
        </p:txBody>
      </p:sp>
      <p:sp>
        <p:nvSpPr>
          <p:cNvPr id="5" name="Sisällön paikkamerkki 4"/>
          <p:cNvSpPr>
            <a:spLocks noGrp="1"/>
          </p:cNvSpPr>
          <p:nvPr>
            <p:ph sz="half" idx="2"/>
          </p:nvPr>
        </p:nvSpPr>
        <p:spPr/>
        <p:txBody>
          <a:bodyPr>
            <a:normAutofit/>
          </a:bodyPr>
          <a:lstStyle/>
          <a:p>
            <a:r>
              <a:rPr lang="fi-FI" dirty="0" smtClean="0"/>
              <a:t>Elämäntahtotestamentti</a:t>
            </a:r>
          </a:p>
          <a:p>
            <a:r>
              <a:rPr lang="fi-FI" dirty="0" smtClean="0"/>
              <a:t>Kerrotaan asioita, mitkä ovat itselle tärkeitä asioita, mitä haluaisi huomioida tilanteessa, kun ei itse pysty huolehtimaan itsestään. </a:t>
            </a:r>
          </a:p>
          <a:p>
            <a:endParaRPr lang="fi-FI" dirty="0"/>
          </a:p>
          <a:p>
            <a:r>
              <a:rPr lang="fi-FI" dirty="0">
                <a:hlinkClick r:id="rId2"/>
              </a:rPr>
              <a:t>Hoitotahto ja elämänlaatutestamentti – Suomen muistiasiantuntijat ry – SUMU (sumut.fi)</a:t>
            </a:r>
            <a:endParaRPr lang="fi-FI" dirty="0"/>
          </a:p>
        </p:txBody>
      </p:sp>
    </p:spTree>
    <p:extLst>
      <p:ext uri="{BB962C8B-B14F-4D97-AF65-F5344CB8AC3E}">
        <p14:creationId xmlns:p14="http://schemas.microsoft.com/office/powerpoint/2010/main" val="229060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OMAN NÄKÖINEN </a:t>
            </a:r>
            <a:r>
              <a:rPr lang="fi-FI" dirty="0" smtClean="0"/>
              <a:t>ELÄMÄ muistisairaanakin</a:t>
            </a:r>
            <a:r>
              <a:rPr lang="fi-FI" dirty="0"/>
              <a:t/>
            </a:r>
            <a:br>
              <a:rPr lang="fi-FI" dirty="0"/>
            </a:br>
            <a:endParaRPr lang="fi-FI" dirty="0"/>
          </a:p>
        </p:txBody>
      </p:sp>
      <p:sp>
        <p:nvSpPr>
          <p:cNvPr id="3" name="Sisällön paikkamerkki 2"/>
          <p:cNvSpPr>
            <a:spLocks noGrp="1"/>
          </p:cNvSpPr>
          <p:nvPr>
            <p:ph idx="1"/>
          </p:nvPr>
        </p:nvSpPr>
        <p:spPr/>
        <p:txBody>
          <a:bodyPr/>
          <a:lstStyle/>
          <a:p>
            <a:r>
              <a:rPr lang="fi-FI" dirty="0"/>
              <a:t>Jos Aili olisi asiakkaasi, (intervalli/vuorohoito/kotihoito/hoivakoti), miten voisit hyödyntää tietoja Ailin elämäntavasta, tavoista ja tottumuksista esim. hoitotyössä? Tai ohjaamistilanteissa?</a:t>
            </a:r>
          </a:p>
          <a:p>
            <a:endParaRPr lang="fi-FI" dirty="0"/>
          </a:p>
        </p:txBody>
      </p:sp>
    </p:spTree>
    <p:extLst>
      <p:ext uri="{BB962C8B-B14F-4D97-AF65-F5344CB8AC3E}">
        <p14:creationId xmlns:p14="http://schemas.microsoft.com/office/powerpoint/2010/main" val="410540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Hoitotyön perustalla olevat arvot</a:t>
            </a:r>
            <a:endParaRPr lang="fi-FI" dirty="0"/>
          </a:p>
        </p:txBody>
      </p:sp>
      <p:sp>
        <p:nvSpPr>
          <p:cNvPr id="3" name="Sisällön paikkamerkki 2"/>
          <p:cNvSpPr>
            <a:spLocks noGrp="1"/>
          </p:cNvSpPr>
          <p:nvPr>
            <p:ph idx="1"/>
          </p:nvPr>
        </p:nvSpPr>
        <p:spPr/>
        <p:txBody>
          <a:bodyPr>
            <a:normAutofit/>
          </a:bodyPr>
          <a:lstStyle/>
          <a:p>
            <a:r>
              <a:rPr lang="fi-FI" dirty="0" err="1" smtClean="0"/>
              <a:t>Sosiaali</a:t>
            </a:r>
            <a:r>
              <a:rPr lang="fi-FI" dirty="0" smtClean="0"/>
              <a:t>- ja terveysalan työn taustalla on yhteisesti hyväksytyt arvot</a:t>
            </a:r>
          </a:p>
          <a:p>
            <a:pPr marL="0" indent="0">
              <a:buNone/>
            </a:pPr>
            <a:r>
              <a:rPr lang="fi-FI" dirty="0" smtClean="0">
                <a:sym typeface="Wingdings" panose="05000000000000000000" pitchFamily="2" charset="2"/>
              </a:rPr>
              <a:t>taustalla säädökset ja ammattieettiset periaatteet, mitkä ohjaavat hoitajien ajattelua ja toimintaa</a:t>
            </a:r>
          </a:p>
          <a:p>
            <a:pPr marL="0" indent="0">
              <a:buNone/>
            </a:pPr>
            <a:endParaRPr lang="fi-FI" dirty="0" smtClean="0">
              <a:sym typeface="Wingdings" panose="05000000000000000000" pitchFamily="2" charset="2"/>
            </a:endParaRPr>
          </a:p>
          <a:p>
            <a:pPr marL="0" indent="0">
              <a:buNone/>
            </a:pPr>
            <a:r>
              <a:rPr lang="fi-FI" dirty="0" err="1" smtClean="0">
                <a:sym typeface="Wingdings" panose="05000000000000000000" pitchFamily="2" charset="2"/>
              </a:rPr>
              <a:t>SuPer</a:t>
            </a:r>
            <a:r>
              <a:rPr lang="fi-FI" dirty="0" smtClean="0">
                <a:sym typeface="Wingdings" panose="05000000000000000000" pitchFamily="2" charset="2"/>
              </a:rPr>
              <a:t> (Suomen </a:t>
            </a:r>
            <a:r>
              <a:rPr lang="fi-FI" dirty="0" err="1" smtClean="0">
                <a:sym typeface="Wingdings" panose="05000000000000000000" pitchFamily="2" charset="2"/>
              </a:rPr>
              <a:t>lähi</a:t>
            </a:r>
            <a:r>
              <a:rPr lang="fi-FI" dirty="0" smtClean="0">
                <a:sym typeface="Wingdings" panose="05000000000000000000" pitchFamily="2" charset="2"/>
              </a:rPr>
              <a:t>- ja perushoitajien liitto) on koonnut eettiset ohjeet:</a:t>
            </a:r>
          </a:p>
          <a:p>
            <a:pPr lvl="1"/>
            <a:r>
              <a:rPr lang="fi-FI" dirty="0" smtClean="0">
                <a:sym typeface="Wingdings" panose="05000000000000000000" pitchFamily="2" charset="2"/>
              </a:rPr>
              <a:t>ihmisarvon kunnioittaminen</a:t>
            </a:r>
          </a:p>
          <a:p>
            <a:pPr lvl="1"/>
            <a:r>
              <a:rPr lang="fi-FI" dirty="0">
                <a:sym typeface="Wingdings" panose="05000000000000000000" pitchFamily="2" charset="2"/>
              </a:rPr>
              <a:t>i</a:t>
            </a:r>
            <a:r>
              <a:rPr lang="fi-FI" dirty="0" smtClean="0">
                <a:sym typeface="Wingdings" panose="05000000000000000000" pitchFamily="2" charset="2"/>
              </a:rPr>
              <a:t>tsemääräämisoikeus</a:t>
            </a:r>
          </a:p>
          <a:p>
            <a:pPr lvl="1"/>
            <a:r>
              <a:rPr lang="fi-FI" dirty="0">
                <a:sym typeface="Wingdings" panose="05000000000000000000" pitchFamily="2" charset="2"/>
              </a:rPr>
              <a:t>t</a:t>
            </a:r>
            <a:r>
              <a:rPr lang="fi-FI" dirty="0" smtClean="0">
                <a:sym typeface="Wingdings" panose="05000000000000000000" pitchFamily="2" charset="2"/>
              </a:rPr>
              <a:t>asa-arvo</a:t>
            </a:r>
          </a:p>
          <a:p>
            <a:pPr lvl="1"/>
            <a:r>
              <a:rPr lang="fi-FI" dirty="0">
                <a:sym typeface="Wingdings" panose="05000000000000000000" pitchFamily="2" charset="2"/>
              </a:rPr>
              <a:t>v</a:t>
            </a:r>
            <a:r>
              <a:rPr lang="fi-FI" dirty="0" smtClean="0">
                <a:sym typeface="Wingdings" panose="05000000000000000000" pitchFamily="2" charset="2"/>
              </a:rPr>
              <a:t>astuullisuus</a:t>
            </a:r>
          </a:p>
          <a:p>
            <a:pPr lvl="1"/>
            <a:r>
              <a:rPr lang="fi-FI" dirty="0" smtClean="0">
                <a:sym typeface="Wingdings" panose="05000000000000000000" pitchFamily="2" charset="2"/>
              </a:rPr>
              <a:t>Yhteisöllisyys</a:t>
            </a:r>
          </a:p>
          <a:p>
            <a:pPr marL="274320" lvl="1" indent="0">
              <a:buNone/>
            </a:pPr>
            <a:r>
              <a:rPr lang="fi-FI" dirty="0">
                <a:hlinkClick r:id="rId2"/>
              </a:rPr>
              <a:t>Lähihoitajan eettiset ohjeet | </a:t>
            </a:r>
            <a:r>
              <a:rPr lang="fi-FI" dirty="0" err="1">
                <a:hlinkClick r:id="rId2"/>
              </a:rPr>
              <a:t>SuPer</a:t>
            </a:r>
            <a:r>
              <a:rPr lang="fi-FI" dirty="0">
                <a:hlinkClick r:id="rId2"/>
              </a:rPr>
              <a:t> ry (superliitto.fi</a:t>
            </a:r>
            <a:endParaRPr lang="fi-FI" dirty="0" smtClean="0">
              <a:sym typeface="Wingdings" panose="05000000000000000000" pitchFamily="2" charset="2"/>
            </a:endParaRPr>
          </a:p>
          <a:p>
            <a:pPr marL="0" indent="0">
              <a:buNone/>
            </a:pPr>
            <a:endParaRPr lang="fi-FI" dirty="0"/>
          </a:p>
        </p:txBody>
      </p:sp>
    </p:spTree>
    <p:extLst>
      <p:ext uri="{BB962C8B-B14F-4D97-AF65-F5344CB8AC3E}">
        <p14:creationId xmlns:p14="http://schemas.microsoft.com/office/powerpoint/2010/main" val="3762155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Tämän päivän aiheita</a:t>
            </a:r>
            <a:endParaRPr lang="fi-FI" dirty="0"/>
          </a:p>
        </p:txBody>
      </p:sp>
      <p:sp>
        <p:nvSpPr>
          <p:cNvPr id="3" name="Sisällön paikkamerkki 2"/>
          <p:cNvSpPr>
            <a:spLocks noGrp="1"/>
          </p:cNvSpPr>
          <p:nvPr>
            <p:ph idx="1"/>
          </p:nvPr>
        </p:nvSpPr>
        <p:spPr/>
        <p:txBody>
          <a:bodyPr/>
          <a:lstStyle/>
          <a:p>
            <a:pPr marL="0" indent="0">
              <a:buNone/>
            </a:pPr>
            <a:endParaRPr lang="fi-FI" dirty="0" smtClean="0"/>
          </a:p>
          <a:p>
            <a:r>
              <a:rPr lang="fi-FI" dirty="0" smtClean="0"/>
              <a:t>Muistisairaan </a:t>
            </a:r>
            <a:r>
              <a:rPr lang="fi-FI" dirty="0"/>
              <a:t>kohtaaminen ja tukeminen</a:t>
            </a:r>
          </a:p>
          <a:p>
            <a:r>
              <a:rPr lang="fi-FI" dirty="0"/>
              <a:t>Muistisairaus</a:t>
            </a:r>
          </a:p>
          <a:p>
            <a:pPr lvl="1"/>
            <a:r>
              <a:rPr lang="fi-FI" dirty="0" smtClean="0"/>
              <a:t>itsemääräämisoikeus</a:t>
            </a:r>
          </a:p>
          <a:p>
            <a:pPr lvl="1"/>
            <a:r>
              <a:rPr lang="fi-FI" dirty="0"/>
              <a:t>h</a:t>
            </a:r>
            <a:r>
              <a:rPr lang="fi-FI" dirty="0" smtClean="0"/>
              <a:t>oitotahto/elämäntahtotestamentti</a:t>
            </a:r>
            <a:endParaRPr lang="fi-FI" dirty="0"/>
          </a:p>
          <a:p>
            <a:r>
              <a:rPr lang="fi-FI" dirty="0"/>
              <a:t>Muistisairauden tunnistaminen, hoitopolku</a:t>
            </a:r>
          </a:p>
          <a:p>
            <a:endParaRPr lang="fi-FI" dirty="0"/>
          </a:p>
        </p:txBody>
      </p:sp>
    </p:spTree>
    <p:extLst>
      <p:ext uri="{BB962C8B-B14F-4D97-AF65-F5344CB8AC3E}">
        <p14:creationId xmlns:p14="http://schemas.microsoft.com/office/powerpoint/2010/main" val="2257949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Eettinen osaaminen</a:t>
            </a:r>
            <a:endParaRPr lang="fi-FI" dirty="0"/>
          </a:p>
        </p:txBody>
      </p:sp>
      <p:sp>
        <p:nvSpPr>
          <p:cNvPr id="3" name="Sisällön paikkamerkki 2"/>
          <p:cNvSpPr>
            <a:spLocks noGrp="1"/>
          </p:cNvSpPr>
          <p:nvPr>
            <p:ph idx="1"/>
          </p:nvPr>
        </p:nvSpPr>
        <p:spPr/>
        <p:txBody>
          <a:bodyPr/>
          <a:lstStyle/>
          <a:p>
            <a:r>
              <a:rPr lang="fi-FI" dirty="0" smtClean="0"/>
              <a:t>Mikä on hyvä ja oikea tapa elää, miten toimia ja kohdata muita.</a:t>
            </a:r>
          </a:p>
          <a:p>
            <a:r>
              <a:rPr lang="fi-FI" dirty="0" smtClean="0"/>
              <a:t>Hoitotyössä vaaditaan erityistä herkkyyttä ja kunnioitusta, koska asiakkaina on  ihmisiä jotka ovat riippuvaisia toisen ihmisen  avusta ja tuesta.</a:t>
            </a:r>
          </a:p>
          <a:p>
            <a:r>
              <a:rPr lang="fi-FI" b="1" dirty="0" smtClean="0"/>
              <a:t>Eettinen päätöksenteko</a:t>
            </a:r>
          </a:p>
          <a:p>
            <a:r>
              <a:rPr lang="fi-FI" dirty="0" smtClean="0"/>
              <a:t>Hoitaja pohtii, miten toimimalla hän pääsee toivottuun tulokseen (seurausetiikka)</a:t>
            </a:r>
          </a:p>
          <a:p>
            <a:r>
              <a:rPr lang="fi-FI" dirty="0" smtClean="0"/>
              <a:t>Hoitaja ajattelee asiakkaan parasta esim. turvallisuutta.(Hyve-etiikka)</a:t>
            </a:r>
          </a:p>
          <a:p>
            <a:endParaRPr lang="fi-FI" b="1" dirty="0" smtClean="0"/>
          </a:p>
          <a:p>
            <a:endParaRPr lang="fi-FI" b="1" dirty="0" smtClean="0"/>
          </a:p>
        </p:txBody>
      </p:sp>
      <p:pic>
        <p:nvPicPr>
          <p:cNvPr id="4" name="Kuva 3"/>
          <p:cNvPicPr>
            <a:picLocks noChangeAspect="1"/>
          </p:cNvPicPr>
          <p:nvPr/>
        </p:nvPicPr>
        <p:blipFill>
          <a:blip r:embed="rId2"/>
          <a:stretch>
            <a:fillRect/>
          </a:stretch>
        </p:blipFill>
        <p:spPr>
          <a:xfrm>
            <a:off x="9162406" y="165462"/>
            <a:ext cx="2616545" cy="1847209"/>
          </a:xfrm>
          <a:prstGeom prst="rect">
            <a:avLst/>
          </a:prstGeom>
        </p:spPr>
      </p:pic>
    </p:spTree>
    <p:extLst>
      <p:ext uri="{BB962C8B-B14F-4D97-AF65-F5344CB8AC3E}">
        <p14:creationId xmlns:p14="http://schemas.microsoft.com/office/powerpoint/2010/main" val="4181736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84632"/>
            <a:ext cx="10058400" cy="541735"/>
          </a:xfrm>
        </p:spPr>
        <p:txBody>
          <a:bodyPr>
            <a:normAutofit fontScale="90000"/>
          </a:bodyPr>
          <a:lstStyle/>
          <a:p>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smtClean="0"/>
              <a:t/>
            </a:r>
            <a:br>
              <a:rPr lang="fi-FI" dirty="0" smtClean="0"/>
            </a:br>
            <a:r>
              <a:rPr lang="fi-FI" sz="1200" dirty="0" smtClean="0"/>
              <a:t>Lähde: Hyvinvoinnin ja toimintakyvyn edistäminen. Sanoma pro</a:t>
            </a:r>
            <a:endParaRPr lang="fi-FI" sz="1200" dirty="0"/>
          </a:p>
        </p:txBody>
      </p:sp>
      <p:pic>
        <p:nvPicPr>
          <p:cNvPr id="4" name="Sisällön paikkamerkki 3"/>
          <p:cNvPicPr>
            <a:picLocks noGrp="1" noChangeAspect="1"/>
          </p:cNvPicPr>
          <p:nvPr>
            <p:ph idx="1"/>
          </p:nvPr>
        </p:nvPicPr>
        <p:blipFill>
          <a:blip r:embed="rId2"/>
          <a:stretch>
            <a:fillRect/>
          </a:stretch>
        </p:blipFill>
        <p:spPr>
          <a:xfrm rot="16200000">
            <a:off x="2807757" y="-2486620"/>
            <a:ext cx="6088805" cy="11286307"/>
          </a:xfrm>
          <a:prstGeom prst="rect">
            <a:avLst/>
          </a:prstGeom>
        </p:spPr>
      </p:pic>
    </p:spTree>
    <p:extLst>
      <p:ext uri="{BB962C8B-B14F-4D97-AF65-F5344CB8AC3E}">
        <p14:creationId xmlns:p14="http://schemas.microsoft.com/office/powerpoint/2010/main" val="2737998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Eettisiä tilanteita</a:t>
            </a:r>
            <a:endParaRPr lang="fi-FI" dirty="0"/>
          </a:p>
        </p:txBody>
      </p:sp>
      <p:sp>
        <p:nvSpPr>
          <p:cNvPr id="3" name="Sisällön paikkamerkki 2"/>
          <p:cNvSpPr>
            <a:spLocks noGrp="1"/>
          </p:cNvSpPr>
          <p:nvPr>
            <p:ph idx="1"/>
          </p:nvPr>
        </p:nvSpPr>
        <p:spPr/>
        <p:txBody>
          <a:bodyPr>
            <a:normAutofit lnSpcReduction="10000"/>
          </a:bodyPr>
          <a:lstStyle/>
          <a:p>
            <a:pPr marL="0" indent="0">
              <a:buNone/>
            </a:pPr>
            <a:r>
              <a:rPr lang="fi-FI" dirty="0" smtClean="0"/>
              <a:t>RUOKAILU</a:t>
            </a:r>
          </a:p>
          <a:p>
            <a:pPr marL="0" indent="0">
              <a:buNone/>
            </a:pPr>
            <a:r>
              <a:rPr lang="fi-FI" dirty="0" smtClean="0"/>
              <a:t>Hoivakodissa asuu Pertti. Hän ei enää osaa itse syödä. Hän ei paljon puhu. Hän kommunikoi esim. pyörittelemällä päätään. Tai työntää lusikkaa pois suun edestä. Nämä ovat merkkejä siitä, että hän ei enää halua syödä. </a:t>
            </a:r>
          </a:p>
          <a:p>
            <a:pPr marL="0" indent="0">
              <a:buNone/>
            </a:pPr>
            <a:endParaRPr lang="fi-FI" dirty="0"/>
          </a:p>
          <a:p>
            <a:pPr marL="0" indent="0">
              <a:buNone/>
            </a:pPr>
            <a:r>
              <a:rPr lang="fi-FI" dirty="0" smtClean="0"/>
              <a:t>Hoitajat huomaavat, että Pertti on laihtunut. Hoitajat alkavat miettiä, mistä tämä johtuisi. Eräs hoitaja kertoo, että hän lopettaa syöttämisen heti, kun Pertti huitaisee kädellään lusikkaa. Monesti ruokaa ei ole mennyt kuin pari lusikallista. Hoitaja perustelee toimintaansa itsemääräämisoikeudella. </a:t>
            </a:r>
          </a:p>
          <a:p>
            <a:pPr marL="0" indent="0">
              <a:buNone/>
            </a:pPr>
            <a:endParaRPr lang="fi-FI" dirty="0"/>
          </a:p>
          <a:p>
            <a:pPr marL="0" indent="0">
              <a:buNone/>
            </a:pPr>
            <a:r>
              <a:rPr lang="fi-FI" b="1" dirty="0" smtClean="0"/>
              <a:t>Mitä ajatuksia tämä herättää? Miten tässä tilanteessa pitäisi toimia? Onko tässä asiassa Pertillä itsemääräämisoikeutta? </a:t>
            </a:r>
          </a:p>
          <a:p>
            <a:pPr marL="0" indent="0">
              <a:buNone/>
            </a:pPr>
            <a:endParaRPr lang="fi-FI" dirty="0"/>
          </a:p>
          <a:p>
            <a:pPr marL="0" indent="0">
              <a:buNone/>
            </a:pPr>
            <a:endParaRPr lang="fi-FI" dirty="0" smtClean="0"/>
          </a:p>
          <a:p>
            <a:pPr marL="0" indent="0">
              <a:buNone/>
            </a:pPr>
            <a:endParaRPr lang="fi-FI" dirty="0" smtClean="0"/>
          </a:p>
          <a:p>
            <a:pPr marL="0" indent="0">
              <a:buNone/>
            </a:pPr>
            <a:endParaRPr lang="fi-FI" dirty="0"/>
          </a:p>
        </p:txBody>
      </p:sp>
    </p:spTree>
    <p:extLst>
      <p:ext uri="{BB962C8B-B14F-4D97-AF65-F5344CB8AC3E}">
        <p14:creationId xmlns:p14="http://schemas.microsoft.com/office/powerpoint/2010/main" val="3317194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t>Esim. asiakas istuu pyörätuolissa, hän päättää lähteä kävelemään. Hän ei muista, että kävelykyky on </a:t>
            </a:r>
            <a:r>
              <a:rPr lang="fi-FI" dirty="0" smtClean="0"/>
              <a:t>heikkoa </a:t>
            </a:r>
            <a:r>
              <a:rPr lang="fi-FI" dirty="0"/>
              <a:t>(tai hän ei ymmärrä asiaa</a:t>
            </a:r>
            <a:r>
              <a:rPr lang="fi-FI" dirty="0" smtClean="0"/>
              <a:t>). Hän ei ehkä ymmärrä, että hän voi katua ja satuttaa itsensä.  </a:t>
            </a:r>
            <a:endParaRPr lang="fi-FI" dirty="0"/>
          </a:p>
          <a:p>
            <a:r>
              <a:rPr lang="fi-FI" dirty="0" smtClean="0"/>
              <a:t>Voiko asiakasta kieltää nousemasta ylös? Mitä sinä tekisit?</a:t>
            </a:r>
            <a:endParaRPr lang="fi-FI" dirty="0"/>
          </a:p>
        </p:txBody>
      </p:sp>
      <p:pic>
        <p:nvPicPr>
          <p:cNvPr id="5" name="Kuva 4"/>
          <p:cNvPicPr>
            <a:picLocks noChangeAspect="1"/>
          </p:cNvPicPr>
          <p:nvPr/>
        </p:nvPicPr>
        <p:blipFill>
          <a:blip r:embed="rId2"/>
          <a:stretch>
            <a:fillRect/>
          </a:stretch>
        </p:blipFill>
        <p:spPr>
          <a:xfrm>
            <a:off x="7387891" y="4258491"/>
            <a:ext cx="2998056" cy="1865942"/>
          </a:xfrm>
          <a:prstGeom prst="rect">
            <a:avLst/>
          </a:prstGeom>
        </p:spPr>
      </p:pic>
    </p:spTree>
    <p:extLst>
      <p:ext uri="{BB962C8B-B14F-4D97-AF65-F5344CB8AC3E}">
        <p14:creationId xmlns:p14="http://schemas.microsoft.com/office/powerpoint/2010/main" val="2291806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Liikkumisen rajoittaminen</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Liikkumista voidaan rajoittaa, jos se nähdään tarpeelliseksi. (Turvavyö pyörätuolissa, vuoteen </a:t>
            </a:r>
            <a:r>
              <a:rPr lang="fi-FI" dirty="0" smtClean="0"/>
              <a:t>laidat, nk. Pukupuku, lepositeet)</a:t>
            </a:r>
            <a:endParaRPr lang="fi-FI" dirty="0" smtClean="0"/>
          </a:p>
          <a:p>
            <a:r>
              <a:rPr lang="fi-FI" dirty="0" smtClean="0"/>
              <a:t>Päätöksen tekee lääkäri. Se on määräaikainen. </a:t>
            </a:r>
          </a:p>
          <a:p>
            <a:r>
              <a:rPr lang="fi-FI" dirty="0" smtClean="0"/>
              <a:t>Päätöksestä on keskusteltava asiakkaan sekä hänen omaisen kanssa.</a:t>
            </a:r>
          </a:p>
          <a:p>
            <a:r>
              <a:rPr lang="fi-FI" dirty="0" smtClean="0"/>
              <a:t>Päätöksen </a:t>
            </a:r>
            <a:r>
              <a:rPr lang="fi-FI" dirty="0" smtClean="0"/>
              <a:t>tulee olla merkitty potilasasiakirjoihin. </a:t>
            </a:r>
          </a:p>
          <a:p>
            <a:endParaRPr lang="fi-FI" dirty="0"/>
          </a:p>
          <a:p>
            <a:endParaRPr lang="fi-FI" dirty="0" smtClean="0"/>
          </a:p>
          <a:p>
            <a:endParaRPr lang="fi-FI" dirty="0"/>
          </a:p>
          <a:p>
            <a:endParaRPr lang="fi-FI" dirty="0" smtClean="0"/>
          </a:p>
          <a:p>
            <a:endParaRPr lang="fi-FI" dirty="0"/>
          </a:p>
          <a:p>
            <a:endParaRPr lang="fi-FI" dirty="0" smtClean="0"/>
          </a:p>
          <a:p>
            <a:r>
              <a:rPr lang="fi-FI" dirty="0" smtClean="0"/>
              <a:t>Lue </a:t>
            </a:r>
            <a:r>
              <a:rPr lang="fi-FI" dirty="0" err="1" smtClean="0"/>
              <a:t>lisää:</a:t>
            </a:r>
            <a:r>
              <a:rPr lang="fi-FI" dirty="0" err="1">
                <a:hlinkClick r:id="rId2"/>
              </a:rPr>
              <a:t>Liikkumista</a:t>
            </a:r>
            <a:r>
              <a:rPr lang="fi-FI" dirty="0">
                <a:hlinkClick r:id="rId2"/>
              </a:rPr>
              <a:t> rajoittavien turvavälineiden käyttö - Valvira</a:t>
            </a:r>
            <a:endParaRPr lang="fi-FI" dirty="0"/>
          </a:p>
        </p:txBody>
      </p:sp>
    </p:spTree>
    <p:extLst>
      <p:ext uri="{BB962C8B-B14F-4D97-AF65-F5344CB8AC3E}">
        <p14:creationId xmlns:p14="http://schemas.microsoft.com/office/powerpoint/2010/main" val="1533722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Sairauden varhainen toteaminen</a:t>
            </a:r>
            <a:endParaRPr lang="fi-FI" dirty="0"/>
          </a:p>
        </p:txBody>
      </p:sp>
      <p:sp>
        <p:nvSpPr>
          <p:cNvPr id="3" name="Sisällön paikkamerkki 2"/>
          <p:cNvSpPr>
            <a:spLocks noGrp="1"/>
          </p:cNvSpPr>
          <p:nvPr>
            <p:ph idx="1"/>
          </p:nvPr>
        </p:nvSpPr>
        <p:spPr/>
        <p:txBody>
          <a:bodyPr/>
          <a:lstStyle/>
          <a:p>
            <a:r>
              <a:rPr lang="fi-FI" dirty="0">
                <a:latin typeface="Times New Roman" panose="02020603050405020304" pitchFamily="18" charset="0"/>
                <a:cs typeface="Times New Roman" panose="02020603050405020304" pitchFamily="18" charset="0"/>
              </a:rPr>
              <a:t>Uusien asioiden oppiminen ja mielessä säilyttäminen heikentyneet, aktiivisuus heikkenee</a:t>
            </a:r>
          </a:p>
          <a:p>
            <a:r>
              <a:rPr lang="fi-FI" dirty="0">
                <a:latin typeface="Times New Roman" panose="02020603050405020304" pitchFamily="18" charset="0"/>
                <a:cs typeface="Times New Roman" panose="02020603050405020304" pitchFamily="18" charset="0"/>
              </a:rPr>
              <a:t>Sananlöytämisvaikeuksia, kiertoilmaisujen käyttö</a:t>
            </a:r>
          </a:p>
          <a:p>
            <a:r>
              <a:rPr lang="fi-FI" dirty="0">
                <a:latin typeface="Times New Roman" panose="02020603050405020304" pitchFamily="18" charset="0"/>
                <a:cs typeface="Times New Roman" panose="02020603050405020304" pitchFamily="18" charset="0"/>
              </a:rPr>
              <a:t>Epävarmuutta, hidastumista, ja virheitä varsinkin vaativissa tehtävissä</a:t>
            </a:r>
          </a:p>
          <a:p>
            <a:r>
              <a:rPr lang="fi-FI" dirty="0">
                <a:latin typeface="Times New Roman" panose="02020603050405020304" pitchFamily="18" charset="0"/>
                <a:cs typeface="Times New Roman" panose="02020603050405020304" pitchFamily="18" charset="0"/>
              </a:rPr>
              <a:t>Omaiset havaitsevat muistivaikeudet, mutta potilas vähättelee niitä</a:t>
            </a:r>
          </a:p>
          <a:p>
            <a:r>
              <a:rPr lang="fi-FI" dirty="0">
                <a:latin typeface="Times New Roman" panose="02020603050405020304" pitchFamily="18" charset="0"/>
                <a:cs typeface="Times New Roman" panose="02020603050405020304" pitchFamily="18" charset="0"/>
              </a:rPr>
              <a:t>Tässä vaiheessa tulisi saada diagnoosi ja aloittaa hoito</a:t>
            </a:r>
          </a:p>
          <a:p>
            <a:pPr marL="0" indent="0">
              <a:buNone/>
            </a:pPr>
            <a:endParaRPr lang="fi-FI" dirty="0"/>
          </a:p>
        </p:txBody>
      </p:sp>
    </p:spTree>
    <p:extLst>
      <p:ext uri="{BB962C8B-B14F-4D97-AF65-F5344CB8AC3E}">
        <p14:creationId xmlns:p14="http://schemas.microsoft.com/office/powerpoint/2010/main" val="3263350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12" y="681037"/>
            <a:ext cx="11229975" cy="5495925"/>
          </a:xfrm>
          <a:prstGeom prst="rect">
            <a:avLst/>
          </a:prstGeom>
        </p:spPr>
      </p:pic>
    </p:spTree>
    <p:extLst>
      <p:ext uri="{BB962C8B-B14F-4D97-AF65-F5344CB8AC3E}">
        <p14:creationId xmlns:p14="http://schemas.microsoft.com/office/powerpoint/2010/main" val="147518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0" y="733235"/>
            <a:ext cx="10197739" cy="5042248"/>
          </a:xfrm>
          <a:prstGeom prst="rect">
            <a:avLst/>
          </a:prstGeom>
        </p:spPr>
      </p:pic>
    </p:spTree>
    <p:extLst>
      <p:ext uri="{BB962C8B-B14F-4D97-AF65-F5344CB8AC3E}">
        <p14:creationId xmlns:p14="http://schemas.microsoft.com/office/powerpoint/2010/main" val="4293337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Laboratoriokokeiden viitearvot</a:t>
            </a:r>
            <a:endParaRPr lang="fi-FI" dirty="0"/>
          </a:p>
        </p:txBody>
      </p:sp>
      <p:sp>
        <p:nvSpPr>
          <p:cNvPr id="3" name="Sisällön paikkamerkki 2"/>
          <p:cNvSpPr>
            <a:spLocks noGrp="1"/>
          </p:cNvSpPr>
          <p:nvPr>
            <p:ph idx="1"/>
          </p:nvPr>
        </p:nvSpPr>
        <p:spPr/>
        <p:txBody>
          <a:bodyPr/>
          <a:lstStyle/>
          <a:p>
            <a:r>
              <a:rPr lang="fi-FI" dirty="0" smtClean="0"/>
              <a:t>Lisätietoa: </a:t>
            </a:r>
          </a:p>
          <a:p>
            <a:r>
              <a:rPr lang="fi-FI" dirty="0">
                <a:hlinkClick r:id="rId2"/>
              </a:rPr>
              <a:t>Viitearvojen tulkinta - Terveyskirjasto</a:t>
            </a:r>
            <a:endParaRPr lang="fi-FI" dirty="0"/>
          </a:p>
        </p:txBody>
      </p:sp>
    </p:spTree>
    <p:extLst>
      <p:ext uri="{BB962C8B-B14F-4D97-AF65-F5344CB8AC3E}">
        <p14:creationId xmlns:p14="http://schemas.microsoft.com/office/powerpoint/2010/main" val="3950928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Mmse</a:t>
            </a:r>
            <a:r>
              <a:rPr lang="fi-FI" dirty="0" smtClean="0"/>
              <a:t> – mini </a:t>
            </a:r>
            <a:r>
              <a:rPr lang="fi-FI" dirty="0" err="1" smtClean="0"/>
              <a:t>mental</a:t>
            </a:r>
            <a:r>
              <a:rPr lang="fi-FI" dirty="0"/>
              <a:t> </a:t>
            </a:r>
            <a:r>
              <a:rPr lang="fi-FI" dirty="0" err="1" smtClean="0"/>
              <a:t>state</a:t>
            </a:r>
            <a:r>
              <a:rPr lang="fi-FI" dirty="0" smtClean="0"/>
              <a:t> EXAMINATION </a:t>
            </a:r>
            <a:endParaRPr lang="fi-FI" dirty="0"/>
          </a:p>
        </p:txBody>
      </p:sp>
      <p:sp>
        <p:nvSpPr>
          <p:cNvPr id="3" name="Sisällön paikkamerkki 2"/>
          <p:cNvSpPr>
            <a:spLocks noGrp="1"/>
          </p:cNvSpPr>
          <p:nvPr>
            <p:ph idx="1"/>
          </p:nvPr>
        </p:nvSpPr>
        <p:spPr/>
        <p:txBody>
          <a:bodyPr/>
          <a:lstStyle/>
          <a:p>
            <a:r>
              <a:rPr lang="fi-FI" dirty="0" smtClean="0"/>
              <a:t>Tehdään diagnoosin jälkeen vuosittain, kotihoidon ja hoitokodin asiakkaille 6 kk välein  - saadaan tietoa sairauden etenemisestä</a:t>
            </a:r>
          </a:p>
          <a:p>
            <a:endParaRPr lang="fi-FI" dirty="0"/>
          </a:p>
          <a:p>
            <a:r>
              <a:rPr lang="fi-FI" dirty="0" smtClean="0"/>
              <a:t>KÄYPÄ HOITO: </a:t>
            </a:r>
            <a:r>
              <a:rPr lang="fi-FI" dirty="0">
                <a:hlinkClick r:id="rId2"/>
              </a:rPr>
              <a:t>hoi50044d.pdf (kaypahoito.fi</a:t>
            </a:r>
            <a:r>
              <a:rPr lang="fi-FI" dirty="0" smtClean="0">
                <a:hlinkClick r:id="rId2"/>
              </a:rPr>
              <a:t>)</a:t>
            </a:r>
            <a:r>
              <a:rPr lang="fi-FI" dirty="0" smtClean="0"/>
              <a:t> </a:t>
            </a:r>
          </a:p>
          <a:p>
            <a:r>
              <a:rPr lang="fi-FI" dirty="0" smtClean="0"/>
              <a:t>Muita ohjeita + kellotesti</a:t>
            </a:r>
          </a:p>
          <a:p>
            <a:endParaRPr lang="fi-FI" dirty="0"/>
          </a:p>
          <a:p>
            <a:r>
              <a:rPr lang="fi-FI" dirty="0" smtClean="0"/>
              <a:t>Testin tekemiseen ei tarvitse erillistä koulutusta. </a:t>
            </a:r>
          </a:p>
          <a:p>
            <a:r>
              <a:rPr lang="fi-FI" dirty="0" smtClean="0"/>
              <a:t>Ole kuunteluoppilaana</a:t>
            </a:r>
          </a:p>
          <a:p>
            <a:r>
              <a:rPr lang="fi-FI" dirty="0" smtClean="0"/>
              <a:t>Milloin testiä kannattaa tehdä, milloin ei? </a:t>
            </a:r>
            <a:endParaRPr lang="fi-FI" dirty="0"/>
          </a:p>
        </p:txBody>
      </p:sp>
    </p:spTree>
    <p:extLst>
      <p:ext uri="{BB962C8B-B14F-4D97-AF65-F5344CB8AC3E}">
        <p14:creationId xmlns:p14="http://schemas.microsoft.com/office/powerpoint/2010/main" val="68568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Kieli luo todellisuutta</a:t>
            </a:r>
            <a:endParaRPr lang="fi-FI" dirty="0"/>
          </a:p>
        </p:txBody>
      </p:sp>
      <p:sp>
        <p:nvSpPr>
          <p:cNvPr id="3" name="Sisällön paikkamerkki 2"/>
          <p:cNvSpPr>
            <a:spLocks noGrp="1"/>
          </p:cNvSpPr>
          <p:nvPr>
            <p:ph idx="1"/>
          </p:nvPr>
        </p:nvSpPr>
        <p:spPr/>
        <p:txBody>
          <a:bodyPr/>
          <a:lstStyle/>
          <a:p>
            <a:r>
              <a:rPr lang="fi-FI" dirty="0" smtClean="0"/>
              <a:t>Mitä ajatuksia teille herää seuraavista sanoista:</a:t>
            </a:r>
          </a:p>
          <a:p>
            <a:pPr lvl="1"/>
            <a:r>
              <a:rPr lang="fi-FI" dirty="0"/>
              <a:t>v</a:t>
            </a:r>
            <a:r>
              <a:rPr lang="fi-FI" dirty="0" smtClean="0"/>
              <a:t>irike</a:t>
            </a:r>
          </a:p>
          <a:p>
            <a:pPr lvl="1"/>
            <a:r>
              <a:rPr lang="fi-FI" dirty="0"/>
              <a:t>v</a:t>
            </a:r>
            <a:r>
              <a:rPr lang="fi-FI" dirty="0" smtClean="0"/>
              <a:t>aippa</a:t>
            </a:r>
          </a:p>
          <a:p>
            <a:pPr lvl="1"/>
            <a:r>
              <a:rPr lang="fi-FI" dirty="0"/>
              <a:t>p</a:t>
            </a:r>
            <a:r>
              <a:rPr lang="fi-FI" dirty="0" smtClean="0"/>
              <a:t>äiväsali </a:t>
            </a:r>
          </a:p>
          <a:p>
            <a:pPr lvl="1"/>
            <a:r>
              <a:rPr lang="fi-FI" dirty="0" smtClean="0"/>
              <a:t>vaippakierros</a:t>
            </a:r>
            <a:endParaRPr lang="fi-FI" dirty="0"/>
          </a:p>
        </p:txBody>
      </p:sp>
    </p:spTree>
    <p:extLst>
      <p:ext uri="{BB962C8B-B14F-4D97-AF65-F5344CB8AC3E}">
        <p14:creationId xmlns:p14="http://schemas.microsoft.com/office/powerpoint/2010/main" val="760659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3" name="Sisällön paikkamerkki 2"/>
          <p:cNvSpPr>
            <a:spLocks noGrp="1"/>
          </p:cNvSpPr>
          <p:nvPr>
            <p:ph sz="quarter" idx="13"/>
          </p:nvPr>
        </p:nvSpPr>
        <p:spPr/>
        <p:txBody>
          <a:bodyPr>
            <a:normAutofit/>
          </a:bodyPr>
          <a:lstStyle/>
          <a:p>
            <a:r>
              <a:rPr lang="fi-FI" dirty="0" err="1" smtClean="0"/>
              <a:t>Youtube</a:t>
            </a:r>
            <a:r>
              <a:rPr lang="fi-FI" dirty="0" smtClean="0"/>
              <a:t>:</a:t>
            </a:r>
          </a:p>
          <a:p>
            <a:r>
              <a:rPr lang="fi-FI" cap="none" dirty="0" smtClean="0">
                <a:latin typeface="Times New Roman" panose="02020603050405020304" pitchFamily="18" charset="0"/>
                <a:cs typeface="Times New Roman" panose="02020603050405020304" pitchFamily="18" charset="0"/>
                <a:hlinkClick r:id="rId2"/>
              </a:rPr>
              <a:t>kun muistisairaus koskettaa iäkästä pariskuntaa: </a:t>
            </a:r>
            <a:r>
              <a:rPr lang="fi-FI" cap="none" dirty="0" err="1" smtClean="0">
                <a:latin typeface="Times New Roman" panose="02020603050405020304" pitchFamily="18" charset="0"/>
                <a:cs typeface="Times New Roman" panose="02020603050405020304" pitchFamily="18" charset="0"/>
                <a:hlinkClick r:id="rId2"/>
              </a:rPr>
              <a:t>anatolin</a:t>
            </a:r>
            <a:r>
              <a:rPr lang="fi-FI" cap="none" dirty="0" smtClean="0">
                <a:latin typeface="Times New Roman" panose="02020603050405020304" pitchFamily="18" charset="0"/>
                <a:cs typeface="Times New Roman" panose="02020603050405020304" pitchFamily="18" charset="0"/>
                <a:hlinkClick r:id="rId2"/>
              </a:rPr>
              <a:t> kokemuksia – </a:t>
            </a:r>
            <a:r>
              <a:rPr lang="fi-FI" cap="none" dirty="0" err="1" smtClean="0">
                <a:latin typeface="Times New Roman" panose="02020603050405020304" pitchFamily="18" charset="0"/>
                <a:cs typeface="Times New Roman" panose="02020603050405020304" pitchFamily="18" charset="0"/>
                <a:hlinkClick r:id="rId2"/>
              </a:rPr>
              <a:t>youtube</a:t>
            </a:r>
            <a:r>
              <a:rPr lang="fi-FI" cap="none" dirty="0" smtClean="0">
                <a:latin typeface="Times New Roman" panose="02020603050405020304" pitchFamily="18" charset="0"/>
                <a:cs typeface="Times New Roman" panose="02020603050405020304" pitchFamily="18" charset="0"/>
              </a:rPr>
              <a:t>  (ensioireet, sairauden alku)</a:t>
            </a:r>
            <a:r>
              <a:rPr lang="fi-FI" dirty="0">
                <a:hlinkClick r:id="rId3"/>
              </a:rPr>
              <a:t> </a:t>
            </a:r>
            <a:endParaRPr lang="fi-FI" dirty="0" smtClean="0">
              <a:hlinkClick r:id="rId3"/>
            </a:endParaRPr>
          </a:p>
          <a:p>
            <a:r>
              <a:rPr lang="fi-FI" b="1" cap="none" dirty="0" smtClean="0">
                <a:latin typeface="Times New Roman" panose="02020603050405020304" pitchFamily="18" charset="0"/>
                <a:cs typeface="Times New Roman" panose="02020603050405020304" pitchFamily="18" charset="0"/>
                <a:hlinkClick r:id="rId3"/>
              </a:rPr>
              <a:t>muistisairaan kohtaaminen - </a:t>
            </a:r>
            <a:r>
              <a:rPr lang="fi-FI" b="1" cap="none" dirty="0" err="1" smtClean="0">
                <a:latin typeface="Times New Roman" panose="02020603050405020304" pitchFamily="18" charset="0"/>
                <a:cs typeface="Times New Roman" panose="02020603050405020304" pitchFamily="18" charset="0"/>
                <a:hlinkClick r:id="rId3"/>
              </a:rPr>
              <a:t>youtube</a:t>
            </a:r>
            <a:endParaRPr lang="fi-FI" b="1" cap="none" dirty="0" smtClean="0">
              <a:latin typeface="Times New Roman" panose="02020603050405020304" pitchFamily="18" charset="0"/>
              <a:cs typeface="Times New Roman" panose="02020603050405020304" pitchFamily="18" charset="0"/>
            </a:endParaRPr>
          </a:p>
          <a:p>
            <a:r>
              <a:rPr lang="fi-FI" b="1" cap="none" dirty="0" smtClean="0">
                <a:latin typeface="Times New Roman" panose="02020603050405020304" pitchFamily="18" charset="0"/>
                <a:cs typeface="Times New Roman" panose="02020603050405020304" pitchFamily="18" charset="0"/>
                <a:hlinkClick r:id="rId4"/>
              </a:rPr>
              <a:t>käytännön tietoa muistisairauksista: milloin tutkimuksiin? – </a:t>
            </a:r>
            <a:r>
              <a:rPr lang="fi-FI" b="1" cap="none" dirty="0" err="1" smtClean="0">
                <a:latin typeface="Times New Roman" panose="02020603050405020304" pitchFamily="18" charset="0"/>
                <a:cs typeface="Times New Roman" panose="02020603050405020304" pitchFamily="18" charset="0"/>
                <a:hlinkClick r:id="rId4"/>
              </a:rPr>
              <a:t>youtube</a:t>
            </a:r>
            <a:endParaRPr lang="fi-FI" b="1" cap="none" dirty="0" smtClean="0">
              <a:latin typeface="Times New Roman" panose="02020603050405020304" pitchFamily="18" charset="0"/>
              <a:cs typeface="Times New Roman" panose="02020603050405020304" pitchFamily="18" charset="0"/>
            </a:endParaRPr>
          </a:p>
          <a:p>
            <a:r>
              <a:rPr lang="fi-FI" b="1" cap="none" dirty="0" smtClean="0">
                <a:latin typeface="Times New Roman" panose="02020603050405020304" pitchFamily="18" charset="0"/>
                <a:cs typeface="Times New Roman" panose="02020603050405020304" pitchFamily="18" charset="0"/>
                <a:hlinkClick r:id="rId5"/>
              </a:rPr>
              <a:t>käytännön tietoa muistisairauksista: verenkiertoperäinen muistisairaus – </a:t>
            </a:r>
            <a:r>
              <a:rPr lang="fi-FI" b="1" cap="none" dirty="0" err="1" smtClean="0">
                <a:latin typeface="Times New Roman" panose="02020603050405020304" pitchFamily="18" charset="0"/>
                <a:cs typeface="Times New Roman" panose="02020603050405020304" pitchFamily="18" charset="0"/>
                <a:hlinkClick r:id="rId5"/>
              </a:rPr>
              <a:t>youtube</a:t>
            </a:r>
            <a:endParaRPr lang="fi-FI" b="1" cap="none" dirty="0" smtClean="0">
              <a:latin typeface="Times New Roman" panose="02020603050405020304" pitchFamily="18" charset="0"/>
              <a:cs typeface="Times New Roman" panose="02020603050405020304" pitchFamily="18" charset="0"/>
            </a:endParaRPr>
          </a:p>
          <a:p>
            <a:r>
              <a:rPr lang="fi-FI" b="1" cap="none" dirty="0" smtClean="0">
                <a:latin typeface="Times New Roman" panose="02020603050405020304" pitchFamily="18" charset="0"/>
                <a:cs typeface="Times New Roman" panose="02020603050405020304" pitchFamily="18" charset="0"/>
                <a:hlinkClick r:id="rId6"/>
              </a:rPr>
              <a:t>käytännön tietoa muistisairauksista: </a:t>
            </a:r>
            <a:r>
              <a:rPr lang="fi-FI" b="1" cap="none" dirty="0" err="1" smtClean="0">
                <a:latin typeface="Times New Roman" panose="02020603050405020304" pitchFamily="18" charset="0"/>
                <a:cs typeface="Times New Roman" panose="02020603050405020304" pitchFamily="18" charset="0"/>
                <a:hlinkClick r:id="rId6"/>
              </a:rPr>
              <a:t>lewyn</a:t>
            </a:r>
            <a:r>
              <a:rPr lang="fi-FI" b="1" cap="none" dirty="0" smtClean="0">
                <a:latin typeface="Times New Roman" panose="02020603050405020304" pitchFamily="18" charset="0"/>
                <a:cs typeface="Times New Roman" panose="02020603050405020304" pitchFamily="18" charset="0"/>
                <a:hlinkClick r:id="rId6"/>
              </a:rPr>
              <a:t> kappale -tauti – </a:t>
            </a:r>
            <a:r>
              <a:rPr lang="fi-FI" b="1" cap="none" dirty="0" err="1" smtClean="0">
                <a:latin typeface="Times New Roman" panose="02020603050405020304" pitchFamily="18" charset="0"/>
                <a:cs typeface="Times New Roman" panose="02020603050405020304" pitchFamily="18" charset="0"/>
                <a:hlinkClick r:id="rId6"/>
              </a:rPr>
              <a:t>youtube</a:t>
            </a:r>
            <a:endParaRPr lang="fi-FI" b="1" cap="none" dirty="0" smtClean="0">
              <a:latin typeface="Times New Roman" panose="02020603050405020304" pitchFamily="18" charset="0"/>
              <a:cs typeface="Times New Roman" panose="02020603050405020304" pitchFamily="18" charset="0"/>
            </a:endParaRPr>
          </a:p>
          <a:p>
            <a:r>
              <a:rPr lang="fi-FI" b="1" cap="none" dirty="0" smtClean="0">
                <a:latin typeface="Times New Roman" panose="02020603050405020304" pitchFamily="18" charset="0"/>
                <a:cs typeface="Times New Roman" panose="02020603050405020304" pitchFamily="18" charset="0"/>
                <a:hlinkClick r:id="rId7"/>
              </a:rPr>
              <a:t>käytännön tietoa muistisairauksista: </a:t>
            </a:r>
            <a:r>
              <a:rPr lang="fi-FI" b="1" cap="none" dirty="0" err="1" smtClean="0">
                <a:latin typeface="Times New Roman" panose="02020603050405020304" pitchFamily="18" charset="0"/>
                <a:cs typeface="Times New Roman" panose="02020603050405020304" pitchFamily="18" charset="0"/>
                <a:hlinkClick r:id="rId7"/>
              </a:rPr>
              <a:t>alzheimerin</a:t>
            </a:r>
            <a:r>
              <a:rPr lang="fi-FI" b="1" cap="none" dirty="0" smtClean="0">
                <a:latin typeface="Times New Roman" panose="02020603050405020304" pitchFamily="18" charset="0"/>
                <a:cs typeface="Times New Roman" panose="02020603050405020304" pitchFamily="18" charset="0"/>
                <a:hlinkClick r:id="rId7"/>
              </a:rPr>
              <a:t> tauti - </a:t>
            </a:r>
            <a:r>
              <a:rPr lang="fi-FI" b="1" cap="none" dirty="0" err="1" smtClean="0">
                <a:latin typeface="Times New Roman" panose="02020603050405020304" pitchFamily="18" charset="0"/>
                <a:cs typeface="Times New Roman" panose="02020603050405020304" pitchFamily="18" charset="0"/>
                <a:hlinkClick r:id="rId7"/>
              </a:rPr>
              <a:t>youtube</a:t>
            </a:r>
            <a:endParaRPr lang="fi-FI"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532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84632"/>
            <a:ext cx="10058400" cy="934865"/>
          </a:xfrm>
        </p:spPr>
        <p:txBody>
          <a:bodyPr>
            <a:noAutofit/>
          </a:bodyPr>
          <a:lstStyle/>
          <a:p>
            <a:r>
              <a:rPr lang="fi-FI" sz="3200" dirty="0" smtClean="0"/>
              <a:t>Vanhus, seniori, ikääntynyt? </a:t>
            </a:r>
            <a:endParaRPr lang="fi-FI" sz="3200" dirty="0"/>
          </a:p>
        </p:txBody>
      </p:sp>
      <p:pic>
        <p:nvPicPr>
          <p:cNvPr id="4" name="Sisällön paikkamerkki 3"/>
          <p:cNvPicPr>
            <a:picLocks noGrp="1" noChangeAspect="1"/>
          </p:cNvPicPr>
          <p:nvPr>
            <p:ph idx="1"/>
          </p:nvPr>
        </p:nvPicPr>
        <p:blipFill>
          <a:blip r:embed="rId2"/>
          <a:stretch>
            <a:fillRect/>
          </a:stretch>
        </p:blipFill>
        <p:spPr>
          <a:xfrm>
            <a:off x="6409509" y="2016397"/>
            <a:ext cx="5486400" cy="4051300"/>
          </a:xfrm>
          <a:prstGeom prst="rect">
            <a:avLst/>
          </a:prstGeom>
        </p:spPr>
      </p:pic>
      <p:pic>
        <p:nvPicPr>
          <p:cNvPr id="5" name="Kuva 4"/>
          <p:cNvPicPr>
            <a:picLocks noChangeAspect="1"/>
          </p:cNvPicPr>
          <p:nvPr/>
        </p:nvPicPr>
        <p:blipFill>
          <a:blip r:embed="rId3"/>
          <a:stretch>
            <a:fillRect/>
          </a:stretch>
        </p:blipFill>
        <p:spPr>
          <a:xfrm>
            <a:off x="302188" y="2022784"/>
            <a:ext cx="5618334" cy="4044913"/>
          </a:xfrm>
          <a:prstGeom prst="rect">
            <a:avLst/>
          </a:prstGeom>
        </p:spPr>
      </p:pic>
    </p:spTree>
    <p:extLst>
      <p:ext uri="{BB962C8B-B14F-4D97-AF65-F5344CB8AC3E}">
        <p14:creationId xmlns:p14="http://schemas.microsoft.com/office/powerpoint/2010/main" val="1662533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Keskustele kaverin kanssa</a:t>
            </a:r>
            <a:endParaRPr lang="fi-FI" dirty="0"/>
          </a:p>
        </p:txBody>
      </p:sp>
      <p:sp>
        <p:nvSpPr>
          <p:cNvPr id="3" name="Sisällön paikkamerkki 2"/>
          <p:cNvSpPr>
            <a:spLocks noGrp="1"/>
          </p:cNvSpPr>
          <p:nvPr>
            <p:ph idx="1"/>
          </p:nvPr>
        </p:nvSpPr>
        <p:spPr/>
        <p:txBody>
          <a:bodyPr/>
          <a:lstStyle/>
          <a:p>
            <a:pPr marL="0" indent="0">
              <a:buNone/>
            </a:pPr>
            <a:r>
              <a:rPr lang="fi-FI" dirty="0" smtClean="0"/>
              <a:t>1. Miten </a:t>
            </a:r>
            <a:r>
              <a:rPr lang="fi-FI" dirty="0"/>
              <a:t>ikääntymistä ja vanhuutta koskevia aiheita tuodaan esiin mediassa?</a:t>
            </a:r>
          </a:p>
          <a:p>
            <a:pPr marL="0" indent="0">
              <a:buNone/>
            </a:pPr>
            <a:r>
              <a:rPr lang="fi-FI" dirty="0" smtClean="0"/>
              <a:t> 2. Käy katsomassa lyhyt video: </a:t>
            </a:r>
          </a:p>
          <a:p>
            <a:pPr marL="0" indent="0">
              <a:buNone/>
            </a:pPr>
            <a:r>
              <a:rPr lang="fi-FI" dirty="0" smtClean="0"/>
              <a:t>(Terveyskylä.fi – ikätalo – ikääntyneelle – ikä ja arki – ikääntynyt, iäkäs vai vanha)</a:t>
            </a:r>
          </a:p>
          <a:p>
            <a:pPr marL="0" indent="0">
              <a:buNone/>
            </a:pPr>
            <a:r>
              <a:rPr lang="fi-FI" dirty="0" smtClean="0">
                <a:hlinkClick r:id="rId2"/>
              </a:rPr>
              <a:t>Ikääntynyt</a:t>
            </a:r>
            <a:r>
              <a:rPr lang="fi-FI" dirty="0">
                <a:hlinkClick r:id="rId2"/>
              </a:rPr>
              <a:t>, iäkäs vai vanha? | Ikätalo.fi | Terveyskylä.fi (terveyskyla.fi</a:t>
            </a:r>
            <a:r>
              <a:rPr lang="fi-FI" dirty="0" smtClean="0">
                <a:hlinkClick r:id="rId2"/>
              </a:rPr>
              <a:t>)</a:t>
            </a:r>
            <a:endParaRPr lang="fi-FI" dirty="0" smtClean="0"/>
          </a:p>
          <a:p>
            <a:pPr marL="0" indent="0">
              <a:buNone/>
            </a:pPr>
            <a:endParaRPr lang="fi-FI" dirty="0"/>
          </a:p>
          <a:p>
            <a:pPr marL="0" indent="0">
              <a:buNone/>
            </a:pPr>
            <a:r>
              <a:rPr lang="fi-FI" dirty="0" smtClean="0"/>
              <a:t> 3. </a:t>
            </a:r>
            <a:r>
              <a:rPr lang="fi-FI" dirty="0"/>
              <a:t>Mikä sinusta olisi oikea tapa kutsua yli 65-vuotiasta ihmistä? </a:t>
            </a:r>
          </a:p>
          <a:p>
            <a:pPr marL="0" indent="0">
              <a:buNone/>
            </a:pPr>
            <a:endParaRPr lang="fi-FI" dirty="0"/>
          </a:p>
          <a:p>
            <a:endParaRPr lang="fi-FI" dirty="0"/>
          </a:p>
        </p:txBody>
      </p:sp>
    </p:spTree>
    <p:extLst>
      <p:ext uri="{BB962C8B-B14F-4D97-AF65-F5344CB8AC3E}">
        <p14:creationId xmlns:p14="http://schemas.microsoft.com/office/powerpoint/2010/main" val="416138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Muistisairaus </a:t>
            </a:r>
            <a:endParaRPr lang="fi-FI" dirty="0"/>
          </a:p>
        </p:txBody>
      </p:sp>
      <p:sp>
        <p:nvSpPr>
          <p:cNvPr id="3" name="Sisällön paikkamerkki 2"/>
          <p:cNvSpPr>
            <a:spLocks noGrp="1"/>
          </p:cNvSpPr>
          <p:nvPr>
            <p:ph idx="1"/>
          </p:nvPr>
        </p:nvSpPr>
        <p:spPr/>
        <p:txBody>
          <a:bodyPr>
            <a:normAutofit fontScale="40000" lnSpcReduction="20000"/>
          </a:bodyPr>
          <a:lstStyle/>
          <a:p>
            <a:r>
              <a:rPr lang="fi-FI" sz="2100" dirty="0" smtClean="0">
                <a:latin typeface="Tahoma" panose="020B0604030504040204" pitchFamily="34" charset="0"/>
                <a:ea typeface="Tahoma" panose="020B0604030504040204" pitchFamily="34" charset="0"/>
                <a:cs typeface="Tahoma" panose="020B0604030504040204" pitchFamily="34" charset="0"/>
              </a:rPr>
              <a:t>Aivosairaus</a:t>
            </a:r>
          </a:p>
          <a:p>
            <a:r>
              <a:rPr lang="fi-FI" sz="2100" dirty="0" smtClean="0">
                <a:latin typeface="Tahoma" panose="020B0604030504040204" pitchFamily="34" charset="0"/>
                <a:ea typeface="Tahoma" panose="020B0604030504040204" pitchFamily="34" charset="0"/>
                <a:cs typeface="Tahoma" panose="020B0604030504040204" pitchFamily="34" charset="0"/>
              </a:rPr>
              <a:t>Etenevä sairaus, mitä ei voi parantaa. Oireita voidaan lievittää lääkkeillä sekä lääkkeettömillä hoidoilla . </a:t>
            </a:r>
          </a:p>
          <a:p>
            <a:r>
              <a:rPr lang="fi-FI" sz="2100" dirty="0" smtClean="0">
                <a:latin typeface="Tahoma" panose="020B0604030504040204" pitchFamily="34" charset="0"/>
                <a:ea typeface="Tahoma" panose="020B0604030504040204" pitchFamily="34" charset="0"/>
                <a:cs typeface="Tahoma" panose="020B0604030504040204" pitchFamily="34" charset="0"/>
              </a:rPr>
              <a:t>Ei ole yksittäinen sairaus </a:t>
            </a:r>
          </a:p>
          <a:p>
            <a:pPr lvl="1"/>
            <a:r>
              <a:rPr lang="fi-FI" sz="2100" dirty="0">
                <a:latin typeface="Tahoma" panose="020B0604030504040204" pitchFamily="34" charset="0"/>
                <a:ea typeface="Tahoma" panose="020B0604030504040204" pitchFamily="34" charset="0"/>
                <a:cs typeface="Tahoma" panose="020B0604030504040204" pitchFamily="34" charset="0"/>
              </a:rPr>
              <a:t> </a:t>
            </a:r>
            <a:r>
              <a:rPr lang="fi-FI" sz="2100" dirty="0" smtClean="0">
                <a:latin typeface="Tahoma" panose="020B0604030504040204" pitchFamily="34" charset="0"/>
                <a:ea typeface="Tahoma" panose="020B0604030504040204" pitchFamily="34" charset="0"/>
                <a:cs typeface="Tahoma" panose="020B0604030504040204" pitchFamily="34" charset="0"/>
              </a:rPr>
              <a:t>Alzheimerin tauti (yleisin) </a:t>
            </a:r>
          </a:p>
          <a:p>
            <a:pPr lvl="1"/>
            <a:r>
              <a:rPr lang="fi-FI" sz="2100" dirty="0">
                <a:latin typeface="Tahoma" panose="020B0604030504040204" pitchFamily="34" charset="0"/>
                <a:ea typeface="Tahoma" panose="020B0604030504040204" pitchFamily="34" charset="0"/>
                <a:cs typeface="Tahoma" panose="020B0604030504040204" pitchFamily="34" charset="0"/>
              </a:rPr>
              <a:t> </a:t>
            </a:r>
            <a:r>
              <a:rPr lang="fi-FI" sz="2100" dirty="0" smtClean="0">
                <a:latin typeface="Tahoma" panose="020B0604030504040204" pitchFamily="34" charset="0"/>
                <a:ea typeface="Tahoma" panose="020B0604030504040204" pitchFamily="34" charset="0"/>
                <a:cs typeface="Tahoma" panose="020B0604030504040204" pitchFamily="34" charset="0"/>
              </a:rPr>
              <a:t>Levyn kappale –</a:t>
            </a:r>
            <a:r>
              <a:rPr lang="fi-FI" sz="2100" dirty="0" smtClean="0">
                <a:latin typeface="Tahoma" panose="020B0604030504040204" pitchFamily="34" charset="0"/>
                <a:ea typeface="Tahoma" panose="020B0604030504040204" pitchFamily="34" charset="0"/>
                <a:cs typeface="Tahoma" panose="020B0604030504040204" pitchFamily="34" charset="0"/>
              </a:rPr>
              <a:t>tauti (kolmanneksi yleisin sairaus)</a:t>
            </a:r>
          </a:p>
          <a:p>
            <a:pPr lvl="1"/>
            <a:r>
              <a:rPr lang="fi-FI" sz="2100" dirty="0" smtClean="0">
                <a:latin typeface="Tahoma" panose="020B0604030504040204" pitchFamily="34" charset="0"/>
                <a:ea typeface="Tahoma" panose="020B0604030504040204" pitchFamily="34" charset="0"/>
                <a:cs typeface="Tahoma" panose="020B0604030504040204" pitchFamily="34" charset="0"/>
              </a:rPr>
              <a:t>Verisuoniperäinen sairaus (toiseksi yleisin)</a:t>
            </a:r>
            <a:endParaRPr lang="fi-FI" sz="2100" dirty="0" smtClean="0">
              <a:latin typeface="Tahoma" panose="020B0604030504040204" pitchFamily="34" charset="0"/>
              <a:ea typeface="Tahoma" panose="020B0604030504040204" pitchFamily="34" charset="0"/>
              <a:cs typeface="Tahoma" panose="020B0604030504040204" pitchFamily="34" charset="0"/>
            </a:endParaRPr>
          </a:p>
          <a:p>
            <a:pPr lvl="1"/>
            <a:r>
              <a:rPr lang="fi-FI" sz="2100" dirty="0" smtClean="0">
                <a:latin typeface="Tahoma" panose="020B0604030504040204" pitchFamily="34" charset="0"/>
                <a:ea typeface="Tahoma" panose="020B0604030504040204" pitchFamily="34" charset="0"/>
                <a:cs typeface="Tahoma" panose="020B0604030504040204" pitchFamily="34" charset="0"/>
              </a:rPr>
              <a:t>Frontaalinen </a:t>
            </a:r>
            <a:r>
              <a:rPr lang="fi-FI" sz="2100" dirty="0" smtClean="0">
                <a:latin typeface="Tahoma" panose="020B0604030504040204" pitchFamily="34" charset="0"/>
                <a:ea typeface="Tahoma" panose="020B0604030504040204" pitchFamily="34" charset="0"/>
                <a:cs typeface="Tahoma" panose="020B0604030504040204" pitchFamily="34" charset="0"/>
              </a:rPr>
              <a:t>dementia </a:t>
            </a:r>
          </a:p>
          <a:p>
            <a:pPr lvl="1"/>
            <a:r>
              <a:rPr lang="fi-FI" sz="2100" dirty="0">
                <a:latin typeface="Tahoma" panose="020B0604030504040204" pitchFamily="34" charset="0"/>
                <a:ea typeface="Tahoma" panose="020B0604030504040204" pitchFamily="34" charset="0"/>
                <a:cs typeface="Tahoma" panose="020B0604030504040204" pitchFamily="34" charset="0"/>
              </a:rPr>
              <a:t> H</a:t>
            </a:r>
            <a:r>
              <a:rPr lang="fi-FI" sz="2100" dirty="0" smtClean="0">
                <a:latin typeface="Tahoma" panose="020B0604030504040204" pitchFamily="34" charset="0"/>
                <a:ea typeface="Tahoma" panose="020B0604030504040204" pitchFamily="34" charset="0"/>
                <a:cs typeface="Tahoma" panose="020B0604030504040204" pitchFamily="34" charset="0"/>
              </a:rPr>
              <a:t>akolan </a:t>
            </a:r>
            <a:r>
              <a:rPr lang="fi-FI" sz="2100" dirty="0">
                <a:latin typeface="Tahoma" panose="020B0604030504040204" pitchFamily="34" charset="0"/>
                <a:ea typeface="Tahoma" panose="020B0604030504040204" pitchFamily="34" charset="0"/>
                <a:cs typeface="Tahoma" panose="020B0604030504040204" pitchFamily="34" charset="0"/>
              </a:rPr>
              <a:t>tauti, </a:t>
            </a:r>
          </a:p>
          <a:p>
            <a:pPr lvl="1"/>
            <a:r>
              <a:rPr lang="fi-FI" sz="2100" dirty="0" smtClean="0">
                <a:latin typeface="Tahoma" panose="020B0604030504040204" pitchFamily="34" charset="0"/>
                <a:ea typeface="Tahoma" panose="020B0604030504040204" pitchFamily="34" charset="0"/>
                <a:cs typeface="Tahoma" panose="020B0604030504040204" pitchFamily="34" charset="0"/>
              </a:rPr>
              <a:t> </a:t>
            </a:r>
            <a:r>
              <a:rPr lang="fi-FI" sz="2100" dirty="0">
                <a:latin typeface="Tahoma" panose="020B0604030504040204" pitchFamily="34" charset="0"/>
                <a:ea typeface="Tahoma" panose="020B0604030504040204" pitchFamily="34" charset="0"/>
                <a:cs typeface="Tahoma" panose="020B0604030504040204" pitchFamily="34" charset="0"/>
              </a:rPr>
              <a:t>H</a:t>
            </a:r>
            <a:r>
              <a:rPr lang="fi-FI" sz="2100" dirty="0" smtClean="0">
                <a:latin typeface="Tahoma" panose="020B0604030504040204" pitchFamily="34" charset="0"/>
                <a:ea typeface="Tahoma" panose="020B0604030504040204" pitchFamily="34" charset="0"/>
                <a:cs typeface="Tahoma" panose="020B0604030504040204" pitchFamily="34" charset="0"/>
              </a:rPr>
              <a:t>untingtonin tauti (tanssitauti, Korean tauti)</a:t>
            </a:r>
          </a:p>
          <a:p>
            <a:pPr marL="0" indent="0">
              <a:buNone/>
            </a:pPr>
            <a:r>
              <a:rPr lang="fi-FI" sz="2300" dirty="0" smtClean="0">
                <a:latin typeface="Tahoma" panose="020B0604030504040204" pitchFamily="34" charset="0"/>
                <a:ea typeface="Tahoma" panose="020B0604030504040204" pitchFamily="34" charset="0"/>
                <a:cs typeface="Tahoma" panose="020B0604030504040204" pitchFamily="34" charset="0"/>
              </a:rPr>
              <a:t>Muistisairaudet ovat dementoivia sairauksia. Dementia tulee sairauden loppuvaiheessa. </a:t>
            </a:r>
          </a:p>
          <a:p>
            <a:pPr marL="0" indent="0">
              <a:buNone/>
            </a:pPr>
            <a:r>
              <a:rPr lang="fi-FI" sz="2300" dirty="0" smtClean="0">
                <a:latin typeface="Tahoma" panose="020B0604030504040204" pitchFamily="34" charset="0"/>
                <a:ea typeface="Tahoma" panose="020B0604030504040204" pitchFamily="34" charset="0"/>
                <a:cs typeface="Tahoma" panose="020B0604030504040204" pitchFamily="34" charset="0"/>
              </a:rPr>
              <a:t>Älä käytä dementia sanaa yleisnimenä muistisairaudelle</a:t>
            </a:r>
          </a:p>
          <a:p>
            <a:pPr marL="0" indent="0">
              <a:buNone/>
            </a:pPr>
            <a:r>
              <a:rPr lang="fi-FI" sz="2300" dirty="0" smtClean="0">
                <a:latin typeface="Tahoma" panose="020B0604030504040204" pitchFamily="34" charset="0"/>
                <a:ea typeface="Tahoma" panose="020B0604030504040204" pitchFamily="34" charset="0"/>
                <a:cs typeface="Tahoma" panose="020B0604030504040204" pitchFamily="34" charset="0"/>
              </a:rPr>
              <a:t>Muita vanhentuneita käsitteitä: kroonikko, laitoshoito, </a:t>
            </a:r>
            <a:r>
              <a:rPr lang="fi-FI" sz="2300" dirty="0" smtClean="0">
                <a:latin typeface="Tahoma" panose="020B0604030504040204" pitchFamily="34" charset="0"/>
                <a:ea typeface="Tahoma" panose="020B0604030504040204" pitchFamily="34" charset="0"/>
                <a:cs typeface="Tahoma" panose="020B0604030504040204" pitchFamily="34" charset="0"/>
              </a:rPr>
              <a:t>vuodepotilas</a:t>
            </a:r>
          </a:p>
          <a:p>
            <a:pPr marL="0" indent="0">
              <a:buNone/>
            </a:pPr>
            <a:endParaRPr lang="fi-FI" sz="2300" dirty="0">
              <a:latin typeface="Tahoma" panose="020B0604030504040204" pitchFamily="34" charset="0"/>
              <a:ea typeface="Tahoma" panose="020B0604030504040204" pitchFamily="34" charset="0"/>
              <a:cs typeface="Tahoma" panose="020B0604030504040204" pitchFamily="34" charset="0"/>
            </a:endParaRPr>
          </a:p>
          <a:p>
            <a:pPr marL="274320" lvl="1" indent="0">
              <a:buNone/>
            </a:pPr>
            <a:endParaRPr lang="fi-FI" sz="2100" dirty="0">
              <a:latin typeface="Tahoma" panose="020B0604030504040204" pitchFamily="34" charset="0"/>
              <a:ea typeface="Tahoma" panose="020B0604030504040204" pitchFamily="34" charset="0"/>
              <a:cs typeface="Tahoma" panose="020B0604030504040204" pitchFamily="34" charset="0"/>
            </a:endParaRPr>
          </a:p>
          <a:p>
            <a:pPr lvl="1"/>
            <a:endParaRPr lang="fi-FI" dirty="0" smtClean="0"/>
          </a:p>
          <a:p>
            <a:pPr marL="274320" lvl="1" indent="0">
              <a:buNone/>
            </a:pPr>
            <a:endParaRPr lang="fi-FI" dirty="0"/>
          </a:p>
          <a:p>
            <a:pPr marL="0" indent="0">
              <a:buNone/>
            </a:pPr>
            <a:endParaRPr lang="fi-FI" dirty="0" smtClean="0"/>
          </a:p>
          <a:p>
            <a:pPr marL="274320" lvl="1" indent="0">
              <a:buNone/>
            </a:pPr>
            <a:r>
              <a:rPr lang="fi-FI" dirty="0"/>
              <a:t> </a:t>
            </a:r>
            <a:endParaRPr lang="fi-FI" dirty="0" smtClean="0"/>
          </a:p>
          <a:p>
            <a:pPr marL="0" indent="0">
              <a:buNone/>
            </a:pPr>
            <a:r>
              <a:rPr lang="fi-FI" dirty="0"/>
              <a:t> </a:t>
            </a:r>
            <a:r>
              <a:rPr lang="fi-FI" dirty="0" smtClean="0"/>
              <a:t> </a:t>
            </a:r>
          </a:p>
          <a:p>
            <a:endParaRPr lang="fi-FI" dirty="0"/>
          </a:p>
        </p:txBody>
      </p:sp>
    </p:spTree>
    <p:extLst>
      <p:ext uri="{BB962C8B-B14F-4D97-AF65-F5344CB8AC3E}">
        <p14:creationId xmlns:p14="http://schemas.microsoft.com/office/powerpoint/2010/main" val="356146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Millaista on elää muistisairaana?</a:t>
            </a:r>
            <a:endParaRPr lang="fi-FI" dirty="0"/>
          </a:p>
        </p:txBody>
      </p:sp>
      <p:sp>
        <p:nvSpPr>
          <p:cNvPr id="3" name="Sisällön paikkamerkki 2"/>
          <p:cNvSpPr>
            <a:spLocks noGrp="1"/>
          </p:cNvSpPr>
          <p:nvPr>
            <p:ph idx="1"/>
          </p:nvPr>
        </p:nvSpPr>
        <p:spPr/>
        <p:txBody>
          <a:bodyPr>
            <a:normAutofit lnSpcReduction="10000"/>
          </a:bodyPr>
          <a:lstStyle/>
          <a:p>
            <a:r>
              <a:rPr lang="fi-FI" dirty="0" smtClean="0"/>
              <a:t>Mitä havaintoja teitte Ailin elämästä sairauden kanssa?</a:t>
            </a:r>
          </a:p>
          <a:p>
            <a:endParaRPr lang="fi-FI" dirty="0"/>
          </a:p>
          <a:p>
            <a:endParaRPr lang="fi-FI" dirty="0" smtClean="0"/>
          </a:p>
          <a:p>
            <a:endParaRPr lang="fi-FI" dirty="0"/>
          </a:p>
          <a:p>
            <a:endParaRPr lang="fi-FI" dirty="0" smtClean="0"/>
          </a:p>
          <a:p>
            <a:endParaRPr lang="fi-FI" dirty="0"/>
          </a:p>
          <a:p>
            <a:endParaRPr lang="fi-FI" dirty="0" smtClean="0"/>
          </a:p>
          <a:p>
            <a:endParaRPr lang="fi-FI" dirty="0"/>
          </a:p>
          <a:p>
            <a:r>
              <a:rPr lang="fi-FI" dirty="0">
                <a:hlinkClick r:id="rId2"/>
              </a:rPr>
              <a:t>Amia Akatemia | Opetusvideot — Amia Muistikeskus | Muistisairaudet | Erikoislääkäri | Muistihoitaja | Koulutus</a:t>
            </a:r>
            <a:endParaRPr lang="fi-FI" dirty="0"/>
          </a:p>
        </p:txBody>
      </p:sp>
    </p:spTree>
    <p:extLst>
      <p:ext uri="{BB962C8B-B14F-4D97-AF65-F5344CB8AC3E}">
        <p14:creationId xmlns:p14="http://schemas.microsoft.com/office/powerpoint/2010/main" val="197294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Haavoittuvuus</a:t>
            </a:r>
            <a:endParaRPr lang="fi-FI" dirty="0"/>
          </a:p>
        </p:txBody>
      </p:sp>
      <p:sp>
        <p:nvSpPr>
          <p:cNvPr id="3" name="Sisällön paikkamerkki 2"/>
          <p:cNvSpPr>
            <a:spLocks noGrp="1"/>
          </p:cNvSpPr>
          <p:nvPr>
            <p:ph idx="1"/>
          </p:nvPr>
        </p:nvSpPr>
        <p:spPr/>
        <p:txBody>
          <a:bodyPr>
            <a:normAutofit/>
          </a:bodyPr>
          <a:lstStyle/>
          <a:p>
            <a:r>
              <a:rPr lang="fi-FI" b="1" dirty="0"/>
              <a:t>Sosiaalinen haavoittuvuus </a:t>
            </a:r>
            <a:r>
              <a:rPr lang="fi-FI" dirty="0"/>
              <a:t>– liittyy ihmissuhteissa tapahtuneisiin muutoksiin. Vastavuoroisuus heikkenee, osallistuminen hankaloituu. Muistisairas voi kokea ulkopuolisuutta ja vieraantumista. Huono kuulo voi lisätä haavoittuvaisuutta, varsinkin sairauden alussa. </a:t>
            </a:r>
          </a:p>
          <a:p>
            <a:r>
              <a:rPr lang="fi-FI" b="1" dirty="0"/>
              <a:t>Psyykkinen haavoittuvuus </a:t>
            </a:r>
            <a:r>
              <a:rPr lang="fi-FI" dirty="0"/>
              <a:t>– korostuu sairauden alkuvaiheessa, kun ihminen kohtaa sairaudesta johtuvia menetyksiä, elämään tulee muutoksia. Voi ilmetä pelkoa tulevaisuudesta. </a:t>
            </a:r>
          </a:p>
          <a:p>
            <a:r>
              <a:rPr lang="fi-FI" dirty="0"/>
              <a:t>Ihmisen persoonallisuus, voimavarat ja elämänhistoria vaikuttavat haavoittuvuuden kokemukseen ja siihen, millaisia merkityksiä se saa ihmisen elämässä. </a:t>
            </a:r>
          </a:p>
          <a:p>
            <a:r>
              <a:rPr lang="fi-FI" b="1" dirty="0"/>
              <a:t>Fyysinen haavoittuvuus </a:t>
            </a:r>
            <a:r>
              <a:rPr lang="fi-FI" dirty="0"/>
              <a:t>– fyysinen toimintakyky heikkenee, riippuvuus toisesta lisääntyy</a:t>
            </a:r>
          </a:p>
          <a:p>
            <a:r>
              <a:rPr lang="fi-FI" dirty="0" smtClean="0"/>
              <a:t>Haavoittuvuudella </a:t>
            </a:r>
            <a:r>
              <a:rPr lang="fi-FI" dirty="0"/>
              <a:t>tarkoitetaan sitä, että ihmistä on helppo vahingoittaa tai </a:t>
            </a:r>
            <a:r>
              <a:rPr lang="fi-FI" dirty="0" smtClean="0"/>
              <a:t>loukata</a:t>
            </a:r>
            <a:endParaRPr lang="fi-FI" dirty="0"/>
          </a:p>
          <a:p>
            <a:endParaRPr lang="fi-FI" dirty="0"/>
          </a:p>
        </p:txBody>
      </p:sp>
    </p:spTree>
    <p:extLst>
      <p:ext uri="{BB962C8B-B14F-4D97-AF65-F5344CB8AC3E}">
        <p14:creationId xmlns:p14="http://schemas.microsoft.com/office/powerpoint/2010/main" val="40270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Haavoittuvuuden ymmärtäminen </a:t>
            </a:r>
            <a:br>
              <a:rPr lang="fi-FI" dirty="0"/>
            </a:br>
            <a:endParaRPr lang="fi-FI" dirty="0"/>
          </a:p>
        </p:txBody>
      </p:sp>
      <p:sp>
        <p:nvSpPr>
          <p:cNvPr id="3" name="Sisällön paikkamerkki 2"/>
          <p:cNvSpPr>
            <a:spLocks noGrp="1"/>
          </p:cNvSpPr>
          <p:nvPr>
            <p:ph idx="1"/>
          </p:nvPr>
        </p:nvSpPr>
        <p:spPr/>
        <p:txBody>
          <a:bodyPr/>
          <a:lstStyle/>
          <a:p>
            <a:r>
              <a:rPr lang="fi-FI" dirty="0" smtClean="0"/>
              <a:t>Ammattilaisten tulisi osata asettua sairastuneen asemaan sekä nähdä, millaisia muutoksia ja menetyksiä sairaus ihmisen elämässä aiheuttaa.</a:t>
            </a:r>
          </a:p>
          <a:p>
            <a:r>
              <a:rPr lang="fi-FI" dirty="0" smtClean="0"/>
              <a:t>Ammattilaisen tulisi ymmärtää, millaisia voimavaroja asiakkaalla on ja tukea niiden toteutumista.</a:t>
            </a:r>
          </a:p>
          <a:p>
            <a:r>
              <a:rPr lang="fi-FI" dirty="0" smtClean="0"/>
              <a:t>Muistisairaalla on mahdollisuus saada kokemus hallinnasta, merkityksellisyydestä ja toiveikkuudesta</a:t>
            </a:r>
          </a:p>
          <a:p>
            <a:pPr marL="0" indent="0">
              <a:buNone/>
            </a:pPr>
            <a:r>
              <a:rPr lang="fi-FI" dirty="0"/>
              <a:t> </a:t>
            </a:r>
          </a:p>
          <a:p>
            <a:endParaRPr lang="fi-FI" dirty="0"/>
          </a:p>
        </p:txBody>
      </p:sp>
    </p:spTree>
    <p:extLst>
      <p:ext uri="{BB962C8B-B14F-4D97-AF65-F5344CB8AC3E}">
        <p14:creationId xmlns:p14="http://schemas.microsoft.com/office/powerpoint/2010/main" val="119577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991E8E267B2E54688C92E71F75DC1F8" ma:contentTypeVersion="13" ma:contentTypeDescription="Luo uusi asiakirja." ma:contentTypeScope="" ma:versionID="9e62084364f4c7ae0ce3c9c44d532bcf">
  <xsd:schema xmlns:xsd="http://www.w3.org/2001/XMLSchema" xmlns:xs="http://www.w3.org/2001/XMLSchema" xmlns:p="http://schemas.microsoft.com/office/2006/metadata/properties" xmlns:ns3="a5149041-3037-49cb-a805-ab7d0b5517e3" xmlns:ns4="919f7752-8d9c-4bdc-8753-27a993321872" targetNamespace="http://schemas.microsoft.com/office/2006/metadata/properties" ma:root="true" ma:fieldsID="3fdda9cfdf41724bb239f55dea22a485" ns3:_="" ns4:_="">
    <xsd:import namespace="a5149041-3037-49cb-a805-ab7d0b5517e3"/>
    <xsd:import namespace="919f7752-8d9c-4bdc-8753-27a99332187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49041-3037-49cb-a805-ab7d0b551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f7752-8d9c-4bdc-8753-27a993321872"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SharingHintHash" ma:index="17"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011DC8-09AC-4883-82D4-C708135CA4D0}">
  <ds:schemaRefs>
    <ds:schemaRef ds:uri="http://schemas.microsoft.com/sharepoint/v3/contenttype/forms"/>
  </ds:schemaRefs>
</ds:datastoreItem>
</file>

<file path=customXml/itemProps2.xml><?xml version="1.0" encoding="utf-8"?>
<ds:datastoreItem xmlns:ds="http://schemas.openxmlformats.org/officeDocument/2006/customXml" ds:itemID="{25978892-9B5D-4024-BDD2-40DDCB9B4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149041-3037-49cb-a805-ab7d0b5517e3"/>
    <ds:schemaRef ds:uri="919f7752-8d9c-4bdc-8753-27a993321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DAC342-C8F5-4EED-9CB0-E59A57266F6D}">
  <ds:schemaRefs>
    <ds:schemaRef ds:uri="http://schemas.microsoft.com/office/2006/documentManagement/types"/>
    <ds:schemaRef ds:uri="http://purl.org/dc/terms/"/>
    <ds:schemaRef ds:uri="http://schemas.openxmlformats.org/package/2006/metadata/core-properties"/>
    <ds:schemaRef ds:uri="http://purl.org/dc/dcmitype/"/>
    <ds:schemaRef ds:uri="a5149041-3037-49cb-a805-ab7d0b5517e3"/>
    <ds:schemaRef ds:uri="http://purl.org/dc/elements/1.1/"/>
    <ds:schemaRef ds:uri="http://schemas.microsoft.com/office/2006/metadata/properties"/>
    <ds:schemaRef ds:uri="http://schemas.microsoft.com/office/infopath/2007/PartnerControls"/>
    <ds:schemaRef ds:uri="919f7752-8d9c-4bdc-8753-27a99332187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TM03090434[[fn=Puutyyppi]]</Template>
  <TotalTime>1606</TotalTime>
  <Words>1392</Words>
  <Application>Microsoft Office PowerPoint</Application>
  <PresentationFormat>Laajakuva</PresentationFormat>
  <Paragraphs>199</Paragraphs>
  <Slides>30</Slides>
  <Notes>2</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30</vt:i4>
      </vt:variant>
    </vt:vector>
  </HeadingPairs>
  <TitlesOfParts>
    <vt:vector size="37" baseType="lpstr">
      <vt:lpstr>Calibri</vt:lpstr>
      <vt:lpstr>Rockwell</vt:lpstr>
      <vt:lpstr>Rockwell Condensed</vt:lpstr>
      <vt:lpstr>Tahoma</vt:lpstr>
      <vt:lpstr>Times New Roman</vt:lpstr>
      <vt:lpstr>Wingdings</vt:lpstr>
      <vt:lpstr>Puutyyppi</vt:lpstr>
      <vt:lpstr>TYÖ MUISTISAIRAAN IHMISEN VIERELLÄ</vt:lpstr>
      <vt:lpstr>Tämän päivän aiheita</vt:lpstr>
      <vt:lpstr>Kieli luo todellisuutta</vt:lpstr>
      <vt:lpstr>Vanhus, seniori, ikääntynyt? </vt:lpstr>
      <vt:lpstr>Keskustele kaverin kanssa</vt:lpstr>
      <vt:lpstr>Muistisairaus </vt:lpstr>
      <vt:lpstr>Millaista on elää muistisairaana?</vt:lpstr>
      <vt:lpstr>Haavoittuvuus</vt:lpstr>
      <vt:lpstr>Haavoittuvuuden ymmärtäminen  </vt:lpstr>
      <vt:lpstr>Muistisairaan kohtaaminen</vt:lpstr>
      <vt:lpstr>Muistisairaan näkökulma</vt:lpstr>
      <vt:lpstr>Mitä muistisairaus merkitsee ihmiselle?</vt:lpstr>
      <vt:lpstr>Kuka tämä ihminen on?</vt:lpstr>
      <vt:lpstr>Itsemääräämisoikeus</vt:lpstr>
      <vt:lpstr>Porinaryhmä </vt:lpstr>
      <vt:lpstr>Muistisairaus on parantumaton sairaus</vt:lpstr>
      <vt:lpstr>HOITOTAHTO/ELÄMÄNTAHTOTESTAMENTTI</vt:lpstr>
      <vt:lpstr>OMAN NÄKÖINEN ELÄMÄ muistisairaanakin </vt:lpstr>
      <vt:lpstr>Hoitotyön perustalla olevat arvot</vt:lpstr>
      <vt:lpstr>Eettinen osaaminen</vt:lpstr>
      <vt:lpstr>                    Lähde: Hyvinvoinnin ja toimintakyvyn edistäminen. Sanoma pro</vt:lpstr>
      <vt:lpstr>Eettisiä tilanteita</vt:lpstr>
      <vt:lpstr>PowerPoint-esitys</vt:lpstr>
      <vt:lpstr>Liikkumisen rajoittaminen</vt:lpstr>
      <vt:lpstr>Sairauden varhainen toteaminen</vt:lpstr>
      <vt:lpstr>PowerPoint-esitys</vt:lpstr>
      <vt:lpstr>PowerPoint-esitys</vt:lpstr>
      <vt:lpstr>Laboratoriokokeiden viitearvot</vt:lpstr>
      <vt:lpstr>Mmse – mini mental state EXAMINATION </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 MUISTISAIRAAN IHMISEN VIERELLÄ</dc:title>
  <dc:creator>Karppinen Mari</dc:creator>
  <cp:lastModifiedBy>Karppinen Mari</cp:lastModifiedBy>
  <cp:revision>23</cp:revision>
  <dcterms:created xsi:type="dcterms:W3CDTF">2021-10-19T05:25:36Z</dcterms:created>
  <dcterms:modified xsi:type="dcterms:W3CDTF">2021-10-22T09:19:31Z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0x0101008991E8E267B2E54688C92E71F75DC1F8</vt:lpwstr>
  </property>
</Properties>
</file>