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7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C6BD-9C8B-4879-B257-464C5B25B51E}" type="datetimeFigureOut">
              <a:rPr lang="fi-FI" smtClean="0"/>
              <a:t>17.1.2022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C5E26-763F-4E55-9258-D75B49AB14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19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Ruumiinpainosta on n. 70 &amp; vettä. Vesi on solujen sisällä. Solu koostuu vedestä ja siihen liuenneista </a:t>
            </a:r>
            <a:r>
              <a:rPr lang="fi-FI" dirty="0" err="1"/>
              <a:t>aineisa</a:t>
            </a:r>
            <a:r>
              <a:rPr lang="fi-FI" dirty="0"/>
              <a:t>, muista rakennusosista</a:t>
            </a:r>
          </a:p>
          <a:p>
            <a:r>
              <a:rPr lang="fi-FI" dirty="0"/>
              <a:t>Yksittäinen solu tarvitsee vakaan </a:t>
            </a:r>
            <a:r>
              <a:rPr lang="fi-FI" dirty="0" err="1"/>
              <a:t>sisäinsen</a:t>
            </a:r>
            <a:r>
              <a:rPr lang="fi-FI" dirty="0"/>
              <a:t> ja ulkoisen ympäristö </a:t>
            </a:r>
            <a:r>
              <a:rPr lang="fi-FI" dirty="0" err="1"/>
              <a:t>selvytyäkseen</a:t>
            </a:r>
            <a:r>
              <a:rPr lang="fi-FI" dirty="0"/>
              <a:t> toiminnoistaan . Tärkeitä asioita ovat </a:t>
            </a:r>
            <a:r>
              <a:rPr lang="fi-FI" dirty="0" err="1"/>
              <a:t>neteen</a:t>
            </a:r>
            <a:r>
              <a:rPr lang="fi-FI" dirty="0"/>
              <a:t> määrä, suolojen ja vetyionien pitoisuus ja </a:t>
            </a:r>
            <a:r>
              <a:rPr lang="fi-FI" dirty="0" err="1"/>
              <a:t>lämpötla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Nestetasapanolla tarkoitetaan elimistön kykyä sälyttää </a:t>
            </a:r>
            <a:r>
              <a:rPr lang="fi-FI" dirty="0" err="1"/>
              <a:t>solunssäset</a:t>
            </a:r>
            <a:r>
              <a:rPr lang="fi-FI" dirty="0"/>
              <a:t> ja solunulkoiset nestetilavuudet vakona. Sisään tuleva ja menevä neste on </a:t>
            </a:r>
            <a:r>
              <a:rPr lang="fi-FI" dirty="0" err="1"/>
              <a:t>oltaa</a:t>
            </a:r>
            <a:r>
              <a:rPr lang="fi-FI" dirty="0"/>
              <a:t> tasapainossa.  -Nesteitä menetetään sairauksien, haihtumisen ja suolitukoksen </a:t>
            </a:r>
            <a:r>
              <a:rPr lang="fi-FI" dirty="0" err="1"/>
              <a:t>yhdeydessä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Nestetasapainon sääntely tapahtuu munuaisissa </a:t>
            </a:r>
            <a:r>
              <a:rPr lang="fi-FI" dirty="0" err="1"/>
              <a:t>jaaivolisäkkeessä</a:t>
            </a:r>
            <a:r>
              <a:rPr lang="fi-FI" dirty="0"/>
              <a:t>, </a:t>
            </a:r>
          </a:p>
          <a:p>
            <a:r>
              <a:rPr lang="fi-FI" dirty="0"/>
              <a:t>Janokeskus hypotalamuksessa reagoi vesimäärän vähenemiseen – jano</a:t>
            </a:r>
          </a:p>
          <a:p>
            <a:r>
              <a:rPr lang="fi-FI" dirty="0"/>
              <a:t>Sydän ja keuhkot – </a:t>
            </a:r>
          </a:p>
          <a:p>
            <a:endParaRPr lang="fi-FI" dirty="0"/>
          </a:p>
          <a:p>
            <a:r>
              <a:rPr lang="fi-FI" dirty="0"/>
              <a:t>Kun ihminen vanhenee, rasvakudos lisääntyy, ihminen kuivuu, koska </a:t>
            </a:r>
            <a:r>
              <a:rPr lang="fi-FI" dirty="0" err="1"/>
              <a:t>rasvakudo</a:t>
            </a:r>
            <a:r>
              <a:rPr lang="fi-FI" dirty="0"/>
              <a:t> sis. Hyvin vähän vettä.  Naiset ovat kuivempia kuin miehet, koska naisilla on </a:t>
            </a:r>
            <a:r>
              <a:rPr lang="fi-FI" dirty="0" err="1"/>
              <a:t>rasvakudota</a:t>
            </a:r>
            <a:r>
              <a:rPr lang="fi-FI" dirty="0"/>
              <a:t> enemmän.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C5E26-763F-4E55-9258-D75B49AB14E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87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Muita tapoja seurata nestetasapainoa: kasvojen ja silmien ilme – riutunut ilme, silmät ovat </a:t>
            </a:r>
            <a:r>
              <a:rPr lang="fi-FI" dirty="0" err="1"/>
              <a:t>kuoplla</a:t>
            </a:r>
            <a:endParaRPr lang="fi-FI" dirty="0"/>
          </a:p>
          <a:p>
            <a:r>
              <a:rPr lang="fi-FI" dirty="0"/>
              <a:t>Suun </a:t>
            </a:r>
            <a:r>
              <a:rPr lang="fi-FI" dirty="0" err="1"/>
              <a:t>limakalveojen</a:t>
            </a:r>
            <a:r>
              <a:rPr lang="fi-FI" dirty="0"/>
              <a:t> kosteus – suu on kuiva</a:t>
            </a:r>
          </a:p>
          <a:p>
            <a:r>
              <a:rPr lang="fi-FI" dirty="0"/>
              <a:t>Janontunne</a:t>
            </a:r>
          </a:p>
          <a:p>
            <a:r>
              <a:rPr lang="fi-FI" dirty="0"/>
              <a:t>Syljen eritys vähenee</a:t>
            </a:r>
          </a:p>
          <a:p>
            <a:endParaRPr lang="fi-FI" dirty="0"/>
          </a:p>
          <a:p>
            <a:r>
              <a:rPr lang="fi-FI" dirty="0"/>
              <a:t>Ihon lämpötila, väri ja kudosjänteys – ääriosat ovat viileät ja </a:t>
            </a:r>
            <a:r>
              <a:rPr lang="fi-FI" dirty="0" err="1"/>
              <a:t>kalpeäa</a:t>
            </a:r>
            <a:r>
              <a:rPr lang="fi-FI" dirty="0"/>
              <a:t>, ihon </a:t>
            </a:r>
            <a:r>
              <a:rPr lang="fi-FI" dirty="0" err="1"/>
              <a:t>kudosjäteys</a:t>
            </a:r>
            <a:r>
              <a:rPr lang="fi-FI" dirty="0"/>
              <a:t> – sopimilla nostetaan ihoa ylöspäin, iho palautuu hitaammin</a:t>
            </a:r>
          </a:p>
          <a:p>
            <a:r>
              <a:rPr lang="fi-FI" dirty="0"/>
              <a:t>Turvotukset</a:t>
            </a:r>
          </a:p>
          <a:p>
            <a:r>
              <a:rPr lang="fi-FI" dirty="0"/>
              <a:t>Hermoston ärtyvyys – </a:t>
            </a:r>
            <a:r>
              <a:rPr lang="fi-FI" dirty="0" err="1"/>
              <a:t>kasliumin</a:t>
            </a:r>
            <a:r>
              <a:rPr lang="fi-FI" dirty="0"/>
              <a:t>, magnesiumin ja natriumin tasapainohäiriöt aiheuttavat lihaskouristeluja</a:t>
            </a:r>
          </a:p>
          <a:p>
            <a:r>
              <a:rPr lang="fi-FI" dirty="0"/>
              <a:t>Nestevaje aiheuttaa verenpaineenlaskua ja nestekertymä verenpaineen nousua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C5E26-763F-4E55-9258-D75B49AB14E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6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nNeDD1wr1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1800" dirty="0"/>
              <a:t>Elintoimintojen tarkkailu:</a:t>
            </a:r>
            <a:br>
              <a:rPr lang="fi-FI" sz="1800" dirty="0"/>
            </a:br>
            <a:r>
              <a:rPr lang="fi-FI" sz="1800" dirty="0"/>
              <a:t>Lämpö- ja nestetasapaino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94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Teo-jaksolla harjoiteltava: </a:t>
            </a:r>
          </a:p>
          <a:p>
            <a:r>
              <a:rPr lang="fi-FI" dirty="0"/>
              <a:t>nestelistan täyttäminen</a:t>
            </a:r>
          </a:p>
          <a:p>
            <a:r>
              <a:rPr lang="fi-FI" dirty="0"/>
              <a:t>asiakkaan nestetasapainon seuraaminen (mitä merkkejä havainnoin)</a:t>
            </a:r>
          </a:p>
          <a:p>
            <a:r>
              <a:rPr lang="fi-FI" dirty="0"/>
              <a:t>osattava perustella asiakkaalle juomisen tärkeyttä</a:t>
            </a:r>
          </a:p>
          <a:p>
            <a:r>
              <a:rPr lang="fi-FI" dirty="0"/>
              <a:t>ymmärrettävä mitä nestevajaus voi aiheuttaa iäkkäälle.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314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Abcde</a:t>
            </a:r>
            <a:r>
              <a:rPr lang="fi-FI" dirty="0"/>
              <a:t>-menetelmä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Ohjaa tutkimaan asiakkaan systemaattisesti ja arvioimaan hänen peruselintoimintojensa tilaa</a:t>
            </a:r>
          </a:p>
          <a:p>
            <a:r>
              <a:rPr lang="fi-FI" dirty="0">
                <a:hlinkClick r:id="rId2"/>
              </a:rPr>
              <a:t>Potilaan tutkiminen ABCDE- menetelmällä. – YouTube</a:t>
            </a:r>
            <a:endParaRPr lang="fi-FI" dirty="0"/>
          </a:p>
          <a:p>
            <a:endParaRPr lang="fi-FI" dirty="0"/>
          </a:p>
          <a:p>
            <a:r>
              <a:rPr lang="fi-FI" dirty="0"/>
              <a:t>Kirjoita videon avulla, mitä kirjaimet tarkoittavat? </a:t>
            </a:r>
          </a:p>
        </p:txBody>
      </p:sp>
    </p:spTree>
    <p:extLst>
      <p:ext uri="{BB962C8B-B14F-4D97-AF65-F5344CB8AC3E}">
        <p14:creationId xmlns:p14="http://schemas.microsoft.com/office/powerpoint/2010/main" val="221634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Kertaus: verenkierto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havainnoin verenkiertoon liittyviä asioita?</a:t>
            </a:r>
          </a:p>
          <a:p>
            <a:r>
              <a:rPr lang="fi-FI" dirty="0"/>
              <a:t>Mitkä asiat vaikuttavat verenpaineen mittaamiseen? </a:t>
            </a:r>
          </a:p>
          <a:p>
            <a:r>
              <a:rPr lang="fi-FI" dirty="0"/>
              <a:t>Miten otan verenpaineen?</a:t>
            </a:r>
          </a:p>
          <a:p>
            <a:r>
              <a:rPr lang="fi-FI" dirty="0"/>
              <a:t>Mikä on normaali verenpaine?</a:t>
            </a:r>
          </a:p>
          <a:p>
            <a:r>
              <a:rPr lang="fi-FI" dirty="0"/>
              <a:t>Mitkä asiat vaikuttavat verenpaineen kohoamiseen?</a:t>
            </a:r>
          </a:p>
          <a:p>
            <a:r>
              <a:rPr lang="fi-FI" b="1" dirty="0"/>
              <a:t>Teossa harjoiteltavia asioita: verenpaineen mittaaminen, tajunnantason havainnoiminen. </a:t>
            </a:r>
          </a:p>
          <a:p>
            <a:r>
              <a:rPr lang="fi-FI" b="1" dirty="0"/>
              <a:t>Näytössä osattava selittää verenpaineen normaalilukemat</a:t>
            </a:r>
          </a:p>
        </p:txBody>
      </p:sp>
    </p:spTree>
    <p:extLst>
      <p:ext uri="{BB962C8B-B14F-4D97-AF65-F5344CB8AC3E}">
        <p14:creationId xmlns:p14="http://schemas.microsoft.com/office/powerpoint/2010/main" val="320757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Lämpötasapaino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Elimistö pyrkii pitämään sisäelinten, valtimoveren ja aivojen lämpötilan vakiotasolla eli 37 asteessa</a:t>
            </a:r>
          </a:p>
          <a:p>
            <a:r>
              <a:rPr lang="fi-FI" dirty="0"/>
              <a:t>Normaalilämpötila voi vaihdella 35, 8 ja 37,8 asteen välillä</a:t>
            </a:r>
          </a:p>
          <a:p>
            <a:r>
              <a:rPr lang="fi-FI" dirty="0"/>
              <a:t>Aamuisin lämpö on alimmillaan ja korkeimmillaan iltapäivällä</a:t>
            </a:r>
          </a:p>
          <a:p>
            <a:r>
              <a:rPr lang="fi-FI" dirty="0"/>
              <a:t>Kuumetta voi alentaa lääkityksellä</a:t>
            </a:r>
          </a:p>
          <a:p>
            <a:pPr lvl="1"/>
            <a:r>
              <a:rPr lang="fi-FI" dirty="0"/>
              <a:t>Hikoilu poistaa nestettä, joten kuumeista ihmistä pitäisi juottaa</a:t>
            </a:r>
          </a:p>
          <a:p>
            <a:r>
              <a:rPr lang="fi-FI" dirty="0"/>
              <a:t>Alilämpö alle 35 astetta</a:t>
            </a:r>
          </a:p>
          <a:p>
            <a:pPr lvl="1"/>
            <a:r>
              <a:rPr lang="fi-FI" dirty="0"/>
              <a:t>Alilämpöistä tulee suojata ja antaa esim. kuumaa nestettä.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374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Nestetasapaino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Elimistön kykyä säilyttää elimistön nestetila vakiona.</a:t>
            </a:r>
          </a:p>
          <a:p>
            <a:r>
              <a:rPr lang="fi-FI" dirty="0"/>
              <a:t>Elimistössä vettä on kahdessa eri nestetilassa: solunsisäisessä ja solun ulkoisessa</a:t>
            </a:r>
          </a:p>
          <a:p>
            <a:r>
              <a:rPr lang="fi-FI" dirty="0"/>
              <a:t>Elimistön nestetasapaino säilyy, kun elimistöön tuleva ja lähtevät vesimäärä pysyy samana</a:t>
            </a:r>
          </a:p>
          <a:p>
            <a:r>
              <a:rPr lang="fi-FI" dirty="0"/>
              <a:t>Ihminen menettää nesteitä hengityksen, ihon, ulostamisen ja virtsaamisen kautta. </a:t>
            </a:r>
          </a:p>
          <a:p>
            <a:r>
              <a:rPr lang="fi-FI" dirty="0"/>
              <a:t>Ihminen menettää ihon ja hengityksen kautta 1000 ml nestettä (vakio)</a:t>
            </a:r>
          </a:p>
          <a:p>
            <a:r>
              <a:rPr lang="fi-FI" dirty="0"/>
              <a:t>Ihminen saa nestettä näkymättömän aineenvaihdunnan kautta 300 ml (Vakio) </a:t>
            </a:r>
          </a:p>
          <a:p>
            <a:r>
              <a:rPr lang="fi-FI" dirty="0"/>
              <a:t>Ihminen virtsaa päivittäin 1 ml/kg/h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632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Nestetasapainon seuranta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Tarkkaile asiakkaan vointia: väsymystä, pienentynyttä virtsamäärää, kuumeilua, ripulointia tai oksentelua. </a:t>
            </a:r>
          </a:p>
          <a:p>
            <a:r>
              <a:rPr lang="fi-FI" dirty="0"/>
              <a:t>Tavoitteena on tarkkailla asiakkaan saaman ja menettäneen nesteen määrää. </a:t>
            </a:r>
          </a:p>
          <a:p>
            <a:r>
              <a:rPr lang="fi-FI" dirty="0"/>
              <a:t>Laskuissa huomioidaan kaikki asiakkaan nauttimat ja saamat nesteet sekä erittämällä poistuneiden nesteiden määrä</a:t>
            </a:r>
          </a:p>
          <a:p>
            <a:r>
              <a:rPr lang="fi-FI" dirty="0"/>
              <a:t>Nestemäärä lasketaan tavallisesti kerran vuorokaudessa</a:t>
            </a:r>
          </a:p>
        </p:txBody>
      </p:sp>
    </p:spTree>
    <p:extLst>
      <p:ext uri="{BB962C8B-B14F-4D97-AF65-F5344CB8AC3E}">
        <p14:creationId xmlns:p14="http://schemas.microsoft.com/office/powerpoint/2010/main" val="220274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NESTELISTA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974850" y="920750"/>
            <a:ext cx="3738562" cy="4984750"/>
          </a:xfrm>
          <a:prstGeom prst="rect">
            <a:avLst/>
          </a:prstGeom>
        </p:spPr>
      </p:pic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Kuvan lähde: Hyvinvoinnin ja toimintakyvyn edistäminen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140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783" r="9783"/>
          <a:stretch>
            <a:fillRect/>
          </a:stretch>
        </p:blipFill>
        <p:spPr>
          <a:xfrm rot="5400000">
            <a:off x="614684" y="529598"/>
            <a:ext cx="6858000" cy="6039393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>
                <a:alpha val="95000"/>
              </a:schemeClr>
            </a:solidFill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Nestelista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Auttaa nestetasapainon laskemisessa</a:t>
            </a:r>
          </a:p>
          <a:p>
            <a:r>
              <a:rPr lang="fi-FI" dirty="0"/>
              <a:t>-asiakakkaan, läheisten ja koko henkilökunnan tulisi tietää seurannasta</a:t>
            </a:r>
          </a:p>
          <a:p>
            <a:pPr marL="285750" indent="-285750">
              <a:buFontTx/>
              <a:buChar char="-"/>
            </a:pPr>
            <a:endParaRPr lang="fi-FI" dirty="0"/>
          </a:p>
          <a:p>
            <a:r>
              <a:rPr lang="fi-FI" dirty="0"/>
              <a:t>Oksennuksen, ripulin ja  virtsan määrä voidaan arvioida</a:t>
            </a:r>
          </a:p>
          <a:p>
            <a:r>
              <a:rPr lang="fi-FI" dirty="0"/>
              <a:t>Virtsaa voidaan mitata esim. siten, että asiakasta pyydetään virtsaamaan virtsapulloon, </a:t>
            </a:r>
            <a:r>
              <a:rPr lang="fi-FI" dirty="0" err="1"/>
              <a:t>portatiiviin</a:t>
            </a:r>
            <a:r>
              <a:rPr lang="fi-FI" dirty="0"/>
              <a:t> tai alusastiaan</a:t>
            </a:r>
          </a:p>
        </p:txBody>
      </p:sp>
    </p:spTree>
    <p:extLst>
      <p:ext uri="{BB962C8B-B14F-4D97-AF65-F5344CB8AC3E}">
        <p14:creationId xmlns:p14="http://schemas.microsoft.com/office/powerpoint/2010/main" val="256262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Kuivumisoireiden ja turvotusten tarkkailu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Elimistön kuivumisen merkkejä; </a:t>
            </a:r>
          </a:p>
          <a:p>
            <a:pPr marL="457200" lvl="1" indent="0">
              <a:buNone/>
            </a:pPr>
            <a:r>
              <a:rPr lang="fi-FI" dirty="0"/>
              <a:t>Kuiva suu</a:t>
            </a:r>
          </a:p>
          <a:p>
            <a:pPr marL="457200" lvl="1" indent="0">
              <a:buNone/>
            </a:pPr>
            <a:r>
              <a:rPr lang="fi-FI" dirty="0"/>
              <a:t>Janon tunne</a:t>
            </a:r>
          </a:p>
          <a:p>
            <a:pPr marL="457200" lvl="1" indent="0">
              <a:buNone/>
            </a:pPr>
            <a:r>
              <a:rPr lang="fi-FI" dirty="0"/>
              <a:t>Pienet virtsamäärät</a:t>
            </a:r>
          </a:p>
          <a:p>
            <a:pPr marL="0" indent="0">
              <a:buNone/>
            </a:pPr>
            <a:r>
              <a:rPr lang="fi-FI" dirty="0"/>
              <a:t>Painon seuranta (sama vaaka, ennen aamupalaa ja wc-käynnin jälkeen)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200" b="1" dirty="0"/>
              <a:t>Hoitona riittävä nesteiden saanti </a:t>
            </a:r>
          </a:p>
          <a:p>
            <a:pPr marL="0" indent="0">
              <a:buNone/>
            </a:pPr>
            <a:r>
              <a:rPr lang="fi-FI" sz="1600" dirty="0"/>
              <a:t>Nestetasapaino ei välttämättä korjaannu nesteiden nauttimisella: elimistö menettää suoloja, kivennäisaineita ja hivenaineita, siksi asiakasta voidaan joutua nesteyttämään suonensisäisesti</a:t>
            </a:r>
          </a:p>
        </p:txBody>
      </p:sp>
    </p:spTree>
    <p:extLst>
      <p:ext uri="{BB962C8B-B14F-4D97-AF65-F5344CB8AC3E}">
        <p14:creationId xmlns:p14="http://schemas.microsoft.com/office/powerpoint/2010/main" val="299299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Turvotusten ja nesteen kertymisestä kertovia seikkoja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Ylinesteytys voi aiheuttaa hengenvaarallisen tilan esim. munuaisten vajaatoimintaa tai sydämen vajaatoimintaa sairastavilla henkilöillä</a:t>
            </a:r>
          </a:p>
          <a:p>
            <a:r>
              <a:rPr lang="fi-FI" dirty="0"/>
              <a:t>Turvotuksesta kertovia merkkejä:</a:t>
            </a:r>
          </a:p>
          <a:p>
            <a:pPr lvl="1"/>
            <a:r>
              <a:rPr lang="fi-FI" dirty="0"/>
              <a:t>Painon nousu</a:t>
            </a:r>
          </a:p>
          <a:p>
            <a:pPr lvl="1"/>
            <a:r>
              <a:rPr lang="fi-FI" dirty="0"/>
              <a:t>Kasvojen, käsien turvotus</a:t>
            </a:r>
          </a:p>
          <a:p>
            <a:pPr lvl="1"/>
            <a:r>
              <a:rPr lang="fi-FI" dirty="0"/>
              <a:t>Nivelten liikuttelu on vaikeaa</a:t>
            </a:r>
          </a:p>
          <a:p>
            <a:pPr lvl="1"/>
            <a:r>
              <a:rPr lang="fi-FI" dirty="0"/>
              <a:t>Sormien ja jalkojen turvotus</a:t>
            </a:r>
          </a:p>
          <a:p>
            <a:pPr lvl="1"/>
            <a:r>
              <a:rPr lang="fi-FI" dirty="0"/>
              <a:t>Asiakkaan hengenahdistus</a:t>
            </a:r>
          </a:p>
        </p:txBody>
      </p:sp>
    </p:spTree>
    <p:extLst>
      <p:ext uri="{BB962C8B-B14F-4D97-AF65-F5344CB8AC3E}">
        <p14:creationId xmlns:p14="http://schemas.microsoft.com/office/powerpoint/2010/main" val="30949972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TM10001106[[fn=Merkki]]</Template>
  <TotalTime>5349</TotalTime>
  <Words>613</Words>
  <Application>Microsoft Office PowerPoint</Application>
  <PresentationFormat>Laajakuva</PresentationFormat>
  <Paragraphs>93</Paragraphs>
  <Slides>11</Slides>
  <Notes>2</Notes>
  <HiddenSlides>1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Badge</vt:lpstr>
      <vt:lpstr>Elintoimintojen tarkkailu: Lämpö- ja nestetasapaino</vt:lpstr>
      <vt:lpstr>Kertaus: verenkierto</vt:lpstr>
      <vt:lpstr>Lämpötasapaino</vt:lpstr>
      <vt:lpstr>Nestetasapaino</vt:lpstr>
      <vt:lpstr>Nestetasapainon seuranta</vt:lpstr>
      <vt:lpstr>NESTELISTA</vt:lpstr>
      <vt:lpstr>Nestelista</vt:lpstr>
      <vt:lpstr>Kuivumisoireiden ja turvotusten tarkkailu</vt:lpstr>
      <vt:lpstr>Turvotusten ja nesteen kertymisestä kertovia seikkoja</vt:lpstr>
      <vt:lpstr>PowerPoint-esitys</vt:lpstr>
      <vt:lpstr>Abcde-menetelmä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Elintoimintojen tarkkailu: Lämpö- ja nestetasapaino</dc:title>
  <dc:creator>Karppinen Mari</dc:creator>
  <cp:lastModifiedBy>Karppinen Mari</cp:lastModifiedBy>
  <cp:revision>19</cp:revision>
  <dcterms:created xsi:type="dcterms:W3CDTF">2021-04-20T16:34:43Z</dcterms:created>
  <dcterms:modified xsi:type="dcterms:W3CDTF">2022-01-18T12:22:38Z</dcterms:modified>
</cp:coreProperties>
</file>