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notesMasterIdLst>
    <p:notesMasterId r:id="rId9"/>
  </p:notesMasterIdLst>
  <p:sldIdLst>
    <p:sldId id="256" r:id="rId2"/>
    <p:sldId id="257" r:id="rId3"/>
    <p:sldId id="258" r:id="rId4"/>
    <p:sldId id="259" r:id="rId5"/>
    <p:sldId id="260" r:id="rId6"/>
    <p:sldId id="262"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D9F77B-24A3-432F-8297-9B3217E98B4C}" v="1" dt="2022-01-17T05:51:01.3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 Karppinen" userId="19efa215-14d2-4ca1-a822-07bba5455a08" providerId="ADAL" clId="{18D9F77B-24A3-432F-8297-9B3217E98B4C}"/>
    <pc:docChg chg="custSel addSld modSld">
      <pc:chgData name="Mari Karppinen" userId="19efa215-14d2-4ca1-a822-07bba5455a08" providerId="ADAL" clId="{18D9F77B-24A3-432F-8297-9B3217E98B4C}" dt="2022-01-17T09:16:41.891" v="861"/>
      <pc:docMkLst>
        <pc:docMk/>
      </pc:docMkLst>
      <pc:sldChg chg="modSp mod">
        <pc:chgData name="Mari Karppinen" userId="19efa215-14d2-4ca1-a822-07bba5455a08" providerId="ADAL" clId="{18D9F77B-24A3-432F-8297-9B3217E98B4C}" dt="2022-01-17T05:47:44.526" v="790" actId="20577"/>
        <pc:sldMkLst>
          <pc:docMk/>
          <pc:sldMk cId="3850710836" sldId="260"/>
        </pc:sldMkLst>
        <pc:spChg chg="mod">
          <ac:chgData name="Mari Karppinen" userId="19efa215-14d2-4ca1-a822-07bba5455a08" providerId="ADAL" clId="{18D9F77B-24A3-432F-8297-9B3217E98B4C}" dt="2022-01-17T05:47:44.526" v="790" actId="20577"/>
          <ac:spMkLst>
            <pc:docMk/>
            <pc:sldMk cId="3850710836" sldId="260"/>
            <ac:spMk id="3" creationId="{97ECB6B2-9C90-4970-BE0A-780EA8554E08}"/>
          </ac:spMkLst>
        </pc:spChg>
      </pc:sldChg>
      <pc:sldChg chg="modSp mod">
        <pc:chgData name="Mari Karppinen" userId="19efa215-14d2-4ca1-a822-07bba5455a08" providerId="ADAL" clId="{18D9F77B-24A3-432F-8297-9B3217E98B4C}" dt="2022-01-17T09:16:41.891" v="861"/>
        <pc:sldMkLst>
          <pc:docMk/>
          <pc:sldMk cId="1390505382" sldId="261"/>
        </pc:sldMkLst>
        <pc:spChg chg="mod">
          <ac:chgData name="Mari Karppinen" userId="19efa215-14d2-4ca1-a822-07bba5455a08" providerId="ADAL" clId="{18D9F77B-24A3-432F-8297-9B3217E98B4C}" dt="2022-01-17T09:16:41.891" v="861"/>
          <ac:spMkLst>
            <pc:docMk/>
            <pc:sldMk cId="1390505382" sldId="261"/>
            <ac:spMk id="3" creationId="{948AA001-45F1-4FA8-9DFD-FDB2AEAEF5F2}"/>
          </ac:spMkLst>
        </pc:spChg>
      </pc:sldChg>
      <pc:sldChg chg="modSp new mod">
        <pc:chgData name="Mari Karppinen" userId="19efa215-14d2-4ca1-a822-07bba5455a08" providerId="ADAL" clId="{18D9F77B-24A3-432F-8297-9B3217E98B4C}" dt="2022-01-16T20:05:34.368" v="567" actId="20577"/>
        <pc:sldMkLst>
          <pc:docMk/>
          <pc:sldMk cId="201334874" sldId="262"/>
        </pc:sldMkLst>
        <pc:spChg chg="mod">
          <ac:chgData name="Mari Karppinen" userId="19efa215-14d2-4ca1-a822-07bba5455a08" providerId="ADAL" clId="{18D9F77B-24A3-432F-8297-9B3217E98B4C}" dt="2022-01-16T20:05:34.368" v="567" actId="20577"/>
          <ac:spMkLst>
            <pc:docMk/>
            <pc:sldMk cId="201334874" sldId="262"/>
            <ac:spMk id="3" creationId="{527570D3-3641-4D8A-9E1C-A3522904AA5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8250CA-3CC1-4D9C-A4C7-0C40D5EB0530}" type="datetimeFigureOut">
              <a:rPr lang="fi-FI" smtClean="0"/>
              <a:t>16.1.2022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6814F4-98B3-4731-8713-B04B72D88FA3}" type="slidenum">
              <a:rPr lang="fi-FI" smtClean="0"/>
              <a:t>‹#›</a:t>
            </a:fld>
            <a:endParaRPr lang="fi-FI"/>
          </a:p>
        </p:txBody>
      </p:sp>
    </p:spTree>
    <p:extLst>
      <p:ext uri="{BB962C8B-B14F-4D97-AF65-F5344CB8AC3E}">
        <p14:creationId xmlns:p14="http://schemas.microsoft.com/office/powerpoint/2010/main" val="3742397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C96814F4-98B3-4731-8713-B04B72D88FA3}" type="slidenum">
              <a:rPr lang="fi-FI" smtClean="0"/>
              <a:t>4</a:t>
            </a:fld>
            <a:endParaRPr lang="fi-FI"/>
          </a:p>
        </p:txBody>
      </p:sp>
    </p:spTree>
    <p:extLst>
      <p:ext uri="{BB962C8B-B14F-4D97-AF65-F5344CB8AC3E}">
        <p14:creationId xmlns:p14="http://schemas.microsoft.com/office/powerpoint/2010/main" val="3536665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Tulevaisuudessa, jos resurssit paranevat, palkka ehkä paranee, työolot paranevat – laitoskulttuurin omainen työtapa ei riitä. </a:t>
            </a:r>
          </a:p>
          <a:p>
            <a:pPr marL="171450" indent="-171450">
              <a:buFontTx/>
              <a:buChar char="-"/>
            </a:pPr>
            <a:r>
              <a:rPr lang="fi-FI" dirty="0"/>
              <a:t>Hoivakulttuurin on muututtava yksilöllisempään suuntaan</a:t>
            </a:r>
          </a:p>
          <a:p>
            <a:pPr marL="171450" indent="-171450">
              <a:buFontTx/>
              <a:buChar char="-"/>
            </a:pPr>
            <a:endParaRPr lang="fi-FI" dirty="0"/>
          </a:p>
          <a:p>
            <a:pPr marL="171450" indent="-171450">
              <a:buFontTx/>
              <a:buChar char="-"/>
            </a:pPr>
            <a:r>
              <a:rPr lang="fi-FI" dirty="0"/>
              <a:t>Etuja: työhyvinvointi lisääntyy, kun pystyy työskentelemään omien arvojen </a:t>
            </a:r>
            <a:r>
              <a:rPr lang="fi-FI" dirty="0" err="1"/>
              <a:t>mukaisesti,työstä</a:t>
            </a:r>
            <a:r>
              <a:rPr lang="fi-FI" dirty="0"/>
              <a:t> tulee monipuolista</a:t>
            </a:r>
          </a:p>
          <a:p>
            <a:pPr marL="171450" indent="-171450">
              <a:buFontTx/>
              <a:buChar char="-"/>
            </a:pPr>
            <a:endParaRPr lang="fi-FI" dirty="0"/>
          </a:p>
          <a:p>
            <a:pPr marL="171450" indent="-171450">
              <a:buFontTx/>
              <a:buChar char="-"/>
            </a:pPr>
            <a:endParaRPr lang="fi-FI" dirty="0"/>
          </a:p>
        </p:txBody>
      </p:sp>
      <p:sp>
        <p:nvSpPr>
          <p:cNvPr id="4" name="Dian numeron paikkamerkki 3"/>
          <p:cNvSpPr>
            <a:spLocks noGrp="1"/>
          </p:cNvSpPr>
          <p:nvPr>
            <p:ph type="sldNum" sz="quarter" idx="5"/>
          </p:nvPr>
        </p:nvSpPr>
        <p:spPr/>
        <p:txBody>
          <a:bodyPr/>
          <a:lstStyle/>
          <a:p>
            <a:fld id="{C96814F4-98B3-4731-8713-B04B72D88FA3}" type="slidenum">
              <a:rPr lang="fi-FI" smtClean="0"/>
              <a:t>5</a:t>
            </a:fld>
            <a:endParaRPr lang="fi-FI"/>
          </a:p>
        </p:txBody>
      </p:sp>
    </p:spTree>
    <p:extLst>
      <p:ext uri="{BB962C8B-B14F-4D97-AF65-F5344CB8AC3E}">
        <p14:creationId xmlns:p14="http://schemas.microsoft.com/office/powerpoint/2010/main" val="22943325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i-FI"/>
              <a:t>Muokkaa ots. perustyyl. napsautt.</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1/16/2022</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i-FI"/>
              <a:t>Muokkaa ots. perustyyl. napsautt.</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1/16/2022</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uvatekstillinen sisältö">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i-FI"/>
              <a:t>Muokkaa ots. perustyyl. napsautt.</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8" name="Date Placeholder 7"/>
          <p:cNvSpPr>
            <a:spLocks noGrp="1"/>
          </p:cNvSpPr>
          <p:nvPr>
            <p:ph type="dt" sz="half" idx="10"/>
          </p:nvPr>
        </p:nvSpPr>
        <p:spPr/>
        <p:txBody>
          <a:bodyPr/>
          <a:lstStyle/>
          <a:p>
            <a:fld id="{1CF131DD-A141-4471-BCF9-C6073EDD7E20}" type="datetimeFigureOut">
              <a:rPr lang="en-US" dirty="0"/>
              <a:t>1/16/2022</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i-FI"/>
              <a:t>Muokkaa ots. perustyyl. napsautt.</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1/16/2022</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1/16/2022</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kulttuurihyvinvointipooli.fi/lainsaadannon-tulee-tukea-iakkaiden-henkiloiden-kulttuuristen-tarpeiden-toteutumist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thl.fi/documents/920256/0/Kymenlaakson+alueellinen+ik%C3%A4%C3%A4ntyneen+v%C3%A4est%C3%B6n+kulttuurihyvinvointisuunnitelma+2021-2025.pdf/6633503a-e987-5d1e-6631-ab6d56d69293?t=1640003882203"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lakelaiset.fi/wp-content/uploads/opas_valmis_netti.pdf" TargetMode="External"/><Relationship Id="rId2" Type="http://schemas.openxmlformats.org/officeDocument/2006/relationships/hyperlink" Target="https://www.mukes.fi/index.php?page_id=5#1" TargetMode="External"/><Relationship Id="rId1" Type="http://schemas.openxmlformats.org/officeDocument/2006/relationships/slideLayout" Target="../slideLayouts/slideLayout2.xml"/><Relationship Id="rId6" Type="http://schemas.openxmlformats.org/officeDocument/2006/relationships/hyperlink" Target="https://www.taike.fi/documents/10921/1332027/Taidetta%21+Kulttuurihyvinvoinnin+k&#228;sikirjan+uudistettu+laitos/95970ba6-302c-5e63-f483-8fea9a5ec857" TargetMode="External"/><Relationship Id="rId5" Type="http://schemas.openxmlformats.org/officeDocument/2006/relationships/hyperlink" Target="https://www.samediggi.fi/wp-content/uploads/materiaalit/saamvanhustyontyokalup.pdf" TargetMode="External"/><Relationship Id="rId4" Type="http://schemas.openxmlformats.org/officeDocument/2006/relationships/hyperlink" Target="https://www.tuni.fi/alustalehti/2017/11/15/syotettava-vuodepotilas-miten-vanhojen-ihmisten-hoivatilanteissa-puhutaan-toimintakyvyst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B68F36F-3319-44B1-ADDD-583D40C462EE}"/>
              </a:ext>
            </a:extLst>
          </p:cNvPr>
          <p:cNvSpPr>
            <a:spLocks noGrp="1"/>
          </p:cNvSpPr>
          <p:nvPr>
            <p:ph type="ctrTitle"/>
          </p:nvPr>
        </p:nvSpPr>
        <p:spPr/>
        <p:txBody>
          <a:bodyPr/>
          <a:lstStyle/>
          <a:p>
            <a:r>
              <a:rPr lang="fi-FI" dirty="0"/>
              <a:t>HOIVAN KULTTUURI</a:t>
            </a:r>
          </a:p>
        </p:txBody>
      </p:sp>
      <p:sp>
        <p:nvSpPr>
          <p:cNvPr id="3" name="Alaotsikko 2">
            <a:extLst>
              <a:ext uri="{FF2B5EF4-FFF2-40B4-BE49-F238E27FC236}">
                <a16:creationId xmlns:a16="http://schemas.microsoft.com/office/drawing/2014/main" id="{303B8D6B-A07B-4364-BED9-924AD728DD04}"/>
              </a:ext>
            </a:extLst>
          </p:cNvPr>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1626035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B40855-CE1B-4445-A0B8-0B3E0F7291AF}"/>
              </a:ext>
            </a:extLst>
          </p:cNvPr>
          <p:cNvSpPr>
            <a:spLocks noGrp="1"/>
          </p:cNvSpPr>
          <p:nvPr>
            <p:ph type="title"/>
          </p:nvPr>
        </p:nvSpPr>
        <p:spPr/>
        <p:txBody>
          <a:bodyPr>
            <a:normAutofit fontScale="90000"/>
          </a:bodyPr>
          <a:lstStyle/>
          <a:p>
            <a:r>
              <a:rPr lang="fi-FI" dirty="0"/>
              <a:t>IHMISLÄHTÖINEN LÄHESTYMISTAPA</a:t>
            </a:r>
          </a:p>
        </p:txBody>
      </p:sp>
      <p:sp>
        <p:nvSpPr>
          <p:cNvPr id="3" name="Sisällön paikkamerkki 2">
            <a:extLst>
              <a:ext uri="{FF2B5EF4-FFF2-40B4-BE49-F238E27FC236}">
                <a16:creationId xmlns:a16="http://schemas.microsoft.com/office/drawing/2014/main" id="{02DF4ABF-5939-4EF6-84A3-8E13C2C91658}"/>
              </a:ext>
            </a:extLst>
          </p:cNvPr>
          <p:cNvSpPr>
            <a:spLocks noGrp="1"/>
          </p:cNvSpPr>
          <p:nvPr>
            <p:ph idx="1"/>
          </p:nvPr>
        </p:nvSpPr>
        <p:spPr/>
        <p:txBody>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Lähestymistavan tavoitteena on nähdä ihmisen ainoalaatuisena yksilönä ja kumppanina, ei sairaana tai kykyä menettäneenä vammaisena. Korostaa hyvien suhteiden luomista ja ylläpitämistä, ulottuu hallinnon ja johtamisen tapaan. Ihmislähtöisessä organisaatiossa johdetaan ihmislähtöisesti. Päätöksenteko ja elämänhallinta siirtyvät henkilölle ja hänen lähellään oleville ihmisille. Ihmislähtöisessä kulttuurissa ponnistellaan aidon yhteisön synnyttämiseen, jossa sosiaalinen elämä aktivoiminen on perustava osa sen elämää. (Taina </a:t>
            </a:r>
            <a:r>
              <a:rPr lang="fi-FI" sz="1800" dirty="0" err="1">
                <a:effectLst/>
                <a:latin typeface="Calibri" panose="020F0502020204030204" pitchFamily="34" charset="0"/>
                <a:ea typeface="Calibri" panose="020F0502020204030204" pitchFamily="34" charset="0"/>
                <a:cs typeface="Times New Roman" panose="02020603050405020304" pitchFamily="18" charset="0"/>
              </a:rPr>
              <a:t>Semi</a:t>
            </a:r>
            <a:r>
              <a:rPr lang="fi-FI" sz="18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kun arvostetaan asiakasta hoivatyössä, voidaan nousta sääntöjen yläpuolelle ja luoda erityinen ilmapiiri elämänmakuiselle kulttuurille – Taina </a:t>
            </a:r>
            <a:r>
              <a:rPr lang="fi-FI" sz="1800" dirty="0" err="1">
                <a:effectLst/>
                <a:latin typeface="Calibri" panose="020F0502020204030204" pitchFamily="34" charset="0"/>
                <a:ea typeface="Calibri" panose="020F0502020204030204" pitchFamily="34" charset="0"/>
                <a:cs typeface="Times New Roman" panose="02020603050405020304" pitchFamily="18" charset="0"/>
              </a:rPr>
              <a:t>Semi</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Voimme miettiä, mikä on hyvä elämä, millaista elämää tahtoisimme itse viettää vanhana?</a:t>
            </a:r>
          </a:p>
          <a:p>
            <a:endParaRPr lang="fi-FI" dirty="0"/>
          </a:p>
        </p:txBody>
      </p:sp>
    </p:spTree>
    <p:extLst>
      <p:ext uri="{BB962C8B-B14F-4D97-AF65-F5344CB8AC3E}">
        <p14:creationId xmlns:p14="http://schemas.microsoft.com/office/powerpoint/2010/main" val="204291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3DDFCA1-163C-4493-8164-A18DF6283559}"/>
              </a:ext>
            </a:extLst>
          </p:cNvPr>
          <p:cNvSpPr>
            <a:spLocks noGrp="1"/>
          </p:cNvSpPr>
          <p:nvPr>
            <p:ph type="title"/>
          </p:nvPr>
        </p:nvSpPr>
        <p:spPr/>
        <p:txBody>
          <a:bodyPr>
            <a:normAutofit fontScale="90000"/>
          </a:bodyPr>
          <a:lstStyle/>
          <a:p>
            <a:r>
              <a:rPr lang="fi-FI" dirty="0"/>
              <a:t>JÄRJESTELMÄLÄHTÖINEN LÄHESTYMISTAPA</a:t>
            </a:r>
          </a:p>
        </p:txBody>
      </p:sp>
      <p:sp>
        <p:nvSpPr>
          <p:cNvPr id="3" name="Sisällön paikkamerkki 2">
            <a:extLst>
              <a:ext uri="{FF2B5EF4-FFF2-40B4-BE49-F238E27FC236}">
                <a16:creationId xmlns:a16="http://schemas.microsoft.com/office/drawing/2014/main" id="{8D5C29A0-7873-46F2-AB57-9A72B2133BFF}"/>
              </a:ext>
            </a:extLst>
          </p:cNvPr>
          <p:cNvSpPr>
            <a:spLocks noGrp="1"/>
          </p:cNvSpPr>
          <p:nvPr>
            <p:ph idx="1"/>
          </p:nvPr>
        </p:nvSpPr>
        <p:spPr/>
        <p:txBody>
          <a:bodyPr>
            <a:normAutofit fontScale="55000" lnSpcReduction="20000"/>
          </a:bodyPr>
          <a:lstStyle/>
          <a:p>
            <a:pPr>
              <a:lnSpc>
                <a:spcPct val="107000"/>
              </a:lnSpc>
              <a:spcAft>
                <a:spcPts val="800"/>
              </a:spcAft>
            </a:pPr>
            <a:r>
              <a:rPr lang="fi-FI" sz="2600" dirty="0">
                <a:solidFill>
                  <a:srgbClr val="191919"/>
                </a:solidFill>
                <a:latin typeface="Open Sans" panose="020B0606030504020204" pitchFamily="34" charset="0"/>
                <a:ea typeface="Calibri" panose="020F0502020204030204" pitchFamily="34" charset="0"/>
                <a:cs typeface="Times New Roman" panose="02020603050405020304" pitchFamily="18" charset="0"/>
              </a:rPr>
              <a:t>Laitoskulttuurin määritelmä: </a:t>
            </a:r>
            <a:r>
              <a:rPr lang="fi-FI" sz="2600" i="1" dirty="0">
                <a:latin typeface="Open Sans" panose="020B0606030504020204" pitchFamily="34" charset="0"/>
                <a:ea typeface="Calibri" panose="020F0502020204030204" pitchFamily="34" charset="0"/>
                <a:cs typeface="Times New Roman" panose="02020603050405020304" pitchFamily="18" charset="0"/>
              </a:rPr>
              <a:t>Laitos on paikka, jossa elämän eri puolet tapahtuvat samassa paikassa ja yhden ainoan auktoriteetin alaisena. Laitoksessa päivärutiinin jokainen vaihe suoritetaan suuren ryhmän välittömässä seurassa ja ryhmän jokaista jäsentä kohdellaan samalla tavoin ja vaaditaan tekemään samat asiat yhdessä. </a:t>
            </a:r>
            <a:r>
              <a:rPr lang="fi-FI" sz="2600" dirty="0">
                <a:latin typeface="Calibri" panose="020F0502020204030204" pitchFamily="34" charset="0"/>
                <a:ea typeface="Calibri" panose="020F0502020204030204" pitchFamily="34" charset="0"/>
                <a:cs typeface="Times New Roman" panose="02020603050405020304" pitchFamily="18" charset="0"/>
              </a:rPr>
              <a:t>(</a:t>
            </a:r>
            <a:r>
              <a:rPr lang="fi-FI" sz="2600" dirty="0" err="1">
                <a:latin typeface="Calibri" panose="020F0502020204030204" pitchFamily="34" charset="0"/>
                <a:ea typeface="Calibri" panose="020F0502020204030204" pitchFamily="34" charset="0"/>
                <a:cs typeface="Times New Roman" panose="02020603050405020304" pitchFamily="18" charset="0"/>
              </a:rPr>
              <a:t>Goffman</a:t>
            </a:r>
            <a:r>
              <a:rPr lang="fi-FI" sz="2600" dirty="0">
                <a:latin typeface="Calibri" panose="020F0502020204030204" pitchFamily="34" charset="0"/>
                <a:ea typeface="Calibri" panose="020F0502020204030204" pitchFamily="34" charset="0"/>
                <a:cs typeface="Times New Roman" panose="02020603050405020304" pitchFamily="18" charset="0"/>
              </a:rPr>
              <a:t> 1969.)</a:t>
            </a:r>
          </a:p>
          <a:p>
            <a:pPr marL="0" indent="0">
              <a:lnSpc>
                <a:spcPct val="107000"/>
              </a:lnSpc>
              <a:spcAft>
                <a:spcPts val="800"/>
              </a:spcAft>
              <a:buNone/>
            </a:pPr>
            <a:r>
              <a:rPr lang="fi-FI" sz="1800" dirty="0">
                <a:solidFill>
                  <a:srgbClr val="191919"/>
                </a:solidFill>
                <a:effectLst/>
                <a:latin typeface="Open Sans" panose="020B0606030504020204" pitchFamily="34" charset="0"/>
                <a:ea typeface="Calibri" panose="020F0502020204030204" pitchFamily="34" charset="0"/>
                <a:cs typeface="Times New Roman" panose="02020603050405020304" pitchFamily="18" charset="0"/>
              </a:rPr>
              <a:t>Laitos on paikka</a:t>
            </a:r>
            <a:endParaRPr lang="fi-FI" dirty="0">
              <a:solidFill>
                <a:srgbClr val="191919"/>
              </a:solidFill>
              <a:latin typeface="Open Sans" panose="020B0606030504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800" dirty="0">
                <a:solidFill>
                  <a:srgbClr val="191919"/>
                </a:solidFill>
                <a:effectLst/>
                <a:latin typeface="Open Sans" panose="020B0606030504020204" pitchFamily="34" charset="0"/>
                <a:ea typeface="Calibri" panose="020F0502020204030204" pitchFamily="34" charset="0"/>
                <a:cs typeface="Times New Roman" panose="02020603050405020304" pitchFamily="18" charset="0"/>
              </a:rPr>
              <a:t>Jossa on tarkka ja tiukka päivärutiinin</a:t>
            </a:r>
          </a:p>
          <a:p>
            <a:pPr>
              <a:lnSpc>
                <a:spcPct val="107000"/>
              </a:lnSpc>
              <a:spcAft>
                <a:spcPts val="800"/>
              </a:spcAft>
            </a:pPr>
            <a:r>
              <a:rPr lang="fi-FI" sz="1800" dirty="0">
                <a:solidFill>
                  <a:srgbClr val="191919"/>
                </a:solidFill>
                <a:effectLst/>
                <a:latin typeface="Open Sans" panose="020B0606030504020204" pitchFamily="34" charset="0"/>
                <a:ea typeface="Calibri" panose="020F0502020204030204" pitchFamily="34" charset="0"/>
                <a:cs typeface="Times New Roman" panose="02020603050405020304" pitchFamily="18" charset="0"/>
              </a:rPr>
              <a:t>Ylhäältä päin määrätyt toiminnot</a:t>
            </a:r>
          </a:p>
          <a:p>
            <a:pPr>
              <a:lnSpc>
                <a:spcPct val="107000"/>
              </a:lnSpc>
              <a:spcAft>
                <a:spcPts val="800"/>
              </a:spcAft>
            </a:pPr>
            <a:r>
              <a:rPr lang="fi-FI" dirty="0">
                <a:solidFill>
                  <a:srgbClr val="191919"/>
                </a:solidFill>
                <a:latin typeface="Open Sans" panose="020B0606030504020204" pitchFamily="34" charset="0"/>
                <a:ea typeface="Calibri" panose="020F0502020204030204" pitchFamily="34" charset="0"/>
                <a:cs typeface="Times New Roman" panose="02020603050405020304" pitchFamily="18" charset="0"/>
              </a:rPr>
              <a:t>Muodollisia sääntöjä</a:t>
            </a:r>
          </a:p>
          <a:p>
            <a:pPr marL="0" indent="0">
              <a:lnSpc>
                <a:spcPct val="107000"/>
              </a:lnSpc>
              <a:spcAft>
                <a:spcPts val="800"/>
              </a:spcAft>
              <a:buNone/>
            </a:pPr>
            <a:r>
              <a:rPr lang="fi-FI" sz="1800" dirty="0">
                <a:solidFill>
                  <a:srgbClr val="191919"/>
                </a:solidFill>
                <a:effectLst/>
                <a:latin typeface="Open Sans" panose="020B0606030504020204" pitchFamily="34" charset="0"/>
                <a:ea typeface="Calibri" panose="020F0502020204030204" pitchFamily="34" charset="0"/>
                <a:cs typeface="Times New Roman" panose="02020603050405020304" pitchFamily="18" charset="0"/>
              </a:rPr>
              <a:t>Laitossuuntautun</a:t>
            </a:r>
            <a:r>
              <a:rPr lang="fi-FI" dirty="0">
                <a:solidFill>
                  <a:srgbClr val="191919"/>
                </a:solidFill>
                <a:latin typeface="Open Sans" panose="020B0606030504020204" pitchFamily="34" charset="0"/>
                <a:ea typeface="Calibri" panose="020F0502020204030204" pitchFamily="34" charset="0"/>
                <a:cs typeface="Times New Roman" panose="02020603050405020304" pitchFamily="18" charset="0"/>
              </a:rPr>
              <a:t>eet hoitokäytännöt (Timo Saloviita (2012)</a:t>
            </a:r>
            <a:endParaRPr lang="fi-FI" dirty="0"/>
          </a:p>
          <a:p>
            <a:pPr>
              <a:lnSpc>
                <a:spcPct val="107000"/>
              </a:lnSpc>
              <a:spcAft>
                <a:spcPts val="800"/>
              </a:spcAft>
            </a:pPr>
            <a:r>
              <a:rPr lang="fi-FI" sz="1800" dirty="0">
                <a:solidFill>
                  <a:srgbClr val="191919"/>
                </a:solidFill>
                <a:effectLst/>
                <a:latin typeface="Open Sans" panose="020B0606030504020204" pitchFamily="34" charset="0"/>
                <a:ea typeface="Calibri" panose="020F0502020204030204" pitchFamily="34" charset="0"/>
                <a:cs typeface="Times New Roman" panose="02020603050405020304" pitchFamily="18" charset="0"/>
              </a:rPr>
              <a:t>Jäykät rutiinit</a:t>
            </a:r>
          </a:p>
          <a:p>
            <a:pPr>
              <a:lnSpc>
                <a:spcPct val="107000"/>
              </a:lnSpc>
              <a:spcAft>
                <a:spcPts val="800"/>
              </a:spcAft>
            </a:pPr>
            <a:r>
              <a:rPr lang="fi-FI" sz="1800" dirty="0">
                <a:solidFill>
                  <a:srgbClr val="191919"/>
                </a:solidFill>
                <a:effectLst/>
                <a:latin typeface="Open Sans" panose="020B0606030504020204" pitchFamily="34" charset="0"/>
                <a:ea typeface="Calibri" panose="020F0502020204030204" pitchFamily="34" charset="0"/>
                <a:cs typeface="Times New Roman" panose="02020603050405020304" pitchFamily="18" charset="0"/>
              </a:rPr>
              <a:t>Massatoiminnot</a:t>
            </a:r>
          </a:p>
          <a:p>
            <a:pPr>
              <a:lnSpc>
                <a:spcPct val="107000"/>
              </a:lnSpc>
              <a:spcAft>
                <a:spcPts val="800"/>
              </a:spcAft>
            </a:pPr>
            <a:r>
              <a:rPr lang="fi-FI" dirty="0">
                <a:solidFill>
                  <a:srgbClr val="191919"/>
                </a:solidFill>
                <a:latin typeface="Open Sans" panose="020B0606030504020204" pitchFamily="34" charset="0"/>
                <a:ea typeface="Calibri" panose="020F0502020204030204" pitchFamily="34" charset="0"/>
                <a:cs typeface="Times New Roman" panose="02020603050405020304" pitchFamily="18" charset="0"/>
              </a:rPr>
              <a:t>Yksilöllisyyden riistäminen</a:t>
            </a:r>
          </a:p>
          <a:p>
            <a:pPr>
              <a:lnSpc>
                <a:spcPct val="107000"/>
              </a:lnSpc>
              <a:spcAft>
                <a:spcPts val="800"/>
              </a:spcAft>
            </a:pPr>
            <a:r>
              <a:rPr lang="fi-FI" sz="1800" dirty="0">
                <a:solidFill>
                  <a:srgbClr val="191919"/>
                </a:solidFill>
                <a:effectLst/>
                <a:latin typeface="Open Sans" panose="020B0606030504020204" pitchFamily="34" charset="0"/>
                <a:ea typeface="Calibri" panose="020F0502020204030204" pitchFamily="34" charset="0"/>
                <a:cs typeface="Times New Roman" panose="02020603050405020304" pitchFamily="18" charset="0"/>
              </a:rPr>
              <a:t>Sosiaalinen etäisyys</a:t>
            </a:r>
          </a:p>
        </p:txBody>
      </p:sp>
      <p:pic>
        <p:nvPicPr>
          <p:cNvPr id="4" name="Kuva 3">
            <a:extLst>
              <a:ext uri="{FF2B5EF4-FFF2-40B4-BE49-F238E27FC236}">
                <a16:creationId xmlns:a16="http://schemas.microsoft.com/office/drawing/2014/main" id="{3F75AD13-B299-4441-9A7B-CFA70BF39E5A}"/>
              </a:ext>
            </a:extLst>
          </p:cNvPr>
          <p:cNvPicPr>
            <a:picLocks noChangeAspect="1"/>
          </p:cNvPicPr>
          <p:nvPr/>
        </p:nvPicPr>
        <p:blipFill>
          <a:blip r:embed="rId2"/>
          <a:stretch>
            <a:fillRect/>
          </a:stretch>
        </p:blipFill>
        <p:spPr>
          <a:xfrm>
            <a:off x="7682298" y="3176931"/>
            <a:ext cx="4051300" cy="3038475"/>
          </a:xfrm>
          <a:prstGeom prst="rect">
            <a:avLst/>
          </a:prstGeom>
        </p:spPr>
      </p:pic>
    </p:spTree>
    <p:extLst>
      <p:ext uri="{BB962C8B-B14F-4D97-AF65-F5344CB8AC3E}">
        <p14:creationId xmlns:p14="http://schemas.microsoft.com/office/powerpoint/2010/main" val="3393284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139941-9DCB-4E70-B386-716F28E66628}"/>
              </a:ext>
            </a:extLst>
          </p:cNvPr>
          <p:cNvSpPr>
            <a:spLocks noGrp="1"/>
          </p:cNvSpPr>
          <p:nvPr>
            <p:ph type="title"/>
          </p:nvPr>
        </p:nvSpPr>
        <p:spPr/>
        <p:txBody>
          <a:bodyPr>
            <a:normAutofit fontScale="90000"/>
          </a:bodyPr>
          <a:lstStyle/>
          <a:p>
            <a:r>
              <a:rPr lang="fi-FI" dirty="0"/>
              <a:t>MITEN MUUTTAA HOIVAN KULTTUURIA?</a:t>
            </a:r>
          </a:p>
        </p:txBody>
      </p:sp>
      <p:sp>
        <p:nvSpPr>
          <p:cNvPr id="3" name="Sisällön paikkamerkki 2">
            <a:extLst>
              <a:ext uri="{FF2B5EF4-FFF2-40B4-BE49-F238E27FC236}">
                <a16:creationId xmlns:a16="http://schemas.microsoft.com/office/drawing/2014/main" id="{34965BCF-ABA1-424C-848C-98B1AC3E202C}"/>
              </a:ext>
            </a:extLst>
          </p:cNvPr>
          <p:cNvSpPr>
            <a:spLocks noGrp="1"/>
          </p:cNvSpPr>
          <p:nvPr>
            <p:ph idx="1"/>
          </p:nvPr>
        </p:nvSpPr>
        <p:spPr/>
        <p:txBody>
          <a:bodyPr>
            <a:normAutofit/>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Kielen käyttö</a:t>
            </a:r>
          </a:p>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Se millaista kieltä käytämme työstä ja asiakkaista, se on osa </a:t>
            </a:r>
            <a:r>
              <a:rPr lang="fi-FI" sz="1800" dirty="0" err="1">
                <a:effectLst/>
                <a:latin typeface="Calibri" panose="020F0502020204030204" pitchFamily="34" charset="0"/>
                <a:ea typeface="Calibri" panose="020F0502020204030204" pitchFamily="34" charset="0"/>
                <a:cs typeface="Times New Roman" panose="02020603050405020304" pitchFamily="18" charset="0"/>
              </a:rPr>
              <a:t>hoivaLulttuuria</a:t>
            </a: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p>
          <a:p>
            <a:pPr lvl="1">
              <a:lnSpc>
                <a:spcPct val="107000"/>
              </a:lnSpc>
              <a:spcAft>
                <a:spcPts val="800"/>
              </a:spcAft>
            </a:pPr>
            <a:r>
              <a:rPr lang="fi-FI" dirty="0">
                <a:effectLst/>
                <a:latin typeface="Calibri" panose="020F0502020204030204" pitchFamily="34" charset="0"/>
                <a:ea typeface="Calibri" panose="020F0502020204030204" pitchFamily="34" charset="0"/>
                <a:cs typeface="Times New Roman" panose="02020603050405020304" pitchFamily="18" charset="0"/>
              </a:rPr>
              <a:t>Esim. kun puhutaan asiakkaasta syötettävänä, hoitajat kertovat, että tämä henkilö ei osaa jotain, hän on avuton</a:t>
            </a:r>
          </a:p>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Yksittäinen hoitaja voi työskennellä omien arvojen ja toimintatapojen mukaisesti (Ainakin osittain)</a:t>
            </a:r>
          </a:p>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Organisaatio, tiimi</a:t>
            </a:r>
          </a:p>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Koulutus</a:t>
            </a:r>
          </a:p>
          <a:p>
            <a:pPr>
              <a:lnSpc>
                <a:spcPct val="107000"/>
              </a:lnSpc>
              <a:spcAft>
                <a:spcPts val="800"/>
              </a:spcAft>
            </a:pPr>
            <a:r>
              <a:rPr lang="fi-FI" sz="1800" dirty="0" err="1">
                <a:effectLst/>
                <a:latin typeface="Calibri" panose="020F0502020204030204" pitchFamily="34" charset="0"/>
                <a:ea typeface="Calibri" panose="020F0502020204030204" pitchFamily="34" charset="0"/>
                <a:cs typeface="Times New Roman" panose="02020603050405020304" pitchFamily="18" charset="0"/>
              </a:rPr>
              <a:t>SUPERin</a:t>
            </a:r>
            <a:r>
              <a:rPr lang="fi-FI" sz="1800" dirty="0">
                <a:effectLst/>
                <a:latin typeface="Calibri" panose="020F0502020204030204" pitchFamily="34" charset="0"/>
                <a:ea typeface="Calibri" panose="020F0502020204030204" pitchFamily="34" charset="0"/>
                <a:cs typeface="Times New Roman" panose="02020603050405020304" pitchFamily="18" charset="0"/>
              </a:rPr>
              <a:t> artikkeli: Superlehti – Helvin enkelit</a:t>
            </a:r>
          </a:p>
          <a:p>
            <a:endParaRPr lang="fi-FI" dirty="0"/>
          </a:p>
        </p:txBody>
      </p:sp>
    </p:spTree>
    <p:extLst>
      <p:ext uri="{BB962C8B-B14F-4D97-AF65-F5344CB8AC3E}">
        <p14:creationId xmlns:p14="http://schemas.microsoft.com/office/powerpoint/2010/main" val="2046958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E12C8AC-DEAB-40AB-8CCD-34097AF9AEEA}"/>
              </a:ext>
            </a:extLst>
          </p:cNvPr>
          <p:cNvSpPr>
            <a:spLocks noGrp="1"/>
          </p:cNvSpPr>
          <p:nvPr>
            <p:ph type="title"/>
          </p:nvPr>
        </p:nvSpPr>
        <p:spPr/>
        <p:txBody>
          <a:bodyPr/>
          <a:lstStyle/>
          <a:p>
            <a:r>
              <a:rPr lang="fi-FI" dirty="0"/>
              <a:t>Kulttuurihyvinvointi</a:t>
            </a:r>
          </a:p>
        </p:txBody>
      </p:sp>
      <p:sp>
        <p:nvSpPr>
          <p:cNvPr id="3" name="Sisällön paikkamerkki 2">
            <a:extLst>
              <a:ext uri="{FF2B5EF4-FFF2-40B4-BE49-F238E27FC236}">
                <a16:creationId xmlns:a16="http://schemas.microsoft.com/office/drawing/2014/main" id="{97ECB6B2-9C90-4970-BE0A-780EA8554E08}"/>
              </a:ext>
            </a:extLst>
          </p:cNvPr>
          <p:cNvSpPr>
            <a:spLocks noGrp="1"/>
          </p:cNvSpPr>
          <p:nvPr>
            <p:ph idx="1"/>
          </p:nvPr>
        </p:nvSpPr>
        <p:spPr/>
        <p:txBody>
          <a:bodyPr>
            <a:normAutofit fontScale="62500" lnSpcReduction="20000"/>
          </a:bodyPr>
          <a:lstStyle/>
          <a:p>
            <a:r>
              <a:rPr lang="fi-FI" dirty="0"/>
              <a:t>Kokonaisvaltaista huolenpitoa </a:t>
            </a:r>
          </a:p>
          <a:p>
            <a:r>
              <a:rPr lang="fi-FI" dirty="0"/>
              <a:t>Osallistuminen: sosiaalisuus fyysinen toimintakyky</a:t>
            </a:r>
          </a:p>
          <a:p>
            <a:r>
              <a:rPr lang="fi-FI" dirty="0"/>
              <a:t>Ennaltaehkäisevää toimintaa</a:t>
            </a:r>
          </a:p>
          <a:p>
            <a:pPr marL="0" indent="0">
              <a:buNone/>
            </a:pPr>
            <a:endParaRPr lang="fi-FI" dirty="0"/>
          </a:p>
          <a:p>
            <a:endParaRPr lang="fi-FI" dirty="0"/>
          </a:p>
          <a:p>
            <a:r>
              <a:rPr lang="fi-FI" dirty="0">
                <a:hlinkClick r:id="rId3"/>
              </a:rPr>
              <a:t>Lainsäädännön tulee tukea iäkkäiden henkilöiden kulttuuristen tarpeiden toteutumista (kulttuurihyvinvointipooli.fi)</a:t>
            </a:r>
            <a:endParaRPr lang="fi-FI" dirty="0"/>
          </a:p>
          <a:p>
            <a:endParaRPr lang="fi-FI" dirty="0"/>
          </a:p>
          <a:p>
            <a:endParaRPr lang="fi-FI" dirty="0"/>
          </a:p>
          <a:p>
            <a:endParaRPr lang="fi-FI" dirty="0"/>
          </a:p>
          <a:p>
            <a:endParaRPr lang="fi-FI" dirty="0"/>
          </a:p>
          <a:p>
            <a:r>
              <a:rPr lang="fi-FI" dirty="0">
                <a:hlinkClick r:id="rId4"/>
              </a:rPr>
              <a:t>PowerPoint Presentation (thl.fi)</a:t>
            </a:r>
            <a:endParaRPr lang="fi-FI" dirty="0"/>
          </a:p>
          <a:p>
            <a:endParaRPr lang="fi-FI" dirty="0"/>
          </a:p>
          <a:p>
            <a:endParaRPr lang="fi-FI" dirty="0"/>
          </a:p>
          <a:p>
            <a:endParaRPr lang="fi-FI" dirty="0"/>
          </a:p>
          <a:p>
            <a:r>
              <a:rPr lang="fi-FI" sz="1800" dirty="0">
                <a:effectLst/>
                <a:latin typeface="Calibri" panose="020F0502020204030204" pitchFamily="34" charset="0"/>
                <a:ea typeface="Calibri" panose="020F0502020204030204" pitchFamily="34" charset="0"/>
                <a:cs typeface="Times New Roman" panose="02020603050405020304" pitchFamily="18" charset="0"/>
              </a:rPr>
              <a:t>Hyvinvointisuunnitelma - omakuvamonologi</a:t>
            </a:r>
          </a:p>
          <a:p>
            <a:endParaRPr lang="fi-FI" dirty="0"/>
          </a:p>
        </p:txBody>
      </p:sp>
    </p:spTree>
    <p:extLst>
      <p:ext uri="{BB962C8B-B14F-4D97-AF65-F5344CB8AC3E}">
        <p14:creationId xmlns:p14="http://schemas.microsoft.com/office/powerpoint/2010/main" val="3850710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42B8629-29BD-4FAE-AF34-FC7B230F154F}"/>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527570D3-3641-4D8A-9E1C-A3522904AA59}"/>
              </a:ext>
            </a:extLst>
          </p:cNvPr>
          <p:cNvSpPr>
            <a:spLocks noGrp="1"/>
          </p:cNvSpPr>
          <p:nvPr>
            <p:ph idx="1"/>
          </p:nvPr>
        </p:nvSpPr>
        <p:spPr/>
        <p:txBody>
          <a:bodyPr/>
          <a:lstStyle/>
          <a:p>
            <a:r>
              <a:rPr lang="fi-FI" dirty="0"/>
              <a:t>Miten kirjata, kun asiakas osallistuu?</a:t>
            </a:r>
          </a:p>
          <a:p>
            <a:r>
              <a:rPr lang="fi-FI" dirty="0"/>
              <a:t>Aktiviteetit: asiakas osallistui seurakunnan pitämään hartauteen. </a:t>
            </a:r>
          </a:p>
          <a:p>
            <a:r>
              <a:rPr lang="fi-FI" dirty="0"/>
              <a:t>Aktiviteetit: asiakkaalle kerrottu, että iltapäivällä tulee esiintyjiä. Asiakas ei ollut aamulla asiasta kiinnostunut. Iltapäivällä kerrottu uudelleen asiasta, silloin halusi lähteä mukaan. Saatettu tilaisuuteen. Osallistui aktiivisesti.</a:t>
            </a:r>
          </a:p>
        </p:txBody>
      </p:sp>
    </p:spTree>
    <p:extLst>
      <p:ext uri="{BB962C8B-B14F-4D97-AF65-F5344CB8AC3E}">
        <p14:creationId xmlns:p14="http://schemas.microsoft.com/office/powerpoint/2010/main" val="201334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93D6F1-4D1E-4C10-894C-E28D5A31E990}"/>
              </a:ext>
            </a:extLst>
          </p:cNvPr>
          <p:cNvSpPr>
            <a:spLocks noGrp="1"/>
          </p:cNvSpPr>
          <p:nvPr>
            <p:ph type="title"/>
          </p:nvPr>
        </p:nvSpPr>
        <p:spPr/>
        <p:txBody>
          <a:bodyPr>
            <a:normAutofit fontScale="90000"/>
          </a:bodyPr>
          <a:lstStyle/>
          <a:p>
            <a:r>
              <a:rPr lang="fi-FI" dirty="0">
                <a:latin typeface="Calibri" panose="020F0502020204030204" pitchFamily="34" charset="0"/>
                <a:ea typeface="Calibri" panose="020F0502020204030204" pitchFamily="34" charset="0"/>
                <a:cs typeface="Times New Roman" panose="02020603050405020304" pitchFamily="18" charset="0"/>
              </a:rPr>
              <a:t>Linkkejä: </a:t>
            </a:r>
            <a:br>
              <a:rPr lang="fi-FI" dirty="0">
                <a:latin typeface="Calibri" panose="020F0502020204030204" pitchFamily="34" charset="0"/>
                <a:ea typeface="Calibri" panose="020F0502020204030204" pitchFamily="34" charset="0"/>
                <a:cs typeface="Times New Roman" panose="02020603050405020304" pitchFamily="18" charset="0"/>
              </a:rPr>
            </a:br>
            <a:endParaRPr lang="fi-FI" dirty="0"/>
          </a:p>
        </p:txBody>
      </p:sp>
      <p:sp>
        <p:nvSpPr>
          <p:cNvPr id="3" name="Sisällön paikkamerkki 2">
            <a:extLst>
              <a:ext uri="{FF2B5EF4-FFF2-40B4-BE49-F238E27FC236}">
                <a16:creationId xmlns:a16="http://schemas.microsoft.com/office/drawing/2014/main" id="{948AA001-45F1-4FA8-9DFD-FDB2AEAEF5F2}"/>
              </a:ext>
            </a:extLst>
          </p:cNvPr>
          <p:cNvSpPr>
            <a:spLocks noGrp="1"/>
          </p:cNvSpPr>
          <p:nvPr>
            <p:ph idx="1"/>
          </p:nvPr>
        </p:nvSpPr>
        <p:spPr/>
        <p:txBody>
          <a:bodyPr>
            <a:normAutofit fontScale="92500"/>
          </a:bodyPr>
          <a:lstStyle/>
          <a:p>
            <a:pPr>
              <a:lnSpc>
                <a:spcPct val="107000"/>
              </a:lnSpc>
              <a:spcAft>
                <a:spcPts val="800"/>
              </a:spcAft>
            </a:pPr>
            <a:r>
              <a:rPr lang="fi-FI" sz="1800" dirty="0" err="1">
                <a:effectLst/>
                <a:latin typeface="Calibri" panose="020F0502020204030204" pitchFamily="34" charset="0"/>
                <a:ea typeface="Calibri" panose="020F0502020204030204" pitchFamily="34" charset="0"/>
                <a:cs typeface="Times New Roman" panose="02020603050405020304" pitchFamily="18" charset="0"/>
              </a:rPr>
              <a:t>Mukes</a:t>
            </a:r>
            <a:r>
              <a:rPr lang="fi-FI" dirty="0">
                <a:latin typeface="Calibri" panose="020F0502020204030204" pitchFamily="34" charset="0"/>
                <a:ea typeface="Calibri" panose="020F0502020204030204" pitchFamily="34" charset="0"/>
                <a:cs typeface="Times New Roman" panose="02020603050405020304" pitchFamily="18" charset="0"/>
              </a:rPr>
              <a:t>: </a:t>
            </a:r>
            <a:r>
              <a:rPr lang="fi-FI" dirty="0">
                <a:hlinkClick r:id="rId2"/>
              </a:rPr>
              <a:t>MUKES - Suomen monikulttuurinen muistikeskus ry</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fi-FI" sz="1800" dirty="0">
                <a:effectLst/>
                <a:latin typeface="Calibri" panose="020F0502020204030204" pitchFamily="34" charset="0"/>
                <a:ea typeface="Calibri" panose="020F0502020204030204" pitchFamily="34" charset="0"/>
                <a:cs typeface="Times New Roman" panose="02020603050405020304" pitchFamily="18" charset="0"/>
              </a:rPr>
              <a:t>erikielisiä MMSE-testejä</a:t>
            </a:r>
          </a:p>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Moninaisuus ja yhdenvertaisuus – opas </a:t>
            </a:r>
            <a:r>
              <a:rPr lang="fi-FI" sz="1800" dirty="0" err="1">
                <a:effectLst/>
                <a:latin typeface="Calibri" panose="020F0502020204030204" pitchFamily="34" charset="0"/>
                <a:ea typeface="Calibri" panose="020F0502020204030204" pitchFamily="34" charset="0"/>
                <a:cs typeface="Times New Roman" panose="02020603050405020304" pitchFamily="18" charset="0"/>
              </a:rPr>
              <a:t>vanhusneuvostoille:</a:t>
            </a:r>
            <a:r>
              <a:rPr lang="fi-FI" dirty="0" err="1">
                <a:hlinkClick r:id="rId3"/>
              </a:rPr>
              <a:t>opas_valmis_netti.pdf</a:t>
            </a:r>
            <a:r>
              <a:rPr lang="fi-FI">
                <a:hlinkClick r:id="rId3"/>
              </a:rPr>
              <a:t> (elakelaiset.fi)</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dirty="0">
                <a:latin typeface="Calibri" panose="020F0502020204030204" pitchFamily="34" charset="0"/>
                <a:ea typeface="Calibri" panose="020F0502020204030204" pitchFamily="34" charset="0"/>
                <a:cs typeface="Times New Roman" panose="02020603050405020304" pitchFamily="18" charset="0"/>
              </a:rPr>
              <a:t>Vilhelmiina Lehto: </a:t>
            </a: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r>
              <a:rPr lang="fi-FI" dirty="0">
                <a:hlinkClick r:id="rId4"/>
              </a:rPr>
              <a:t>Syötettävä vuodepotilas – miten vanhojen ihmisten hoivatilanteissa puhutaan toimintakyvystä? | tuni.fi/alustalehti</a:t>
            </a:r>
            <a:endParaRPr lang="fi-FI" dirty="0"/>
          </a:p>
          <a:p>
            <a:pPr>
              <a:lnSpc>
                <a:spcPct val="107000"/>
              </a:lnSpc>
              <a:spcAft>
                <a:spcPts val="800"/>
              </a:spcAft>
            </a:pPr>
            <a:r>
              <a:rPr lang="fi-FI" dirty="0"/>
              <a:t>SAAMELAISEN VANHUSTYÖN TYÖKALUPAKKI</a:t>
            </a: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r>
              <a:rPr lang="fi-FI" dirty="0">
                <a:hlinkClick r:id="rId5"/>
              </a:rPr>
              <a:t>saamvanhustyontyokalup.pdf (samediggi.fi)</a:t>
            </a:r>
            <a:endParaRPr lang="fi-FI" dirty="0"/>
          </a:p>
          <a:p>
            <a:pPr>
              <a:lnSpc>
                <a:spcPct val="107000"/>
              </a:lnSpc>
              <a:spcAft>
                <a:spcPts val="800"/>
              </a:spcAft>
            </a:pPr>
            <a:r>
              <a:rPr lang="fi-FI" dirty="0"/>
              <a:t>Taidetta! Kulttuurihyvinvoinnin  käsikirja: </a:t>
            </a:r>
            <a:r>
              <a:rPr lang="fi-FI" dirty="0">
                <a:hlinkClick r:id="rId6"/>
              </a:rPr>
              <a:t>https://www.taike.fi/documents/10921/1332027/Taidetta%21+Kulttuurihyvinvoinnin+käsikirjan+uudistettu+laitos/95970ba6-302c-5e63-f483-8fea9a5ec857</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i-FI" dirty="0"/>
          </a:p>
        </p:txBody>
      </p:sp>
    </p:spTree>
    <p:extLst>
      <p:ext uri="{BB962C8B-B14F-4D97-AF65-F5344CB8AC3E}">
        <p14:creationId xmlns:p14="http://schemas.microsoft.com/office/powerpoint/2010/main" val="13905053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975</TotalTime>
  <Words>462</Words>
  <Application>Microsoft Office PowerPoint</Application>
  <PresentationFormat>Laajakuva</PresentationFormat>
  <Paragraphs>56</Paragraphs>
  <Slides>7</Slides>
  <Notes>2</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7</vt:i4>
      </vt:variant>
    </vt:vector>
  </HeadingPairs>
  <TitlesOfParts>
    <vt:vector size="13" baseType="lpstr">
      <vt:lpstr>Arial</vt:lpstr>
      <vt:lpstr>Calibri</vt:lpstr>
      <vt:lpstr>Century Gothic</vt:lpstr>
      <vt:lpstr>Garamond</vt:lpstr>
      <vt:lpstr>Open Sans</vt:lpstr>
      <vt:lpstr>Savon</vt:lpstr>
      <vt:lpstr>HOIVAN KULTTUURI</vt:lpstr>
      <vt:lpstr>IHMISLÄHTÖINEN LÄHESTYMISTAPA</vt:lpstr>
      <vt:lpstr>JÄRJESTELMÄLÄHTÖINEN LÄHESTYMISTAPA</vt:lpstr>
      <vt:lpstr>MITEN MUUTTAA HOIVAN KULTTUURIA?</vt:lpstr>
      <vt:lpstr>Kulttuurihyvinvointi</vt:lpstr>
      <vt:lpstr>PowerPoint-esitys</vt:lpstr>
      <vt:lpstr>Linkkejä: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HOIVAN KULTTUURI</dc:title>
  <dc:creator>Mari Karppinen</dc:creator>
  <cp:lastModifiedBy>Mari Karppinen</cp:lastModifiedBy>
  <cp:revision>1</cp:revision>
  <dcterms:created xsi:type="dcterms:W3CDTF">2022-01-16T17:01:06Z</dcterms:created>
  <dcterms:modified xsi:type="dcterms:W3CDTF">2022-01-17T09:16:49Z</dcterms:modified>
</cp:coreProperties>
</file>