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66" r:id="rId4"/>
    <p:sldId id="267" r:id="rId5"/>
    <p:sldId id="268" r:id="rId6"/>
    <p:sldId id="270" r:id="rId7"/>
    <p:sldId id="269" r:id="rId8"/>
    <p:sldId id="271" r:id="rId9"/>
    <p:sldId id="264" r:id="rId10"/>
    <p:sldId id="272" r:id="rId11"/>
    <p:sldId id="257" r:id="rId12"/>
    <p:sldId id="259" r:id="rId13"/>
    <p:sldId id="273" r:id="rId14"/>
    <p:sldId id="274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16"/>
    <p:restoredTop sz="94674"/>
  </p:normalViewPr>
  <p:slideViewPr>
    <p:cSldViewPr snapToGrid="0" snapToObjects="1">
      <p:cViewPr varScale="1">
        <p:scale>
          <a:sx n="56" d="100"/>
          <a:sy n="56" d="100"/>
        </p:scale>
        <p:origin x="-78" y="-5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6B129-8A7C-E44A-AB06-4BC946B04ACF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9E899-5E8E-8E4F-969A-3D7AECEED4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725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200" b="1" dirty="0"/>
              <a:t>7</a:t>
            </a:r>
            <a:r>
              <a:rPr lang="fi-FI" sz="7200" b="1" dirty="0" smtClean="0"/>
              <a:t>. Psyykkinen hyvinvointi</a:t>
            </a:r>
            <a:endParaRPr lang="fi-FI" sz="72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72-83)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Hallinta- ja puolustuskeinot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</a:t>
            </a:r>
            <a:r>
              <a:rPr lang="fi-FI" dirty="0" smtClean="0"/>
              <a:t>einoja, joiden avulla ihminen pyrkii korjaamaan mielensisäistä tasapainoa ollessaan stressaantunut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sz="2800" dirty="0" smtClean="0"/>
              <a:t>coping = stressin hallintakeinot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leensä t</a:t>
            </a:r>
            <a:r>
              <a:rPr lang="fi-FI" sz="2400" dirty="0" smtClean="0"/>
              <a:t>ilannesidonnaisia stressin lievittämiseen tähtääviä toimintatapoja</a:t>
            </a:r>
          </a:p>
          <a:p>
            <a:r>
              <a:rPr lang="fi-FI" sz="2800" dirty="0" err="1" smtClean="0"/>
              <a:t>defenssit</a:t>
            </a:r>
            <a:r>
              <a:rPr lang="fi-FI" sz="2800" dirty="0" smtClean="0"/>
              <a:t> = psyyken puolustuskeinot</a:t>
            </a:r>
          </a:p>
          <a:p>
            <a:pPr lvl="1"/>
            <a:r>
              <a:rPr lang="fi-FI" dirty="0"/>
              <a:t>automaattisia ja tiedostamattomia mekanismeja, turvaavat nopeasti psyyken tasapainon </a:t>
            </a:r>
          </a:p>
          <a:p>
            <a:endParaRPr lang="fi-FI" sz="28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8967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Lazaruksen</a:t>
            </a:r>
            <a:r>
              <a:rPr lang="fi-FI" b="1" dirty="0" smtClean="0"/>
              <a:t> malli: Coping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pyrkimystä </a:t>
            </a:r>
            <a:r>
              <a:rPr lang="fi-FI" dirty="0"/>
              <a:t>selviytyä stressistä ajatusten ja käyttäytymisen </a:t>
            </a:r>
            <a:r>
              <a:rPr lang="fi-FI" dirty="0" smtClean="0"/>
              <a:t>avulla</a:t>
            </a:r>
          </a:p>
          <a:p>
            <a:pPr lvl="0"/>
            <a:r>
              <a:rPr lang="fi-FI" dirty="0" smtClean="0"/>
              <a:t>tapahtuu </a:t>
            </a:r>
            <a:r>
              <a:rPr lang="fi-FI" dirty="0"/>
              <a:t>arvioinnin välityksellä</a:t>
            </a:r>
            <a:endParaRPr lang="fi-FI" sz="2400" dirty="0"/>
          </a:p>
          <a:p>
            <a:pPr lvl="0"/>
            <a:r>
              <a:rPr lang="fi-FI" dirty="0"/>
              <a:t>ongelmakeskeinen coping</a:t>
            </a:r>
            <a:endParaRPr lang="fi-FI" sz="2400" dirty="0"/>
          </a:p>
          <a:p>
            <a:pPr lvl="1"/>
            <a:r>
              <a:rPr lang="fi-FI" dirty="0"/>
              <a:t>pyritään muuttamaan stressiä aiheuttavia asioita</a:t>
            </a:r>
            <a:endParaRPr lang="fi-FI" sz="2000" dirty="0"/>
          </a:p>
          <a:p>
            <a:pPr lvl="0"/>
            <a:r>
              <a:rPr lang="fi-FI" dirty="0"/>
              <a:t>tunnekeskeinen coping</a:t>
            </a:r>
            <a:endParaRPr lang="fi-FI" sz="2400" dirty="0"/>
          </a:p>
          <a:p>
            <a:pPr lvl="1"/>
            <a:r>
              <a:rPr lang="fi-FI" dirty="0"/>
              <a:t>keskitytään lievittämään stressin </a:t>
            </a:r>
            <a:r>
              <a:rPr lang="fi-FI" dirty="0" smtClean="0"/>
              <a:t>aiheuttamia kielteisiä tunteita</a:t>
            </a:r>
            <a:endParaRPr lang="fi-FI" sz="2000" dirty="0"/>
          </a:p>
          <a:p>
            <a:pPr marL="0" lvl="0" indent="0">
              <a:buNone/>
            </a:pPr>
            <a:endParaRPr lang="fi-FI" sz="2400" dirty="0"/>
          </a:p>
          <a:p>
            <a:pPr lvl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Lazaruksen</a:t>
            </a:r>
            <a:r>
              <a:rPr lang="fi-FI" b="1" dirty="0"/>
              <a:t> malli: </a:t>
            </a:r>
            <a:r>
              <a:rPr lang="fi-FI" b="1" dirty="0" err="1"/>
              <a:t>Defenssit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sz="3000" dirty="0" smtClean="0"/>
              <a:t>tunnekeskeistä </a:t>
            </a:r>
            <a:r>
              <a:rPr lang="fi-FI" sz="3000" dirty="0" err="1" smtClean="0"/>
              <a:t>copingia</a:t>
            </a:r>
            <a:r>
              <a:rPr lang="fi-FI" sz="3000" dirty="0" smtClean="0"/>
              <a:t> </a:t>
            </a:r>
            <a:endParaRPr lang="fi-FI" sz="3000" dirty="0"/>
          </a:p>
          <a:p>
            <a:pPr lvl="0"/>
            <a:r>
              <a:rPr lang="fi-FI" sz="3000" dirty="0" smtClean="0"/>
              <a:t>voivat </a:t>
            </a:r>
            <a:r>
              <a:rPr lang="fi-FI" sz="3000" dirty="0"/>
              <a:t>olla tilanteesta riippuen hyödyllisiä tai haitallisia </a:t>
            </a:r>
            <a:r>
              <a:rPr lang="fi-FI" sz="3000" dirty="0" smtClean="0"/>
              <a:t>stressistä selviytymisen keinoja</a:t>
            </a:r>
            <a:endParaRPr lang="fi-FI" sz="3000" dirty="0"/>
          </a:p>
          <a:p>
            <a:pPr lvl="0"/>
            <a:r>
              <a:rPr lang="fi-FI" sz="3000" dirty="0" smtClean="0"/>
              <a:t>erilaisia </a:t>
            </a:r>
            <a:r>
              <a:rPr lang="fi-FI" sz="3000" dirty="0" err="1"/>
              <a:t>defenssejä</a:t>
            </a:r>
            <a:r>
              <a:rPr lang="fi-FI" sz="3000" dirty="0"/>
              <a:t> esim.</a:t>
            </a:r>
          </a:p>
          <a:p>
            <a:pPr lvl="1"/>
            <a:r>
              <a:rPr lang="fi-FI" sz="2600" dirty="0"/>
              <a:t>kieltäminen </a:t>
            </a:r>
          </a:p>
          <a:p>
            <a:pPr lvl="1"/>
            <a:r>
              <a:rPr lang="fi-FI" sz="2600" dirty="0"/>
              <a:t>projektio </a:t>
            </a:r>
          </a:p>
          <a:p>
            <a:pPr lvl="1"/>
            <a:r>
              <a:rPr lang="fi-FI" sz="2600" dirty="0"/>
              <a:t>tunteiden eristäminen </a:t>
            </a:r>
            <a:endParaRPr lang="fi-FI" sz="2600" dirty="0" smtClean="0"/>
          </a:p>
          <a:p>
            <a:pPr lvl="1"/>
            <a:r>
              <a:rPr lang="fi-FI" sz="2600" dirty="0"/>
              <a:t>reaktionmuodostus </a:t>
            </a:r>
          </a:p>
          <a:p>
            <a:pPr lvl="1"/>
            <a:r>
              <a:rPr lang="fi-FI" sz="2600" dirty="0"/>
              <a:t>järkeistäminen </a:t>
            </a:r>
          </a:p>
          <a:p>
            <a:pPr lvl="1"/>
            <a:r>
              <a:rPr lang="fi-FI" sz="2600" dirty="0"/>
              <a:t>sublimaatio </a:t>
            </a:r>
          </a:p>
          <a:p>
            <a:pPr lvl="1"/>
            <a:r>
              <a:rPr lang="fi-FI" sz="2600" dirty="0"/>
              <a:t>torjunta </a:t>
            </a:r>
          </a:p>
          <a:p>
            <a:pPr lvl="1"/>
            <a:r>
              <a:rPr lang="fi-FI" sz="2600" dirty="0"/>
              <a:t>s</a:t>
            </a:r>
            <a:r>
              <a:rPr lang="fi-FI" sz="2600" dirty="0" smtClean="0"/>
              <a:t>amastuminen</a:t>
            </a:r>
            <a:endParaRPr lang="fi-FI" sz="2600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Kokonaisvaltaisen hyvinvoinnin vahvistaminen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</a:t>
            </a:r>
            <a:r>
              <a:rPr lang="fi-FI" dirty="0" smtClean="0"/>
              <a:t>austalla positiivisen psykologian näkemykset</a:t>
            </a:r>
          </a:p>
          <a:p>
            <a:r>
              <a:rPr lang="fi-FI" dirty="0"/>
              <a:t>o</a:t>
            </a:r>
            <a:r>
              <a:rPr lang="fi-FI" dirty="0" smtClean="0"/>
              <a:t>nnellisuutta ja hyvinvointia voi vahvistaa esim. seuraavilla menetelmillä: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stävällisyyden harjoittaminen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iitollisuuden harjoittaminen</a:t>
            </a:r>
            <a:endParaRPr lang="fi-FI" dirty="0"/>
          </a:p>
          <a:p>
            <a:pPr lvl="1"/>
            <a:r>
              <a:rPr lang="fi-FI" dirty="0"/>
              <a:t>a</a:t>
            </a:r>
            <a:r>
              <a:rPr lang="fi-FI" dirty="0" smtClean="0"/>
              <a:t>nteeksiantamisen </a:t>
            </a:r>
            <a:r>
              <a:rPr lang="fi-FI" dirty="0"/>
              <a:t>harjoittaminen</a:t>
            </a:r>
          </a:p>
          <a:p>
            <a:pPr lvl="1"/>
            <a:r>
              <a:rPr lang="fi-FI" dirty="0" smtClean="0"/>
              <a:t>toiveikkuuden vahvistaminen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lämäntapahtumien muistelu</a:t>
            </a:r>
          </a:p>
          <a:p>
            <a:pPr lvl="1"/>
            <a:r>
              <a:rPr lang="fi-FI" dirty="0" smtClean="0"/>
              <a:t>luonteenvahvuuksien hyödyntäminen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8850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luonteenvahvuudet = erilaisia ominaisuuksia, joiden </a:t>
            </a:r>
            <a:r>
              <a:rPr lang="fi-FI"/>
              <a:t>on </a:t>
            </a:r>
            <a:r>
              <a:rPr lang="fi-FI" smtClean="0"/>
              <a:t>ehdotettu </a:t>
            </a:r>
            <a:r>
              <a:rPr lang="fi-FI" dirty="0"/>
              <a:t>edistävän yksilön ja hänen ympäristönsä hyvinvointia</a:t>
            </a:r>
          </a:p>
          <a:p>
            <a:r>
              <a:rPr lang="fi-FI" dirty="0" err="1"/>
              <a:t>Seligman</a:t>
            </a:r>
            <a:r>
              <a:rPr lang="fi-FI" dirty="0"/>
              <a:t> &amp; </a:t>
            </a:r>
            <a:r>
              <a:rPr lang="fi-FI" dirty="0" err="1"/>
              <a:t>Peterson</a:t>
            </a:r>
            <a:r>
              <a:rPr lang="fi-FI" dirty="0"/>
              <a:t>: 24 </a:t>
            </a:r>
            <a:r>
              <a:rPr lang="fi-FI" dirty="0" smtClean="0"/>
              <a:t>luonteenhyvettä</a:t>
            </a:r>
            <a:endParaRPr lang="fi-FI" dirty="0"/>
          </a:p>
          <a:p>
            <a:pPr lvl="1"/>
            <a:r>
              <a:rPr lang="fi-FI" dirty="0" smtClean="0"/>
              <a:t>esim. luovuus</a:t>
            </a:r>
            <a:r>
              <a:rPr lang="fi-FI" dirty="0"/>
              <a:t>, uteliaisuus, arviointikyky, oppimisen ilo, urheus, sinnikkyys, rehellisyys, rakkaus, ystävällisyys</a:t>
            </a:r>
          </a:p>
        </p:txBody>
      </p:sp>
    </p:spTree>
    <p:extLst>
      <p:ext uri="{BB962C8B-B14F-4D97-AF65-F5344CB8AC3E}">
        <p14:creationId xmlns:p14="http://schemas.microsoft.com/office/powerpoint/2010/main" val="412409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Psyykkinen hyvinvointi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400" dirty="0"/>
              <a:t>k</a:t>
            </a:r>
            <a:r>
              <a:rPr lang="fi-FI" sz="2400" dirty="0" smtClean="0"/>
              <a:t>okemus tai arvio mielen hyvinvoinnista</a:t>
            </a:r>
          </a:p>
          <a:p>
            <a:pPr lvl="0"/>
            <a:r>
              <a:rPr lang="fi-FI" sz="2400" dirty="0"/>
              <a:t>y</a:t>
            </a:r>
            <a:r>
              <a:rPr lang="fi-FI" sz="2400" dirty="0" smtClean="0"/>
              <a:t>hteydessä fyysiseen ja sosiaaliseen hyvinvointiin</a:t>
            </a:r>
          </a:p>
          <a:p>
            <a:pPr lvl="0"/>
            <a:r>
              <a:rPr lang="fi-FI" sz="2400" dirty="0"/>
              <a:t>y</a:t>
            </a:r>
            <a:r>
              <a:rPr lang="fi-FI" sz="2400" dirty="0" smtClean="0"/>
              <a:t>lläpitäviä tekijöitä esim. 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yönteinen minäkäsitys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erve itsetunto (itsearvostus)</a:t>
            </a:r>
          </a:p>
          <a:p>
            <a:pPr lvl="1"/>
            <a:r>
              <a:rPr lang="fi-FI" dirty="0" smtClean="0"/>
              <a:t>tunnetaidot (tunteiden tunnistamiseen ja säätelyyn liittyvät taidot)</a:t>
            </a:r>
          </a:p>
          <a:p>
            <a:pPr lvl="1"/>
            <a:r>
              <a:rPr lang="fi-FI" dirty="0" smtClean="0"/>
              <a:t>elämänhallinta</a:t>
            </a:r>
          </a:p>
          <a:p>
            <a:pPr lvl="1"/>
            <a:r>
              <a:rPr lang="fi-FI" dirty="0" smtClean="0"/>
              <a:t>itsensä toteuttaminen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utonomia (oikeus määrätä omista asioistaan)</a:t>
            </a:r>
          </a:p>
          <a:p>
            <a:pPr marL="457200" lvl="1" indent="0">
              <a:buNone/>
            </a:pPr>
            <a:endParaRPr lang="fi-FI" dirty="0"/>
          </a:p>
          <a:p>
            <a:pPr marL="0" lvl="0" indent="0">
              <a:buNone/>
            </a:pP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64694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Mielenterveys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ielenterveydestä esitetty useita erilaisia määritelmiä</a:t>
            </a:r>
          </a:p>
          <a:p>
            <a:pPr lvl="0"/>
            <a:r>
              <a:rPr lang="fi-FI" dirty="0" smtClean="0"/>
              <a:t>mielenterveydessä keskeistä:</a:t>
            </a:r>
          </a:p>
          <a:p>
            <a:pPr lvl="1"/>
            <a:r>
              <a:rPr lang="fi-FI" dirty="0"/>
              <a:t>kyky arvioida tilanteita realistisesti</a:t>
            </a:r>
          </a:p>
          <a:p>
            <a:pPr lvl="1"/>
            <a:r>
              <a:rPr lang="fi-FI" dirty="0"/>
              <a:t>sopeutuminen, selviytyminen arjesta (esim. stressistä)</a:t>
            </a:r>
          </a:p>
          <a:p>
            <a:pPr lvl="1"/>
            <a:r>
              <a:rPr lang="fi-FI" dirty="0"/>
              <a:t>kyky tehdä töitä</a:t>
            </a:r>
          </a:p>
          <a:p>
            <a:pPr lvl="1"/>
            <a:r>
              <a:rPr lang="fi-FI" dirty="0"/>
              <a:t>yhteisön toimintaan osallistuminen, ihmissuhteet</a:t>
            </a:r>
          </a:p>
          <a:p>
            <a:pPr lvl="1"/>
            <a:r>
              <a:rPr lang="fi-FI" dirty="0"/>
              <a:t>kokemus elämänhallinnasta ja elämän mielekkyydestä (tyytyväisyys omaan elämään</a:t>
            </a:r>
            <a:r>
              <a:rPr lang="fi-FI" dirty="0" smtClean="0"/>
              <a:t>)</a:t>
            </a:r>
          </a:p>
          <a:p>
            <a:r>
              <a:rPr lang="fi-FI" dirty="0"/>
              <a:t>e</a:t>
            </a:r>
            <a:r>
              <a:rPr lang="fi-FI" dirty="0" smtClean="0"/>
              <a:t>i pysyvä </a:t>
            </a:r>
            <a:r>
              <a:rPr lang="fi-FI" dirty="0"/>
              <a:t>tila</a:t>
            </a:r>
          </a:p>
          <a:p>
            <a:pPr lvl="0"/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9027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Mielenterveyshäiriöt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</a:t>
            </a:r>
            <a:r>
              <a:rPr lang="fi-FI" dirty="0" smtClean="0"/>
              <a:t>ielenterveyshäiriö = mielenterveyden häiriö</a:t>
            </a:r>
          </a:p>
          <a:p>
            <a:r>
              <a:rPr lang="fi-FI" dirty="0" smtClean="0"/>
              <a:t>psykiatrinen häiriö, josta seuraa yksilölle haittaa, kärsimystä tai toimintakyvyn laskua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tigma = häpeäleima (polttomerkki)</a:t>
            </a:r>
            <a:endParaRPr lang="fi-FI" dirty="0"/>
          </a:p>
          <a:p>
            <a:pPr lvl="1"/>
            <a:r>
              <a:rPr lang="fi-FI" sz="2800" dirty="0" smtClean="0"/>
              <a:t>liittyy edelleen yleisesti mielenterveyshäiriöihin</a:t>
            </a:r>
          </a:p>
          <a:p>
            <a:pPr lvl="1"/>
            <a:r>
              <a:rPr lang="fi-FI" sz="2800" dirty="0"/>
              <a:t>p</a:t>
            </a:r>
            <a:r>
              <a:rPr lang="fi-FI" sz="2800" dirty="0" smtClean="0"/>
              <a:t>itkittää hoitoon hakeutumista</a:t>
            </a:r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087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Stressi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smtClean="0"/>
              <a:t>elimistön kokonaisvaltainen aktivoituminen ulkoiseen tai sisäiseen vaatimukseen tai muutokseen</a:t>
            </a:r>
          </a:p>
          <a:p>
            <a:pPr lvl="0"/>
            <a:r>
              <a:rPr lang="fi-FI" dirty="0" smtClean="0"/>
              <a:t>selviytymiseen liittyvä kyvyttömyys tai kyvyttömyyden tunne</a:t>
            </a:r>
          </a:p>
          <a:p>
            <a:pPr lvl="0"/>
            <a:r>
              <a:rPr lang="fi-FI" dirty="0" smtClean="0"/>
              <a:t>yksilöllinen kokemus</a:t>
            </a:r>
          </a:p>
          <a:p>
            <a:pPr lvl="0"/>
            <a:r>
              <a:rPr lang="fi-FI" dirty="0" err="1"/>
              <a:t>s</a:t>
            </a:r>
            <a:r>
              <a:rPr lang="fi-FI" dirty="0" err="1" smtClean="0"/>
              <a:t>tressori</a:t>
            </a:r>
            <a:r>
              <a:rPr lang="fi-FI" dirty="0" smtClean="0"/>
              <a:t>: stressiä aiheuttavat psyykkiset ja fyysiset uhkat ja paineet</a:t>
            </a:r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83637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err="1" smtClean="0"/>
              <a:t>eustressi</a:t>
            </a:r>
            <a:r>
              <a:rPr lang="fi-FI" dirty="0" smtClean="0"/>
              <a:t>: ns. hyvä stressi, positiivinen voimavara (Hans </a:t>
            </a:r>
            <a:r>
              <a:rPr lang="fi-FI" dirty="0" err="1" smtClean="0"/>
              <a:t>Selye</a:t>
            </a:r>
            <a:r>
              <a:rPr lang="fi-FI" dirty="0" smtClean="0"/>
              <a:t>)</a:t>
            </a:r>
          </a:p>
          <a:p>
            <a:pPr lvl="0"/>
            <a:r>
              <a:rPr lang="fi-FI" dirty="0"/>
              <a:t>a</a:t>
            </a:r>
            <a:r>
              <a:rPr lang="fi-FI" dirty="0" smtClean="0"/>
              <a:t>kuutti stressi: lyhytaikainen stressi, lievittyy tilanteen selvittyä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rooninen stressi: pitkittynyt stressi, uhkaa hyvinvointia ja mielenterveyttä</a:t>
            </a:r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13802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Stressiin liittyviä ongelmia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f</a:t>
            </a:r>
            <a:r>
              <a:rPr lang="fi-FI" dirty="0" smtClean="0"/>
              <a:t>yysiset, esim. uniongelmat, vastuskyvyn heikkeneminen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ognitiiviset, esim. unohtelu, oppimisen vaikeudet</a:t>
            </a:r>
            <a:endParaRPr lang="fi-FI" dirty="0"/>
          </a:p>
          <a:p>
            <a:pPr lvl="0"/>
            <a:r>
              <a:rPr lang="fi-FI" dirty="0" smtClean="0"/>
              <a:t>tunne-elämän ongelmat, esim. ärtyneisyys</a:t>
            </a:r>
          </a:p>
          <a:p>
            <a:pPr marL="0" lvl="0" indent="0">
              <a:buNone/>
            </a:pPr>
            <a:endParaRPr lang="fi-FI" dirty="0" smtClean="0"/>
          </a:p>
          <a:p>
            <a:pPr marL="0" lvl="0" indent="0">
              <a:buNone/>
            </a:pPr>
            <a:endParaRPr lang="fi-FI" sz="1500" dirty="0" smtClean="0"/>
          </a:p>
        </p:txBody>
      </p:sp>
    </p:spTree>
    <p:extLst>
      <p:ext uri="{BB962C8B-B14F-4D97-AF65-F5344CB8AC3E}">
        <p14:creationId xmlns:p14="http://schemas.microsoft.com/office/powerpoint/2010/main" val="247535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b="1" dirty="0"/>
              <a:t>Stressistä </a:t>
            </a:r>
            <a:r>
              <a:rPr lang="fi-FI" b="1" dirty="0" smtClean="0"/>
              <a:t>palautuminen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tärkeä </a:t>
            </a:r>
            <a:r>
              <a:rPr lang="fi-FI" dirty="0" smtClean="0"/>
              <a:t>taito, jonka voi oppia</a:t>
            </a:r>
            <a:endParaRPr lang="fi-FI" dirty="0"/>
          </a:p>
          <a:p>
            <a:r>
              <a:rPr lang="fi-FI" dirty="0"/>
              <a:t>palautumiskeinoja esim</a:t>
            </a:r>
            <a:r>
              <a:rPr lang="fi-FI" dirty="0" smtClean="0"/>
              <a:t>. </a:t>
            </a:r>
          </a:p>
          <a:p>
            <a:pPr lvl="1"/>
            <a:r>
              <a:rPr lang="fi-FI" dirty="0" smtClean="0"/>
              <a:t>taukojen pitäminen työ-koulupäivän aikana</a:t>
            </a:r>
          </a:p>
          <a:p>
            <a:pPr lvl="1"/>
            <a:r>
              <a:rPr lang="fi-FI" dirty="0" smtClean="0"/>
              <a:t>liikunta</a:t>
            </a:r>
          </a:p>
          <a:p>
            <a:pPr lvl="1"/>
            <a:r>
              <a:rPr lang="fi-FI" dirty="0" smtClean="0"/>
              <a:t>riittävä uni</a:t>
            </a:r>
            <a:endParaRPr lang="fi-FI" dirty="0"/>
          </a:p>
          <a:p>
            <a:pPr lvl="1"/>
            <a:r>
              <a:rPr lang="fi-FI" dirty="0" smtClean="0"/>
              <a:t>sosiaaliset suhteet</a:t>
            </a:r>
            <a:endParaRPr lang="fi-FI" dirty="0"/>
          </a:p>
          <a:p>
            <a:pPr lvl="1"/>
            <a:r>
              <a:rPr lang="fi-FI" dirty="0" smtClean="0"/>
              <a:t>luonnossa oleskelu</a:t>
            </a:r>
            <a:endParaRPr lang="fi-FI" dirty="0"/>
          </a:p>
          <a:p>
            <a:pPr lvl="1"/>
            <a:r>
              <a:rPr lang="fi-FI" dirty="0" smtClean="0"/>
              <a:t>musiikin </a:t>
            </a:r>
            <a:r>
              <a:rPr lang="fi-FI" dirty="0"/>
              <a:t>kuuntelu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329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Stressistä selviytyminen</a:t>
            </a:r>
            <a:endParaRPr lang="fi-FI" b="1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08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399</Words>
  <Application>Microsoft Office PowerPoint</Application>
  <PresentationFormat>Näytössä katseltava diaesitys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Office-teema</vt:lpstr>
      <vt:lpstr>7. Psyykkinen hyvinvointi</vt:lpstr>
      <vt:lpstr>Psyykkinen hyvinvointi</vt:lpstr>
      <vt:lpstr>Mielenterveys</vt:lpstr>
      <vt:lpstr>Mielenterveyshäiriöt</vt:lpstr>
      <vt:lpstr>Stressi</vt:lpstr>
      <vt:lpstr>PowerPoint-esitys</vt:lpstr>
      <vt:lpstr>Stressiin liittyviä ongelmia</vt:lpstr>
      <vt:lpstr>Stressistä palautuminen</vt:lpstr>
      <vt:lpstr>Stressistä selviytyminen</vt:lpstr>
      <vt:lpstr>Hallinta- ja puolustuskeinot</vt:lpstr>
      <vt:lpstr>Lazaruksen malli: Coping</vt:lpstr>
      <vt:lpstr>Lazaruksen malli: Defenssit</vt:lpstr>
      <vt:lpstr>Kokonaisvaltaisen hyvinvoinnin vahvistaminen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akalpio</cp:lastModifiedBy>
  <cp:revision>76</cp:revision>
  <dcterms:created xsi:type="dcterms:W3CDTF">2016-04-22T12:08:07Z</dcterms:created>
  <dcterms:modified xsi:type="dcterms:W3CDTF">2017-08-28T05:17:10Z</dcterms:modified>
</cp:coreProperties>
</file>