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72" r:id="rId3"/>
    <p:sldId id="287" r:id="rId4"/>
    <p:sldId id="260" r:id="rId5"/>
    <p:sldId id="274" r:id="rId6"/>
    <p:sldId id="288" r:id="rId7"/>
    <p:sldId id="280" r:id="rId8"/>
    <p:sldId id="283" r:id="rId9"/>
    <p:sldId id="285" r:id="rId10"/>
    <p:sldId id="286" r:id="rId11"/>
    <p:sldId id="261" r:id="rId12"/>
    <p:sldId id="262" r:id="rId13"/>
    <p:sldId id="284" r:id="rId1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E87B77-897C-47B2-84F6-9612D1CD6B3F}" v="1" dt="2022-01-10T05:52:18.9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notesViewPr>
    <p:cSldViewPr snapToGrid="0">
      <p:cViewPr varScale="1">
        <p:scale>
          <a:sx n="60" d="100"/>
          <a:sy n="60" d="100"/>
        </p:scale>
        <p:origin x="327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321BDF2-331D-4509-8A31-673DBC6362FA}" type="datetimeFigureOut">
              <a:rPr lang="fi-FI" smtClean="0"/>
              <a:t>7.1.2022</a:t>
            </a:fld>
            <a:endParaRPr lang="fi-FI"/>
          </a:p>
        </p:txBody>
      </p:sp>
      <p:sp>
        <p:nvSpPr>
          <p:cNvPr id="4" name="Dian kuvan paikkamerkki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E87712E-A08C-4C8B-80AD-7890853685C4}" type="slidenum">
              <a:rPr lang="fi-FI" smtClean="0"/>
              <a:t>‹#›</a:t>
            </a:fld>
            <a:endParaRPr lang="fi-FI"/>
          </a:p>
        </p:txBody>
      </p:sp>
    </p:spTree>
    <p:extLst>
      <p:ext uri="{BB962C8B-B14F-4D97-AF65-F5344CB8AC3E}">
        <p14:creationId xmlns:p14="http://schemas.microsoft.com/office/powerpoint/2010/main" val="1058510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2</a:t>
            </a:fld>
            <a:endParaRPr lang="fi-FI" dirty="0"/>
          </a:p>
        </p:txBody>
      </p:sp>
    </p:spTree>
    <p:extLst>
      <p:ext uri="{BB962C8B-B14F-4D97-AF65-F5344CB8AC3E}">
        <p14:creationId xmlns:p14="http://schemas.microsoft.com/office/powerpoint/2010/main" val="26935496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12</a:t>
            </a:fld>
            <a:endParaRPr lang="fi-FI" dirty="0"/>
          </a:p>
        </p:txBody>
      </p:sp>
    </p:spTree>
    <p:extLst>
      <p:ext uri="{BB962C8B-B14F-4D97-AF65-F5344CB8AC3E}">
        <p14:creationId xmlns:p14="http://schemas.microsoft.com/office/powerpoint/2010/main" val="849899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13</a:t>
            </a:fld>
            <a:endParaRPr lang="fi-FI" dirty="0"/>
          </a:p>
        </p:txBody>
      </p:sp>
    </p:spTree>
    <p:extLst>
      <p:ext uri="{BB962C8B-B14F-4D97-AF65-F5344CB8AC3E}">
        <p14:creationId xmlns:p14="http://schemas.microsoft.com/office/powerpoint/2010/main" val="2552502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Vastauksissanne tuli esille se, että omaishoitajuus on rankkaa, varsinkaan kun ei ole tietoa asiasta. – Omaishoitoyhdistyksillä on erilaisia kursseja, tilaisuuksia, vartaistukea. </a:t>
            </a:r>
          </a:p>
          <a:p>
            <a:r>
              <a:rPr lang="fi-FI" dirty="0"/>
              <a:t>Omaishoitoyhdistyksellä on esim. </a:t>
            </a:r>
            <a:r>
              <a:rPr lang="fi-FI" dirty="0" err="1"/>
              <a:t>verkkokurssi,missä</a:t>
            </a:r>
            <a:r>
              <a:rPr lang="fi-FI" dirty="0"/>
              <a:t> käydään läpi </a:t>
            </a:r>
            <a:r>
              <a:rPr lang="fi-FI" dirty="0" err="1"/>
              <a:t>omaishoitajuueen</a:t>
            </a:r>
            <a:r>
              <a:rPr lang="fi-FI" dirty="0"/>
              <a:t> liittyviä asioita. </a:t>
            </a:r>
          </a:p>
          <a:p>
            <a:endParaRPr lang="fi-FI" dirty="0"/>
          </a:p>
        </p:txBody>
      </p:sp>
      <p:sp>
        <p:nvSpPr>
          <p:cNvPr id="4" name="Dian numeron paikkamerkki 3"/>
          <p:cNvSpPr>
            <a:spLocks noGrp="1"/>
          </p:cNvSpPr>
          <p:nvPr>
            <p:ph type="sldNum" sz="quarter" idx="5"/>
          </p:nvPr>
        </p:nvSpPr>
        <p:spPr/>
        <p:txBody>
          <a:bodyPr/>
          <a:lstStyle/>
          <a:p>
            <a:fld id="{FE87712E-A08C-4C8B-80AD-7890853685C4}" type="slidenum">
              <a:rPr lang="fi-FI" smtClean="0"/>
              <a:t>3</a:t>
            </a:fld>
            <a:endParaRPr lang="fi-FI"/>
          </a:p>
        </p:txBody>
      </p:sp>
    </p:spTree>
    <p:extLst>
      <p:ext uri="{BB962C8B-B14F-4D97-AF65-F5344CB8AC3E}">
        <p14:creationId xmlns:p14="http://schemas.microsoft.com/office/powerpoint/2010/main" val="1124690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Erilaisia omaishoitajaperheitä</a:t>
            </a:r>
          </a:p>
          <a:p>
            <a:pPr marL="171450" indent="-171450">
              <a:buFontTx/>
              <a:buChar char="-"/>
            </a:pPr>
            <a:r>
              <a:rPr lang="fi-FI" dirty="0"/>
              <a:t>Etäomaishoitaja</a:t>
            </a:r>
          </a:p>
          <a:p>
            <a:pPr marL="171450" indent="-171450">
              <a:buFontTx/>
              <a:buChar char="-"/>
            </a:pPr>
            <a:r>
              <a:rPr lang="fi-FI" dirty="0"/>
              <a:t>Nuoret omaishoitaja</a:t>
            </a:r>
          </a:p>
          <a:p>
            <a:pPr marL="171450" indent="-171450">
              <a:buFontTx/>
              <a:buChar char="-"/>
            </a:pPr>
            <a:r>
              <a:rPr lang="fi-FI" dirty="0"/>
              <a:t>Useimmiten omaishoitaja on nainen, mutta myös miehiä on paljon</a:t>
            </a:r>
          </a:p>
          <a:p>
            <a:pPr marL="171450" indent="-171450">
              <a:buFontTx/>
              <a:buChar char="-"/>
            </a:pPr>
            <a:r>
              <a:rPr lang="fi-FI" dirty="0"/>
              <a:t>Syy omaishoitajuuteen muistisairaus</a:t>
            </a:r>
          </a:p>
          <a:p>
            <a:pPr marL="171450" indent="-171450">
              <a:buFontTx/>
              <a:buChar char="-"/>
            </a:pPr>
            <a:endParaRPr lang="fi-FI" dirty="0"/>
          </a:p>
        </p:txBody>
      </p:sp>
      <p:sp>
        <p:nvSpPr>
          <p:cNvPr id="4" name="Dian numeron paikkamerkki 3"/>
          <p:cNvSpPr>
            <a:spLocks noGrp="1"/>
          </p:cNvSpPr>
          <p:nvPr>
            <p:ph type="sldNum" sz="quarter" idx="5"/>
          </p:nvPr>
        </p:nvSpPr>
        <p:spPr/>
        <p:txBody>
          <a:bodyPr/>
          <a:lstStyle/>
          <a:p>
            <a:fld id="{16C5C39A-4629-47BF-8CFE-4CEAFCB932DB}" type="slidenum">
              <a:rPr lang="fi-FI" smtClean="0"/>
              <a:t>4</a:t>
            </a:fld>
            <a:endParaRPr lang="fi-FI"/>
          </a:p>
        </p:txBody>
      </p:sp>
    </p:spTree>
    <p:extLst>
      <p:ext uri="{BB962C8B-B14F-4D97-AF65-F5344CB8AC3E}">
        <p14:creationId xmlns:p14="http://schemas.microsoft.com/office/powerpoint/2010/main" val="508248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Kaikki hakijat eivät voi tehdä sopimusta - </a:t>
            </a:r>
          </a:p>
          <a:p>
            <a:r>
              <a:rPr lang="fi-FI" dirty="0"/>
              <a:t>Sopimushoitajia n. 50t, ilman sopimusta olevia n. 300 000</a:t>
            </a:r>
          </a:p>
          <a:p>
            <a:endParaRPr lang="fi-FI" dirty="0"/>
          </a:p>
          <a:p>
            <a:r>
              <a:rPr lang="fi-FI" dirty="0" err="1"/>
              <a:t>aki</a:t>
            </a:r>
            <a:r>
              <a:rPr lang="fi-FI" dirty="0"/>
              <a:t> omaishoidon tuesta (2016): eläkkeen kertyminen, lomapäivät, palvelut hoidettavalle, hoitotuki omaiselle.</a:t>
            </a:r>
          </a:p>
          <a:p>
            <a:r>
              <a:rPr lang="fi-FI" i="1" dirty="0"/>
              <a:t>Hoitotuki on harkinnanvarainen, jota kunta järjestää määrärahojensa rajoissa</a:t>
            </a:r>
            <a:endParaRPr lang="fi-FI" dirty="0"/>
          </a:p>
          <a:p>
            <a:endParaRPr lang="fi-FI" dirty="0"/>
          </a:p>
        </p:txBody>
      </p:sp>
      <p:sp>
        <p:nvSpPr>
          <p:cNvPr id="4" name="Dian numeron paikkamerkki 3"/>
          <p:cNvSpPr>
            <a:spLocks noGrp="1"/>
          </p:cNvSpPr>
          <p:nvPr>
            <p:ph type="sldNum" sz="quarter" idx="5"/>
          </p:nvPr>
        </p:nvSpPr>
        <p:spPr/>
        <p:txBody>
          <a:bodyPr/>
          <a:lstStyle/>
          <a:p>
            <a:fld id="{16C5C39A-4629-47BF-8CFE-4CEAFCB932DB}" type="slidenum">
              <a:rPr lang="fi-FI" smtClean="0"/>
              <a:t>5</a:t>
            </a:fld>
            <a:endParaRPr lang="fi-FI"/>
          </a:p>
        </p:txBody>
      </p:sp>
    </p:spTree>
    <p:extLst>
      <p:ext uri="{BB962C8B-B14F-4D97-AF65-F5344CB8AC3E}">
        <p14:creationId xmlns:p14="http://schemas.microsoft.com/office/powerpoint/2010/main" val="894477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Hienotunteisuus, kun ohjataan asiakasta esim. kelan järjestelmissä. Kysymyksissä kysytään rahasta ja omaisuudesta, se voi olla arka paikka. Sellainen asia, mistä ei haluta puhua. </a:t>
            </a:r>
          </a:p>
        </p:txBody>
      </p:sp>
      <p:sp>
        <p:nvSpPr>
          <p:cNvPr id="4" name="Dian numeron paikkamerkki 3"/>
          <p:cNvSpPr>
            <a:spLocks noGrp="1"/>
          </p:cNvSpPr>
          <p:nvPr>
            <p:ph type="sldNum" sz="quarter" idx="5"/>
          </p:nvPr>
        </p:nvSpPr>
        <p:spPr/>
        <p:txBody>
          <a:bodyPr/>
          <a:lstStyle/>
          <a:p>
            <a:fld id="{FE87712E-A08C-4C8B-80AD-7890853685C4}" type="slidenum">
              <a:rPr lang="fi-FI" smtClean="0"/>
              <a:t>6</a:t>
            </a:fld>
            <a:endParaRPr lang="fi-FI"/>
          </a:p>
        </p:txBody>
      </p:sp>
    </p:spTree>
    <p:extLst>
      <p:ext uri="{BB962C8B-B14F-4D97-AF65-F5344CB8AC3E}">
        <p14:creationId xmlns:p14="http://schemas.microsoft.com/office/powerpoint/2010/main" val="1914461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err="1"/>
              <a:t>Cope</a:t>
            </a:r>
            <a:r>
              <a:rPr lang="fi-FI" dirty="0"/>
              <a:t>-indeksi – tilanteen puheeksi ottaminen</a:t>
            </a:r>
          </a:p>
          <a:p>
            <a:pPr marL="171450" indent="-171450">
              <a:buFontTx/>
              <a:buChar char="-"/>
            </a:pPr>
            <a:r>
              <a:rPr lang="fi-FI" dirty="0"/>
              <a:t>kotihoidossa, lyhytaikaishoidossa, päivätoiminnassa</a:t>
            </a:r>
          </a:p>
          <a:p>
            <a:pPr marL="171450" indent="-171450">
              <a:buFontTx/>
              <a:buChar char="-"/>
            </a:pPr>
            <a:r>
              <a:rPr lang="fi-FI" dirty="0"/>
              <a:t>Hoitajat voivat miettiä vastausten perusteella uusia palveluita tukimuotoja</a:t>
            </a:r>
          </a:p>
        </p:txBody>
      </p:sp>
      <p:sp>
        <p:nvSpPr>
          <p:cNvPr id="4" name="Dian numeron paikkamerkki 3"/>
          <p:cNvSpPr>
            <a:spLocks noGrp="1"/>
          </p:cNvSpPr>
          <p:nvPr>
            <p:ph type="sldNum" sz="quarter" idx="5"/>
          </p:nvPr>
        </p:nvSpPr>
        <p:spPr/>
        <p:txBody>
          <a:bodyPr/>
          <a:lstStyle/>
          <a:p>
            <a:fld id="{16C5C39A-4629-47BF-8CFE-4CEAFCB932DB}" type="slidenum">
              <a:rPr lang="fi-FI" smtClean="0"/>
              <a:t>7</a:t>
            </a:fld>
            <a:endParaRPr lang="fi-FI" dirty="0"/>
          </a:p>
        </p:txBody>
      </p:sp>
    </p:spTree>
    <p:extLst>
      <p:ext uri="{BB962C8B-B14F-4D97-AF65-F5344CB8AC3E}">
        <p14:creationId xmlns:p14="http://schemas.microsoft.com/office/powerpoint/2010/main" val="4175432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8</a:t>
            </a:fld>
            <a:endParaRPr lang="fi-FI" dirty="0"/>
          </a:p>
        </p:txBody>
      </p:sp>
    </p:spTree>
    <p:extLst>
      <p:ext uri="{BB962C8B-B14F-4D97-AF65-F5344CB8AC3E}">
        <p14:creationId xmlns:p14="http://schemas.microsoft.com/office/powerpoint/2010/main" val="309832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Mielipide omaisena – miksi omaiseni on aina likainen, kun tulen tänne häntä tapaamaan?</a:t>
            </a:r>
          </a:p>
          <a:p>
            <a:r>
              <a:rPr lang="fi-FI" dirty="0"/>
              <a:t>Mielipide hoitajana – koska pukeminen ja riisuminen on asiakkaalle vaikeaa, eikä asiakas aina halua sitä, joten miksi rasittaa asiakasta?</a:t>
            </a:r>
          </a:p>
          <a:p>
            <a:endParaRPr lang="fi-FI" dirty="0"/>
          </a:p>
        </p:txBody>
      </p:sp>
      <p:sp>
        <p:nvSpPr>
          <p:cNvPr id="4" name="Dian numeron paikkamerkki 3"/>
          <p:cNvSpPr>
            <a:spLocks noGrp="1"/>
          </p:cNvSpPr>
          <p:nvPr>
            <p:ph type="sldNum" sz="quarter" idx="5"/>
          </p:nvPr>
        </p:nvSpPr>
        <p:spPr/>
        <p:txBody>
          <a:bodyPr/>
          <a:lstStyle/>
          <a:p>
            <a:fld id="{FE87712E-A08C-4C8B-80AD-7890853685C4}" type="slidenum">
              <a:rPr lang="fi-FI" smtClean="0"/>
              <a:t>9</a:t>
            </a:fld>
            <a:endParaRPr lang="fi-FI"/>
          </a:p>
        </p:txBody>
      </p:sp>
    </p:spTree>
    <p:extLst>
      <p:ext uri="{BB962C8B-B14F-4D97-AF65-F5344CB8AC3E}">
        <p14:creationId xmlns:p14="http://schemas.microsoft.com/office/powerpoint/2010/main" val="2203748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6C5C39A-4629-47BF-8CFE-4CEAFCB932DB}" type="slidenum">
              <a:rPr lang="fi-FI" smtClean="0"/>
              <a:t>11</a:t>
            </a:fld>
            <a:endParaRPr lang="fi-FI" dirty="0"/>
          </a:p>
        </p:txBody>
      </p:sp>
    </p:spTree>
    <p:extLst>
      <p:ext uri="{BB962C8B-B14F-4D97-AF65-F5344CB8AC3E}">
        <p14:creationId xmlns:p14="http://schemas.microsoft.com/office/powerpoint/2010/main" val="2944275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42A54C80-263E-416B-A8E0-580EDEADCBDC}" type="datetimeFigureOut">
              <a:rPr lang="en-US" dirty="0"/>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omaisenaedelleen.fi/artikkeli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helda.helsinki.fi/handle/10138/2827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2F5EB0-419F-4E87-9225-A3E2DD6629DA}"/>
              </a:ext>
            </a:extLst>
          </p:cNvPr>
          <p:cNvSpPr>
            <a:spLocks noGrp="1"/>
          </p:cNvSpPr>
          <p:nvPr>
            <p:ph type="ctrTitle"/>
          </p:nvPr>
        </p:nvSpPr>
        <p:spPr/>
        <p:txBody>
          <a:bodyPr/>
          <a:lstStyle/>
          <a:p>
            <a:r>
              <a:rPr lang="fi-FI" dirty="0"/>
              <a:t>OMAISHOITAJA</a:t>
            </a:r>
          </a:p>
        </p:txBody>
      </p:sp>
      <p:sp>
        <p:nvSpPr>
          <p:cNvPr id="3" name="Alaotsikko 2">
            <a:extLst>
              <a:ext uri="{FF2B5EF4-FFF2-40B4-BE49-F238E27FC236}">
                <a16:creationId xmlns:a16="http://schemas.microsoft.com/office/drawing/2014/main" id="{351B8B0C-A5DE-45E8-BA2E-D0AEC17DD5C6}"/>
              </a:ext>
            </a:extLst>
          </p:cNvPr>
          <p:cNvSpPr>
            <a:spLocks noGrp="1"/>
          </p:cNvSpPr>
          <p:nvPr>
            <p:ph type="subTitle" idx="1"/>
          </p:nvPr>
        </p:nvSpPr>
        <p:spPr/>
        <p:txBody>
          <a:bodyPr/>
          <a:lstStyle/>
          <a:p>
            <a:r>
              <a:rPr lang="fi-FI" dirty="0"/>
              <a:t>Omaisen ja hoitajan yhteistyö</a:t>
            </a:r>
          </a:p>
          <a:p>
            <a:r>
              <a:rPr lang="fi-FI" dirty="0"/>
              <a:t>Omaishoitajuuden tunnistaminen</a:t>
            </a:r>
          </a:p>
          <a:p>
            <a:endParaRPr lang="fi-FI" dirty="0"/>
          </a:p>
        </p:txBody>
      </p:sp>
    </p:spTree>
    <p:extLst>
      <p:ext uri="{BB962C8B-B14F-4D97-AF65-F5344CB8AC3E}">
        <p14:creationId xmlns:p14="http://schemas.microsoft.com/office/powerpoint/2010/main" val="1024214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003A59-452D-4178-83F1-3D2522E3D0E5}"/>
              </a:ext>
            </a:extLst>
          </p:cNvPr>
          <p:cNvSpPr>
            <a:spLocks noGrp="1"/>
          </p:cNvSpPr>
          <p:nvPr>
            <p:ph type="title"/>
          </p:nvPr>
        </p:nvSpPr>
        <p:spPr/>
        <p:txBody>
          <a:bodyPr/>
          <a:lstStyle/>
          <a:p>
            <a:r>
              <a:rPr lang="fi-FI" dirty="0"/>
              <a:t>Läheiset osana hoivayhteisöä?</a:t>
            </a:r>
          </a:p>
        </p:txBody>
      </p:sp>
      <p:sp>
        <p:nvSpPr>
          <p:cNvPr id="3" name="Sisällön paikkamerkki 2">
            <a:extLst>
              <a:ext uri="{FF2B5EF4-FFF2-40B4-BE49-F238E27FC236}">
                <a16:creationId xmlns:a16="http://schemas.microsoft.com/office/drawing/2014/main" id="{3DDF7223-8E6E-4A1D-B38B-724F01E31D92}"/>
              </a:ext>
            </a:extLst>
          </p:cNvPr>
          <p:cNvSpPr>
            <a:spLocks noGrp="1"/>
          </p:cNvSpPr>
          <p:nvPr>
            <p:ph idx="1"/>
          </p:nvPr>
        </p:nvSpPr>
        <p:spPr/>
        <p:txBody>
          <a:bodyPr/>
          <a:lstStyle/>
          <a:p>
            <a:r>
              <a:rPr lang="fi-FI" dirty="0"/>
              <a:t>Läheiset ovat osaavat kertoa asiakkaan toiveista ja tavoista – tällöin toteutuu ihmislähtöinen hoitotyö</a:t>
            </a:r>
          </a:p>
          <a:p>
            <a:r>
              <a:rPr lang="fi-FI" dirty="0"/>
              <a:t>Läheisen rooli pitkä-aikaishoidossa on tärkeä, mutta ristiriitainen (Vilhelmiina Lehto-Niskala)</a:t>
            </a:r>
          </a:p>
          <a:p>
            <a:r>
              <a:rPr lang="fi-FI" dirty="0"/>
              <a:t>Miten läheiset voitaisiin ottaa osaksi hoivayhteisöä?</a:t>
            </a:r>
          </a:p>
          <a:p>
            <a:r>
              <a:rPr lang="fi-FI" dirty="0"/>
              <a:t>Mitä sinä läheisenä toivoisit hoivayhteisön huomioivan sinut?</a:t>
            </a:r>
          </a:p>
          <a:p>
            <a:r>
              <a:rPr lang="fi-FI" dirty="0"/>
              <a:t> </a:t>
            </a:r>
          </a:p>
          <a:p>
            <a:endParaRPr lang="fi-FI" dirty="0"/>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1848992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Yhteistyö omaishoitajien kanssa</a:t>
            </a:r>
          </a:p>
        </p:txBody>
      </p:sp>
      <p:sp>
        <p:nvSpPr>
          <p:cNvPr id="3" name="Sisällön paikkamerkki 2"/>
          <p:cNvSpPr>
            <a:spLocks noGrp="1"/>
          </p:cNvSpPr>
          <p:nvPr>
            <p:ph idx="1"/>
          </p:nvPr>
        </p:nvSpPr>
        <p:spPr/>
        <p:txBody>
          <a:bodyPr>
            <a:normAutofit/>
          </a:bodyPr>
          <a:lstStyle/>
          <a:p>
            <a:r>
              <a:rPr lang="fi-FI" dirty="0"/>
              <a:t>Miten tukea omaishoitajia?</a:t>
            </a:r>
          </a:p>
          <a:p>
            <a:r>
              <a:rPr lang="fi-FI" dirty="0"/>
              <a:t>Miten tehdä yhteistyötä omaishoitajien kanssa? </a:t>
            </a:r>
          </a:p>
          <a:p>
            <a:r>
              <a:rPr lang="fi-FI" dirty="0"/>
              <a:t>Miten nähdä omaishoitaja voimavarana ja yhteistyökumppanina?</a:t>
            </a:r>
          </a:p>
          <a:p>
            <a:r>
              <a:rPr lang="fi-FI" dirty="0"/>
              <a:t>Millaisia haasteita omaishoitaja voi kokea siitä, kun läheinen on hoivakodissa? </a:t>
            </a:r>
          </a:p>
          <a:p>
            <a:pPr lvl="1"/>
            <a:r>
              <a:rPr lang="fi-FI" dirty="0"/>
              <a:t>Hoitajat eivät ymmärrä asiakasta</a:t>
            </a:r>
          </a:p>
          <a:p>
            <a:pPr lvl="1"/>
            <a:r>
              <a:rPr lang="fi-FI" dirty="0"/>
              <a:t>Hoitajat pitävät itseään parempina hoitajina, eivät kuuntele tai arvosta omaisia</a:t>
            </a:r>
          </a:p>
          <a:p>
            <a:pPr lvl="1"/>
            <a:r>
              <a:rPr lang="fi-FI" dirty="0"/>
              <a:t>Asiakas ei saa kuntoutusta</a:t>
            </a:r>
          </a:p>
          <a:p>
            <a:pPr lvl="1"/>
            <a:r>
              <a:rPr lang="fi-FI" dirty="0"/>
              <a:t>Asiakas tulee kotiin huonokuntoisempana </a:t>
            </a:r>
          </a:p>
          <a:p>
            <a:pPr lvl="1"/>
            <a:r>
              <a:rPr lang="fi-FI" dirty="0"/>
              <a:t>Omaisen mielipiteitä ja ajatuksia ei kuunnella </a:t>
            </a:r>
          </a:p>
          <a:p>
            <a:pPr lvl="1"/>
            <a:r>
              <a:rPr lang="fi-FI" dirty="0"/>
              <a:t>Vaatteet ja omaisuus katoavat</a:t>
            </a:r>
          </a:p>
        </p:txBody>
      </p:sp>
    </p:spTree>
    <p:extLst>
      <p:ext uri="{BB962C8B-B14F-4D97-AF65-F5344CB8AC3E}">
        <p14:creationId xmlns:p14="http://schemas.microsoft.com/office/powerpoint/2010/main" val="4173033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Omaishoitajan kohtaaminen</a:t>
            </a:r>
          </a:p>
        </p:txBody>
      </p:sp>
      <p:sp>
        <p:nvSpPr>
          <p:cNvPr id="3" name="Sisällön paikkamerkki 2"/>
          <p:cNvSpPr>
            <a:spLocks noGrp="1"/>
          </p:cNvSpPr>
          <p:nvPr>
            <p:ph idx="1"/>
          </p:nvPr>
        </p:nvSpPr>
        <p:spPr/>
        <p:txBody>
          <a:bodyPr/>
          <a:lstStyle/>
          <a:p>
            <a:r>
              <a:rPr lang="fi-FI" dirty="0"/>
              <a:t>Miten kohdata haastava omainen?</a:t>
            </a:r>
          </a:p>
          <a:p>
            <a:r>
              <a:rPr lang="fi-FI" dirty="0"/>
              <a:t>Miten yhteistyö omaisen ja muistisairaan välillä sujuu?</a:t>
            </a:r>
          </a:p>
          <a:p>
            <a:r>
              <a:rPr lang="fi-FI" dirty="0"/>
              <a:t>Miten ottaa puheeksi epäily kaltoinkohtelusta?</a:t>
            </a:r>
          </a:p>
          <a:p>
            <a:pPr lvl="1"/>
            <a:r>
              <a:rPr lang="fi-FI" dirty="0"/>
              <a:t>Kaltoinkohtelu voi olla fyysistä, psyykkistä, seksuaalista tai taloudellista</a:t>
            </a:r>
          </a:p>
          <a:p>
            <a:pPr lvl="1"/>
            <a:r>
              <a:rPr lang="fi-FI" dirty="0"/>
              <a:t>Hoidon tai avun laiminlyömistä, huonoa kohtelua</a:t>
            </a:r>
          </a:p>
          <a:p>
            <a:endParaRPr lang="fi-FI" dirty="0"/>
          </a:p>
        </p:txBody>
      </p:sp>
    </p:spTree>
    <p:extLst>
      <p:ext uri="{BB962C8B-B14F-4D97-AF65-F5344CB8AC3E}">
        <p14:creationId xmlns:p14="http://schemas.microsoft.com/office/powerpoint/2010/main" val="1283932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782232-23FC-48FB-B823-A15302F99DB1}"/>
              </a:ext>
            </a:extLst>
          </p:cNvPr>
          <p:cNvSpPr>
            <a:spLocks noGrp="1"/>
          </p:cNvSpPr>
          <p:nvPr>
            <p:ph type="title"/>
          </p:nvPr>
        </p:nvSpPr>
        <p:spPr/>
        <p:txBody>
          <a:bodyPr/>
          <a:lstStyle/>
          <a:p>
            <a:r>
              <a:rPr lang="fi-FI" dirty="0"/>
              <a:t>YHTEISTYÖ OMAISTEN KANSSA</a:t>
            </a:r>
          </a:p>
        </p:txBody>
      </p:sp>
      <p:sp>
        <p:nvSpPr>
          <p:cNvPr id="3" name="Sisällön paikkamerkki 2">
            <a:extLst>
              <a:ext uri="{FF2B5EF4-FFF2-40B4-BE49-F238E27FC236}">
                <a16:creationId xmlns:a16="http://schemas.microsoft.com/office/drawing/2014/main" id="{2E97E2C2-38BE-45B3-8724-DE0949FBEC11}"/>
              </a:ext>
            </a:extLst>
          </p:cNvPr>
          <p:cNvSpPr>
            <a:spLocks noGrp="1"/>
          </p:cNvSpPr>
          <p:nvPr>
            <p:ph idx="1"/>
          </p:nvPr>
        </p:nvSpPr>
        <p:spPr/>
        <p:txBody>
          <a:bodyPr/>
          <a:lstStyle/>
          <a:p>
            <a:r>
              <a:rPr lang="fi-FI" dirty="0"/>
              <a:t>Läheisen muuttaminen hoivakotiin voi aiheuttaa monenlaisia tunteita</a:t>
            </a:r>
          </a:p>
          <a:p>
            <a:pPr lvl="1"/>
            <a:r>
              <a:rPr lang="fi-FI" dirty="0"/>
              <a:t>Olenko huono, kun en jaksanut/halunnut hoitaa kotona</a:t>
            </a:r>
          </a:p>
          <a:p>
            <a:pPr lvl="1"/>
            <a:r>
              <a:rPr lang="fi-FI" dirty="0"/>
              <a:t>Vihaa, turhautumista, selvittämättömiä asioita</a:t>
            </a:r>
          </a:p>
          <a:p>
            <a:pPr lvl="1"/>
            <a:r>
              <a:rPr lang="fi-FI" dirty="0"/>
              <a:t>Omaisilla ei ole välttämättä tietoa hoitotyöstä, hoiva-laitosten toiminnasta</a:t>
            </a:r>
          </a:p>
          <a:p>
            <a:pPr marL="457200" lvl="1" indent="0">
              <a:buNone/>
            </a:pPr>
            <a:r>
              <a:rPr lang="fi-FI" dirty="0"/>
              <a:t>-&gt;voi aiheuttaa haasteita henkilökunnalle</a:t>
            </a:r>
          </a:p>
          <a:p>
            <a:pPr marL="457200" lvl="1" indent="0">
              <a:buNone/>
            </a:pPr>
            <a:endParaRPr lang="fi-FI" dirty="0"/>
          </a:p>
          <a:p>
            <a:pPr marL="457200" lvl="1" indent="0">
              <a:buNone/>
            </a:pPr>
            <a:r>
              <a:rPr lang="fi-FI" dirty="0">
                <a:hlinkClick r:id="rId3"/>
              </a:rPr>
              <a:t>ARTIKKELIT - Omaisena Edelleen Ry</a:t>
            </a:r>
            <a:endParaRPr lang="fi-FI" dirty="0"/>
          </a:p>
          <a:p>
            <a:pPr marL="457200" lvl="1" indent="0">
              <a:buNone/>
            </a:pPr>
            <a:endParaRPr lang="fi-FI" dirty="0"/>
          </a:p>
          <a:p>
            <a:endParaRPr lang="fi-FI" dirty="0"/>
          </a:p>
        </p:txBody>
      </p:sp>
    </p:spTree>
    <p:extLst>
      <p:ext uri="{BB962C8B-B14F-4D97-AF65-F5344CB8AC3E}">
        <p14:creationId xmlns:p14="http://schemas.microsoft.com/office/powerpoint/2010/main" val="585854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20115417-EE63-45F8-BEF6-5C7DFF301F41}"/>
              </a:ext>
            </a:extLst>
          </p:cNvPr>
          <p:cNvSpPr>
            <a:spLocks noGrp="1"/>
          </p:cNvSpPr>
          <p:nvPr>
            <p:ph idx="1"/>
          </p:nvPr>
        </p:nvSpPr>
        <p:spPr>
          <a:xfrm>
            <a:off x="838200" y="689811"/>
            <a:ext cx="10515600" cy="5487152"/>
          </a:xfrm>
        </p:spPr>
        <p:txBody>
          <a:bodyPr>
            <a:normAutofit/>
          </a:bodyPr>
          <a:lstStyle/>
          <a:p>
            <a:pPr marL="0" indent="0">
              <a:buNone/>
            </a:pPr>
            <a:r>
              <a:rPr lang="fi-FI" sz="4000" dirty="0"/>
              <a:t>Maailmassa on vain neljänlaisia ihmisiä: </a:t>
            </a:r>
          </a:p>
          <a:p>
            <a:pPr marL="0" indent="0">
              <a:buNone/>
            </a:pPr>
            <a:r>
              <a:rPr lang="fi-FI" sz="4000" dirty="0"/>
              <a:t> heitä, jotka ovat olleet omaishoitajia; </a:t>
            </a:r>
          </a:p>
          <a:p>
            <a:pPr marL="0" indent="0">
              <a:buNone/>
            </a:pPr>
            <a:r>
              <a:rPr lang="fi-FI" sz="4000" dirty="0"/>
              <a:t> heitä, jotka ovat omaishoitajia; </a:t>
            </a:r>
          </a:p>
          <a:p>
            <a:pPr marL="0" indent="0">
              <a:buNone/>
            </a:pPr>
            <a:r>
              <a:rPr lang="fi-FI" sz="4000" dirty="0"/>
              <a:t> heitä, joista tulee omaishoitajia; </a:t>
            </a:r>
          </a:p>
          <a:p>
            <a:pPr marL="0" indent="0">
              <a:buNone/>
            </a:pPr>
            <a:r>
              <a:rPr lang="fi-FI" sz="4000" dirty="0"/>
              <a:t> ja heitä, jotka tarvitsevat omaishoitajia.</a:t>
            </a:r>
          </a:p>
          <a:p>
            <a:pPr marL="0" indent="0">
              <a:buNone/>
            </a:pPr>
            <a:r>
              <a:rPr lang="fi-FI" sz="4000" dirty="0"/>
              <a:t> - </a:t>
            </a:r>
            <a:r>
              <a:rPr lang="fi-FI" sz="4000" dirty="0" err="1"/>
              <a:t>Rosalynn</a:t>
            </a:r>
            <a:r>
              <a:rPr lang="fi-FI" sz="4000" dirty="0"/>
              <a:t> Carter -</a:t>
            </a:r>
          </a:p>
        </p:txBody>
      </p:sp>
    </p:spTree>
    <p:extLst>
      <p:ext uri="{BB962C8B-B14F-4D97-AF65-F5344CB8AC3E}">
        <p14:creationId xmlns:p14="http://schemas.microsoft.com/office/powerpoint/2010/main" val="226347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F0F117-06D6-4D88-A5F7-949E42BC7814}"/>
              </a:ext>
            </a:extLst>
          </p:cNvPr>
          <p:cNvSpPr>
            <a:spLocks noGrp="1"/>
          </p:cNvSpPr>
          <p:nvPr>
            <p:ph type="title"/>
          </p:nvPr>
        </p:nvSpPr>
        <p:spPr/>
        <p:txBody>
          <a:bodyPr/>
          <a:lstStyle/>
          <a:p>
            <a:r>
              <a:rPr lang="fi-FI" dirty="0"/>
              <a:t>Matkalla vanhuuteen -dokumentti</a:t>
            </a:r>
          </a:p>
        </p:txBody>
      </p:sp>
      <p:sp>
        <p:nvSpPr>
          <p:cNvPr id="3" name="Sisällön paikkamerkki 2">
            <a:extLst>
              <a:ext uri="{FF2B5EF4-FFF2-40B4-BE49-F238E27FC236}">
                <a16:creationId xmlns:a16="http://schemas.microsoft.com/office/drawing/2014/main" id="{4EB89FC0-518E-4B57-B00B-DD1616DEF5DD}"/>
              </a:ext>
            </a:extLst>
          </p:cNvPr>
          <p:cNvSpPr>
            <a:spLocks noGrp="1"/>
          </p:cNvSpPr>
          <p:nvPr>
            <p:ph idx="1"/>
          </p:nvPr>
        </p:nvSpPr>
        <p:spPr/>
        <p:txBody>
          <a:bodyPr/>
          <a:lstStyle/>
          <a:p>
            <a:r>
              <a:rPr lang="fi-FI" dirty="0"/>
              <a:t>Mitä ajatuksia dokumentti herätti erityisesti omaishoitajuuden kannalta?</a:t>
            </a:r>
          </a:p>
          <a:p>
            <a:r>
              <a:rPr lang="fi-FI" dirty="0"/>
              <a:t>Millaisia eettisiä haasteita omainen voi kohdata?</a:t>
            </a:r>
          </a:p>
          <a:p>
            <a:r>
              <a:rPr lang="fi-FI" dirty="0"/>
              <a:t>Miten voin hoitajana tukea omaishoitajaa, mutta samalla tukea asiakkaan itsemääräämisoikeutta?</a:t>
            </a:r>
          </a:p>
          <a:p>
            <a:r>
              <a:rPr lang="fi-FI" dirty="0"/>
              <a:t>Jos sinä jäisit nyt omaishoitajaksi, millaista tukea haluaisit saada?</a:t>
            </a:r>
          </a:p>
          <a:p>
            <a:endParaRPr lang="fi-FI" dirty="0"/>
          </a:p>
        </p:txBody>
      </p:sp>
    </p:spTree>
    <p:extLst>
      <p:ext uri="{BB962C8B-B14F-4D97-AF65-F5344CB8AC3E}">
        <p14:creationId xmlns:p14="http://schemas.microsoft.com/office/powerpoint/2010/main" val="2739868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Kuka on omaishoitaja? </a:t>
            </a:r>
            <a:br>
              <a:rPr lang="fi-FI" dirty="0"/>
            </a:br>
            <a:endParaRPr lang="fi-FI" dirty="0"/>
          </a:p>
        </p:txBody>
      </p:sp>
      <p:sp>
        <p:nvSpPr>
          <p:cNvPr id="3" name="Sisällön paikkamerkki 2"/>
          <p:cNvSpPr>
            <a:spLocks noGrp="1"/>
          </p:cNvSpPr>
          <p:nvPr>
            <p:ph idx="1"/>
          </p:nvPr>
        </p:nvSpPr>
        <p:spPr/>
        <p:txBody>
          <a:bodyPr>
            <a:normAutofit/>
          </a:bodyPr>
          <a:lstStyle/>
          <a:p>
            <a:pPr lvl="1"/>
            <a:r>
              <a:rPr lang="fi-FI" dirty="0"/>
              <a:t>Omaishoitaja on ihminen, joka pitää huolta perheenjäsenestään tai läheisestään, jolla on jokin sairaus tai vamma, joka ei pysty huolehtimaan itsestään.</a:t>
            </a:r>
          </a:p>
          <a:p>
            <a:pPr lvl="1"/>
            <a:endParaRPr lang="fi-FI" dirty="0"/>
          </a:p>
          <a:p>
            <a:pPr lvl="1"/>
            <a:r>
              <a:rPr lang="fi-FI" b="0" i="0" dirty="0">
                <a:solidFill>
                  <a:srgbClr val="79A500"/>
                </a:solidFill>
                <a:effectLst/>
                <a:latin typeface="IntervalSansProRegular"/>
              </a:rPr>
              <a:t>Laki omaishoidon tuesta</a:t>
            </a:r>
          </a:p>
          <a:p>
            <a:pPr marL="457200" lvl="1" indent="0">
              <a:buNone/>
            </a:pPr>
            <a:endParaRPr lang="fi-FI" dirty="0"/>
          </a:p>
        </p:txBody>
      </p:sp>
    </p:spTree>
    <p:extLst>
      <p:ext uri="{BB962C8B-B14F-4D97-AF65-F5344CB8AC3E}">
        <p14:creationId xmlns:p14="http://schemas.microsoft.com/office/powerpoint/2010/main" val="2771074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DFF3991-873A-41BC-B85A-94B2FB895971}"/>
              </a:ext>
            </a:extLst>
          </p:cNvPr>
          <p:cNvSpPr>
            <a:spLocks noGrp="1"/>
          </p:cNvSpPr>
          <p:nvPr>
            <p:ph type="title"/>
          </p:nvPr>
        </p:nvSpPr>
        <p:spPr/>
        <p:txBody>
          <a:bodyPr/>
          <a:lstStyle/>
          <a:p>
            <a:r>
              <a:rPr lang="fi-FI" dirty="0"/>
              <a:t>Omaishoitajien tuet</a:t>
            </a:r>
          </a:p>
        </p:txBody>
      </p:sp>
      <p:sp>
        <p:nvSpPr>
          <p:cNvPr id="4" name="Tekstin paikkamerkki 3">
            <a:extLst>
              <a:ext uri="{FF2B5EF4-FFF2-40B4-BE49-F238E27FC236}">
                <a16:creationId xmlns:a16="http://schemas.microsoft.com/office/drawing/2014/main" id="{A2326537-05D9-45DF-BE9D-1B9B3B290E7F}"/>
              </a:ext>
            </a:extLst>
          </p:cNvPr>
          <p:cNvSpPr>
            <a:spLocks noGrp="1"/>
          </p:cNvSpPr>
          <p:nvPr>
            <p:ph type="body" idx="1"/>
          </p:nvPr>
        </p:nvSpPr>
        <p:spPr>
          <a:xfrm>
            <a:off x="839788" y="2086252"/>
            <a:ext cx="5157787" cy="418822"/>
          </a:xfrm>
        </p:spPr>
        <p:txBody>
          <a:bodyPr>
            <a:normAutofit fontScale="77500" lnSpcReduction="20000"/>
          </a:bodyPr>
          <a:lstStyle/>
          <a:p>
            <a:r>
              <a:rPr lang="fi-FI" b="1" dirty="0"/>
              <a:t>Sopimuksen tehnyt omaishoitaja	</a:t>
            </a:r>
            <a:r>
              <a:rPr lang="fi-FI" dirty="0"/>
              <a:t>	</a:t>
            </a:r>
          </a:p>
        </p:txBody>
      </p:sp>
      <p:sp>
        <p:nvSpPr>
          <p:cNvPr id="3" name="Sisällön paikkamerkki 2">
            <a:extLst>
              <a:ext uri="{FF2B5EF4-FFF2-40B4-BE49-F238E27FC236}">
                <a16:creationId xmlns:a16="http://schemas.microsoft.com/office/drawing/2014/main" id="{C8517F43-B2E9-42E5-851E-419FA114571F}"/>
              </a:ext>
            </a:extLst>
          </p:cNvPr>
          <p:cNvSpPr>
            <a:spLocks noGrp="1"/>
          </p:cNvSpPr>
          <p:nvPr>
            <p:ph sz="half" idx="2"/>
          </p:nvPr>
        </p:nvSpPr>
        <p:spPr>
          <a:xfrm>
            <a:off x="839788" y="2505075"/>
            <a:ext cx="5157787" cy="3656028"/>
          </a:xfrm>
        </p:spPr>
        <p:txBody>
          <a:bodyPr>
            <a:normAutofit fontScale="85000" lnSpcReduction="10000"/>
          </a:bodyPr>
          <a:lstStyle/>
          <a:p>
            <a:r>
              <a:rPr lang="fi-FI" dirty="0"/>
              <a:t>Hoivapalkkio (n. 400-900e, riippuen tilanteesta)</a:t>
            </a:r>
          </a:p>
          <a:p>
            <a:r>
              <a:rPr lang="fi-FI" dirty="0"/>
              <a:t>Koulutus- ja ohjaus</a:t>
            </a:r>
          </a:p>
          <a:p>
            <a:pPr lvl="1"/>
            <a:r>
              <a:rPr lang="fi-FI" dirty="0"/>
              <a:t>Kotihoito voi antaa </a:t>
            </a:r>
            <a:r>
              <a:rPr lang="fi-FI" dirty="0" err="1"/>
              <a:t>oh:lle</a:t>
            </a:r>
            <a:r>
              <a:rPr lang="fi-FI" dirty="0"/>
              <a:t> esim. ohjausta siirroissa yms. </a:t>
            </a:r>
          </a:p>
          <a:p>
            <a:r>
              <a:rPr lang="fi-FI" dirty="0"/>
              <a:t>Eläke (ei kaikille)</a:t>
            </a:r>
          </a:p>
          <a:p>
            <a:r>
              <a:rPr lang="fi-FI" dirty="0"/>
              <a:t>Vakuutus</a:t>
            </a:r>
          </a:p>
          <a:p>
            <a:r>
              <a:rPr lang="fi-FI" dirty="0"/>
              <a:t>Lomaoikeus</a:t>
            </a:r>
          </a:p>
          <a:p>
            <a:r>
              <a:rPr lang="fi-FI" dirty="0"/>
              <a:t>Hyvinvointi- ja terveystarkastukset</a:t>
            </a:r>
          </a:p>
          <a:p>
            <a:r>
              <a:rPr lang="fi-FI" dirty="0" err="1"/>
              <a:t>Hoito-ja</a:t>
            </a:r>
            <a:r>
              <a:rPr lang="fi-FI" dirty="0"/>
              <a:t> palvelusuunnitelma</a:t>
            </a:r>
          </a:p>
          <a:p>
            <a:pPr lvl="1"/>
            <a:r>
              <a:rPr lang="fi-FI" dirty="0"/>
              <a:t>Tarkka selostus, mitä omaishoitajalta odotetaan – kuka tekee mitäkin</a:t>
            </a:r>
          </a:p>
          <a:p>
            <a:pPr marL="0" indent="0">
              <a:buNone/>
            </a:pPr>
            <a:r>
              <a:rPr lang="fi-FI" dirty="0"/>
              <a:t> </a:t>
            </a:r>
          </a:p>
          <a:p>
            <a:pPr marL="0" indent="0">
              <a:buNone/>
            </a:pPr>
            <a:endParaRPr lang="fi-FI" dirty="0"/>
          </a:p>
          <a:p>
            <a:endParaRPr lang="fi-FI" dirty="0"/>
          </a:p>
        </p:txBody>
      </p:sp>
      <p:sp>
        <p:nvSpPr>
          <p:cNvPr id="5" name="Tekstin paikkamerkki 4">
            <a:extLst>
              <a:ext uri="{FF2B5EF4-FFF2-40B4-BE49-F238E27FC236}">
                <a16:creationId xmlns:a16="http://schemas.microsoft.com/office/drawing/2014/main" id="{1B196B56-56CC-43FB-A28D-4B7F4E412815}"/>
              </a:ext>
            </a:extLst>
          </p:cNvPr>
          <p:cNvSpPr>
            <a:spLocks noGrp="1"/>
          </p:cNvSpPr>
          <p:nvPr>
            <p:ph type="body" sz="quarter" idx="3"/>
          </p:nvPr>
        </p:nvSpPr>
        <p:spPr>
          <a:xfrm>
            <a:off x="6303145" y="1930401"/>
            <a:ext cx="2970855" cy="574674"/>
          </a:xfrm>
        </p:spPr>
        <p:txBody>
          <a:bodyPr>
            <a:normAutofit fontScale="77500" lnSpcReduction="20000"/>
          </a:bodyPr>
          <a:lstStyle/>
          <a:p>
            <a:r>
              <a:rPr lang="fi-FI" dirty="0"/>
              <a:t> </a:t>
            </a:r>
            <a:r>
              <a:rPr lang="fi-FI" b="1" dirty="0"/>
              <a:t>Omaishoitaja ilman sopimusta</a:t>
            </a:r>
          </a:p>
        </p:txBody>
      </p:sp>
      <p:sp>
        <p:nvSpPr>
          <p:cNvPr id="6" name="Sisällön paikkamerkki 5">
            <a:extLst>
              <a:ext uri="{FF2B5EF4-FFF2-40B4-BE49-F238E27FC236}">
                <a16:creationId xmlns:a16="http://schemas.microsoft.com/office/drawing/2014/main" id="{438360C3-4D8C-4689-BE0B-D5DA7088C5F7}"/>
              </a:ext>
            </a:extLst>
          </p:cNvPr>
          <p:cNvSpPr>
            <a:spLocks noGrp="1"/>
          </p:cNvSpPr>
          <p:nvPr>
            <p:ph sz="quarter" idx="4"/>
          </p:nvPr>
        </p:nvSpPr>
        <p:spPr>
          <a:xfrm>
            <a:off x="6096000" y="2658549"/>
            <a:ext cx="3178001" cy="3304117"/>
          </a:xfrm>
        </p:spPr>
        <p:txBody>
          <a:bodyPr>
            <a:normAutofit fontScale="85000" lnSpcReduction="10000"/>
          </a:bodyPr>
          <a:lstStyle/>
          <a:p>
            <a:r>
              <a:rPr lang="fi-FI" dirty="0"/>
              <a:t>Palveluissa ohjaaminen</a:t>
            </a:r>
          </a:p>
          <a:p>
            <a:r>
              <a:rPr lang="fi-FI" dirty="0"/>
              <a:t>Oikeus vapaisiin</a:t>
            </a:r>
          </a:p>
        </p:txBody>
      </p:sp>
    </p:spTree>
    <p:extLst>
      <p:ext uri="{BB962C8B-B14F-4D97-AF65-F5344CB8AC3E}">
        <p14:creationId xmlns:p14="http://schemas.microsoft.com/office/powerpoint/2010/main" val="720499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83082211-A89C-4E71-A133-F2B86F4C6A6A}"/>
              </a:ext>
            </a:extLst>
          </p:cNvPr>
          <p:cNvSpPr>
            <a:spLocks noGrp="1"/>
          </p:cNvSpPr>
          <p:nvPr>
            <p:ph type="title"/>
          </p:nvPr>
        </p:nvSpPr>
        <p:spPr/>
        <p:txBody>
          <a:bodyPr/>
          <a:lstStyle/>
          <a:p>
            <a:r>
              <a:rPr lang="fi-FI" dirty="0"/>
              <a:t>Sähköiset palvelut</a:t>
            </a:r>
          </a:p>
        </p:txBody>
      </p:sp>
      <p:sp>
        <p:nvSpPr>
          <p:cNvPr id="8" name="Sisällön paikkamerkki 7">
            <a:extLst>
              <a:ext uri="{FF2B5EF4-FFF2-40B4-BE49-F238E27FC236}">
                <a16:creationId xmlns:a16="http://schemas.microsoft.com/office/drawing/2014/main" id="{9DD43568-7585-471A-A12A-4E519980499C}"/>
              </a:ext>
            </a:extLst>
          </p:cNvPr>
          <p:cNvSpPr>
            <a:spLocks noGrp="1"/>
          </p:cNvSpPr>
          <p:nvPr>
            <p:ph idx="1"/>
          </p:nvPr>
        </p:nvSpPr>
        <p:spPr/>
        <p:txBody>
          <a:bodyPr/>
          <a:lstStyle/>
          <a:p>
            <a:r>
              <a:rPr lang="fi-FI" dirty="0"/>
              <a:t>Omakanta</a:t>
            </a:r>
          </a:p>
          <a:p>
            <a:r>
              <a:rPr lang="fi-FI" dirty="0"/>
              <a:t>Omaolo</a:t>
            </a:r>
          </a:p>
          <a:p>
            <a:r>
              <a:rPr lang="fi-FI" dirty="0"/>
              <a:t>Kela</a:t>
            </a:r>
          </a:p>
          <a:p>
            <a:pPr marL="0" indent="0">
              <a:buNone/>
            </a:pPr>
            <a:endParaRPr lang="fi-FI" dirty="0"/>
          </a:p>
          <a:p>
            <a:pPr marL="0" indent="0">
              <a:buNone/>
            </a:pPr>
            <a:r>
              <a:rPr lang="fi-FI" dirty="0"/>
              <a:t>Osaatko käyttää itse näitä palveluita? Osaatko ohjata asiakasta niiden äärelle?</a:t>
            </a:r>
          </a:p>
          <a:p>
            <a:pPr marL="0" indent="0">
              <a:buNone/>
            </a:pPr>
            <a:r>
              <a:rPr lang="fi-FI" dirty="0"/>
              <a:t>Kotihoidossa asiakas voi ihmetelle, kun ei saanut lääkäriltä paperista reseptiä – kerrottava, että se löytyy Omakannasta, menee suoraan apteekkiin. </a:t>
            </a:r>
          </a:p>
          <a:p>
            <a:pPr marL="0" indent="0">
              <a:buNone/>
            </a:pPr>
            <a:r>
              <a:rPr lang="fi-FI" dirty="0"/>
              <a:t>-kerro hyödyt asiakkaalle: paperi ei häviä</a:t>
            </a:r>
          </a:p>
          <a:p>
            <a:pPr marL="0" indent="0">
              <a:buNone/>
            </a:pPr>
            <a:r>
              <a:rPr lang="fi-FI" dirty="0"/>
              <a:t>-huonoa on tietysti se, että asiakas, joka ei osaa käyttää konetta, joutuu tyytymään toisten apuun. </a:t>
            </a:r>
          </a:p>
        </p:txBody>
      </p:sp>
    </p:spTree>
    <p:extLst>
      <p:ext uri="{BB962C8B-B14F-4D97-AF65-F5344CB8AC3E}">
        <p14:creationId xmlns:p14="http://schemas.microsoft.com/office/powerpoint/2010/main" val="1721339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C03FA4-C981-41E6-A194-B67B8F0C4C45}"/>
              </a:ext>
            </a:extLst>
          </p:cNvPr>
          <p:cNvSpPr>
            <a:spLocks noGrp="1"/>
          </p:cNvSpPr>
          <p:nvPr>
            <p:ph type="title"/>
          </p:nvPr>
        </p:nvSpPr>
        <p:spPr/>
        <p:txBody>
          <a:bodyPr/>
          <a:lstStyle/>
          <a:p>
            <a:r>
              <a:rPr lang="fi-FI" dirty="0"/>
              <a:t>Omaishoitotilanteen tunnistaminen</a:t>
            </a:r>
          </a:p>
        </p:txBody>
      </p:sp>
      <p:sp>
        <p:nvSpPr>
          <p:cNvPr id="3" name="Sisällön paikkamerkki 2">
            <a:extLst>
              <a:ext uri="{FF2B5EF4-FFF2-40B4-BE49-F238E27FC236}">
                <a16:creationId xmlns:a16="http://schemas.microsoft.com/office/drawing/2014/main" id="{65DC4BE3-BCDF-40A0-B8B2-440CB10E88B9}"/>
              </a:ext>
            </a:extLst>
          </p:cNvPr>
          <p:cNvSpPr>
            <a:spLocks noGrp="1"/>
          </p:cNvSpPr>
          <p:nvPr>
            <p:ph idx="1"/>
          </p:nvPr>
        </p:nvSpPr>
        <p:spPr/>
        <p:txBody>
          <a:bodyPr>
            <a:normAutofit lnSpcReduction="10000"/>
          </a:bodyPr>
          <a:lstStyle/>
          <a:p>
            <a:r>
              <a:rPr lang="fi-FI" dirty="0"/>
              <a:t>Puheeksi ottaminen: kysyä kuulumisia, kertoa palveluista, järjestöistä – kaikki omaishoitajat eivät tiedä, että heillä olisi oikeus palveluihin.</a:t>
            </a:r>
          </a:p>
          <a:p>
            <a:r>
              <a:rPr lang="fi-FI" dirty="0"/>
              <a:t>Helpottaa arviointia</a:t>
            </a:r>
          </a:p>
          <a:p>
            <a:r>
              <a:rPr lang="fi-FI" dirty="0"/>
              <a:t>Omaisilla ei ole velvollisuutta auttaa, mutta omaisia autetaan</a:t>
            </a:r>
          </a:p>
          <a:p>
            <a:pPr lvl="1"/>
            <a:r>
              <a:rPr lang="fi-FI" dirty="0"/>
              <a:t> Tietoa haetaan ja tukea tarvitaan</a:t>
            </a:r>
          </a:p>
          <a:p>
            <a:r>
              <a:rPr lang="fi-FI" dirty="0"/>
              <a:t>Ihmissuhde ensin ja sitten tulee hoitosuhde</a:t>
            </a:r>
          </a:p>
          <a:p>
            <a:r>
              <a:rPr lang="fi-FI" dirty="0"/>
              <a:t>Erilaisia omaishoitotilanteita: nuoret omaishoitajina, etäomaishoitaja, läheinen hoivakodissa</a:t>
            </a:r>
          </a:p>
          <a:p>
            <a:endParaRPr lang="fi-FI" dirty="0"/>
          </a:p>
          <a:p>
            <a:r>
              <a:rPr lang="fi-FI" dirty="0" err="1"/>
              <a:t>Cope</a:t>
            </a:r>
            <a:r>
              <a:rPr lang="fi-FI" dirty="0"/>
              <a:t>-indeksi: </a:t>
            </a:r>
            <a:r>
              <a:rPr lang="fi-FI" dirty="0">
                <a:hlinkClick r:id="rId3"/>
              </a:rPr>
              <a:t>Omaishoitajan jaksamisen ja tuen tarpeen arviointi. COPE-indeksi suomalaisen sosiaali- ja terveydenhuollon käyttöön (helsinki.fi)</a:t>
            </a:r>
            <a:endParaRPr lang="fi-FI" dirty="0"/>
          </a:p>
          <a:p>
            <a:endParaRPr lang="fi-FI" dirty="0"/>
          </a:p>
        </p:txBody>
      </p:sp>
    </p:spTree>
    <p:extLst>
      <p:ext uri="{BB962C8B-B14F-4D97-AF65-F5344CB8AC3E}">
        <p14:creationId xmlns:p14="http://schemas.microsoft.com/office/powerpoint/2010/main" val="396629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1120575A-1777-4F3B-9821-8B23DA00535B}"/>
              </a:ext>
            </a:extLst>
          </p:cNvPr>
          <p:cNvSpPr>
            <a:spLocks noGrp="1"/>
          </p:cNvSpPr>
          <p:nvPr>
            <p:ph type="title"/>
          </p:nvPr>
        </p:nvSpPr>
        <p:spPr/>
        <p:txBody>
          <a:bodyPr/>
          <a:lstStyle/>
          <a:p>
            <a:r>
              <a:rPr lang="fi-FI" dirty="0"/>
              <a:t>Omaishoitotuen myöntämisen edellytykset	</a:t>
            </a:r>
          </a:p>
        </p:txBody>
      </p:sp>
      <p:sp>
        <p:nvSpPr>
          <p:cNvPr id="8" name="Sisällön paikkamerkki 7">
            <a:extLst>
              <a:ext uri="{FF2B5EF4-FFF2-40B4-BE49-F238E27FC236}">
                <a16:creationId xmlns:a16="http://schemas.microsoft.com/office/drawing/2014/main" id="{2EDBF8C4-659E-4826-B2D7-102B03E40A09}"/>
              </a:ext>
            </a:extLst>
          </p:cNvPr>
          <p:cNvSpPr>
            <a:spLocks noGrp="1"/>
          </p:cNvSpPr>
          <p:nvPr>
            <p:ph idx="1"/>
          </p:nvPr>
        </p:nvSpPr>
        <p:spPr/>
        <p:txBody>
          <a:bodyPr>
            <a:normAutofit/>
          </a:bodyPr>
          <a:lstStyle/>
          <a:p>
            <a:r>
              <a:rPr lang="fi-FI" dirty="0"/>
              <a:t>Omaishoitolaki</a:t>
            </a:r>
          </a:p>
          <a:p>
            <a:r>
              <a:rPr lang="fi-FI" dirty="0"/>
              <a:t>Omainen tarvitsee apua</a:t>
            </a:r>
          </a:p>
          <a:p>
            <a:r>
              <a:rPr lang="fi-FI" dirty="0"/>
              <a:t>Läheinen on valmis vastaamaan hoidosta ja huolenpidosta</a:t>
            </a:r>
          </a:p>
          <a:p>
            <a:r>
              <a:rPr lang="fi-FI" dirty="0"/>
              <a:t>Läheisen terveys ja toimintakyky ovat ok</a:t>
            </a:r>
          </a:p>
          <a:p>
            <a:r>
              <a:rPr lang="fi-FI" dirty="0"/>
              <a:t>Tuen myöntäminen on omaisen edun mukaista</a:t>
            </a:r>
          </a:p>
          <a:p>
            <a:r>
              <a:rPr lang="fi-FI" dirty="0"/>
              <a:t>Omaisen koti on sopiva </a:t>
            </a:r>
          </a:p>
          <a:p>
            <a:r>
              <a:rPr lang="fi-FI" dirty="0"/>
              <a:t>Omainen voi kieltäytyä siitä, että läheisen omaishoitajuudesta</a:t>
            </a:r>
          </a:p>
          <a:p>
            <a:r>
              <a:rPr lang="fi-FI" dirty="0"/>
              <a:t>Omaiset voivat kieltäytyä omaishoitajuudesta – sukulaisia ei velvoiteta hoitamaan omaisia</a:t>
            </a:r>
          </a:p>
        </p:txBody>
      </p:sp>
    </p:spTree>
    <p:extLst>
      <p:ext uri="{BB962C8B-B14F-4D97-AF65-F5344CB8AC3E}">
        <p14:creationId xmlns:p14="http://schemas.microsoft.com/office/powerpoint/2010/main" val="3247712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29711F-3154-4D63-AFE0-37CE57F2FEFC}"/>
              </a:ext>
            </a:extLst>
          </p:cNvPr>
          <p:cNvSpPr>
            <a:spLocks noGrp="1"/>
          </p:cNvSpPr>
          <p:nvPr>
            <p:ph type="title"/>
          </p:nvPr>
        </p:nvSpPr>
        <p:spPr/>
        <p:txBody>
          <a:bodyPr/>
          <a:lstStyle/>
          <a:p>
            <a:r>
              <a:rPr lang="fi-FI" dirty="0"/>
              <a:t>Päivällä hoitaja, illalla omainen – miten ajatukset muuttuvat?</a:t>
            </a:r>
          </a:p>
        </p:txBody>
      </p:sp>
      <p:sp>
        <p:nvSpPr>
          <p:cNvPr id="3" name="Sisällön paikkamerkki 2">
            <a:extLst>
              <a:ext uri="{FF2B5EF4-FFF2-40B4-BE49-F238E27FC236}">
                <a16:creationId xmlns:a16="http://schemas.microsoft.com/office/drawing/2014/main" id="{BD216327-3F77-4C53-9FB6-3314022373CF}"/>
              </a:ext>
            </a:extLst>
          </p:cNvPr>
          <p:cNvSpPr>
            <a:spLocks noGrp="1"/>
          </p:cNvSpPr>
          <p:nvPr>
            <p:ph idx="1"/>
          </p:nvPr>
        </p:nvSpPr>
        <p:spPr/>
        <p:txBody>
          <a:bodyPr/>
          <a:lstStyle/>
          <a:p>
            <a:r>
              <a:rPr lang="fi-FI" dirty="0"/>
              <a:t>Asiakas syö itse. Ruokailu on usein aika sottaista. Vaikka hoitajat suojaavat asiakkaan ennen ruokailua, usein pusero ja housut likaantuvat. Pukeutuminen on asiakkaalle haastavaa, koska kädet ovat hyvin jäykät. Miten usein puseroa pitäisi vaihtaa? </a:t>
            </a:r>
          </a:p>
          <a:p>
            <a:r>
              <a:rPr lang="fi-FI" dirty="0"/>
              <a:t>Mikä voisi olla omaisen ajatus, mikä voisi olla hoitajan ajatus?</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230064084"/>
      </p:ext>
    </p:extLst>
  </p:cSld>
  <p:clrMapOvr>
    <a:masterClrMapping/>
  </p:clrMapOvr>
</p:sld>
</file>

<file path=ppt/theme/theme1.xml><?xml version="1.0" encoding="utf-8"?>
<a:theme xmlns:a="http://schemas.openxmlformats.org/drawingml/2006/main" name="Pinta">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4496</TotalTime>
  <Words>832</Words>
  <Application>Microsoft Office PowerPoint</Application>
  <PresentationFormat>Laajakuva</PresentationFormat>
  <Paragraphs>126</Paragraphs>
  <Slides>13</Slides>
  <Notes>11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13</vt:i4>
      </vt:variant>
    </vt:vector>
  </HeadingPairs>
  <TitlesOfParts>
    <vt:vector size="19" baseType="lpstr">
      <vt:lpstr>Arial</vt:lpstr>
      <vt:lpstr>Calibri</vt:lpstr>
      <vt:lpstr>IntervalSansProRegular</vt:lpstr>
      <vt:lpstr>Trebuchet MS</vt:lpstr>
      <vt:lpstr>Wingdings 3</vt:lpstr>
      <vt:lpstr>Pinta</vt:lpstr>
      <vt:lpstr>OMAISHOITAJA</vt:lpstr>
      <vt:lpstr>PowerPoint-esitys</vt:lpstr>
      <vt:lpstr>Matkalla vanhuuteen -dokumentti</vt:lpstr>
      <vt:lpstr>Kuka on omaishoitaja?  </vt:lpstr>
      <vt:lpstr>Omaishoitajien tuet</vt:lpstr>
      <vt:lpstr>Sähköiset palvelut</vt:lpstr>
      <vt:lpstr>Omaishoitotilanteen tunnistaminen</vt:lpstr>
      <vt:lpstr>Omaishoitotuen myöntämisen edellytykset </vt:lpstr>
      <vt:lpstr>Päivällä hoitaja, illalla omainen – miten ajatukset muuttuvat?</vt:lpstr>
      <vt:lpstr>Läheiset osana hoivayhteisöä?</vt:lpstr>
      <vt:lpstr>Yhteistyö omaishoitajien kanssa</vt:lpstr>
      <vt:lpstr>Omaishoitajan kohtaaminen</vt:lpstr>
      <vt:lpstr>YHTEISTYÖ OMAISTEN KANSSA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Mari Karppinen</dc:creator>
  <cp:lastModifiedBy>Karppinen Mari</cp:lastModifiedBy>
  <cp:revision>2</cp:revision>
  <cp:lastPrinted>2022-01-10T05:52:21Z</cp:lastPrinted>
  <dcterms:created xsi:type="dcterms:W3CDTF">2022-01-07T07:47:46Z</dcterms:created>
  <dcterms:modified xsi:type="dcterms:W3CDTF">2022-01-10T10:44:04Z</dcterms:modified>
</cp:coreProperties>
</file>