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handoutMasterIdLst>
    <p:handoutMasterId r:id="rId21"/>
  </p:handoutMasterIdLst>
  <p:sldIdLst>
    <p:sldId id="269" r:id="rId5"/>
    <p:sldId id="270" r:id="rId6"/>
    <p:sldId id="277" r:id="rId7"/>
    <p:sldId id="259" r:id="rId8"/>
    <p:sldId id="278" r:id="rId9"/>
    <p:sldId id="267" r:id="rId10"/>
    <p:sldId id="256" r:id="rId11"/>
    <p:sldId id="276" r:id="rId12"/>
    <p:sldId id="279" r:id="rId13"/>
    <p:sldId id="281" r:id="rId14"/>
    <p:sldId id="258" r:id="rId15"/>
    <p:sldId id="271" r:id="rId16"/>
    <p:sldId id="264" r:id="rId17"/>
    <p:sldId id="282" r:id="rId18"/>
    <p:sldId id="266" r:id="rId19"/>
  </p:sldIdLst>
  <p:sldSz cx="12192000" cy="6858000"/>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C9F3B2-DC8C-43A6-9DEA-027CD2832FEC}" v="194" dt="2022-01-04T05:44:29.0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598" autoAdjust="0"/>
  </p:normalViewPr>
  <p:slideViewPr>
    <p:cSldViewPr snapToGrid="0">
      <p:cViewPr varScale="1">
        <p:scale>
          <a:sx n="77" d="100"/>
          <a:sy n="77" d="100"/>
        </p:scale>
        <p:origin x="912" y="72"/>
      </p:cViewPr>
      <p:guideLst/>
    </p:cSldViewPr>
  </p:slideViewPr>
  <p:notesTextViewPr>
    <p:cViewPr>
      <p:scale>
        <a:sx n="1" d="1"/>
        <a:sy n="1" d="1"/>
      </p:scale>
      <p:origin x="0" y="0"/>
    </p:cViewPr>
  </p:notesTextViewPr>
  <p:notesViewPr>
    <p:cSldViewPr snapToGrid="0">
      <p:cViewPr>
        <p:scale>
          <a:sx n="179" d="100"/>
          <a:sy n="179" d="100"/>
        </p:scale>
        <p:origin x="739" y="10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3125C7-FD91-445A-BEC9-C8647C3FB284}"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AEDE35AC-919B-451F-AF70-49C767EDB0E1}">
      <dgm:prSet/>
      <dgm:spPr/>
      <dgm:t>
        <a:bodyPr/>
        <a:lstStyle/>
        <a:p>
          <a:r>
            <a:rPr lang="fi-FI" dirty="0"/>
            <a:t>Potilaslaki </a:t>
          </a:r>
        </a:p>
        <a:p>
          <a:r>
            <a:rPr lang="fi-FI" dirty="0"/>
            <a:t>Laki potilaan asemasta ja oikeuksista (5 §)</a:t>
          </a:r>
          <a:endParaRPr lang="en-US" dirty="0"/>
        </a:p>
      </dgm:t>
    </dgm:pt>
    <dgm:pt modelId="{E9EA5661-B80E-4BAA-B7CA-5577AC9D1643}" type="parTrans" cxnId="{460E4E4B-483D-4119-ABD1-A56928E8E394}">
      <dgm:prSet/>
      <dgm:spPr/>
      <dgm:t>
        <a:bodyPr/>
        <a:lstStyle/>
        <a:p>
          <a:endParaRPr lang="en-US"/>
        </a:p>
      </dgm:t>
    </dgm:pt>
    <dgm:pt modelId="{352D0BFD-7D72-44E5-A4D8-70C9C3EE647D}" type="sibTrans" cxnId="{460E4E4B-483D-4119-ABD1-A56928E8E394}">
      <dgm:prSet/>
      <dgm:spPr/>
      <dgm:t>
        <a:bodyPr/>
        <a:lstStyle/>
        <a:p>
          <a:endParaRPr lang="en-US"/>
        </a:p>
      </dgm:t>
    </dgm:pt>
    <dgm:pt modelId="{706F4D57-493D-4C52-8775-BBE65E7EA642}">
      <dgm:prSet/>
      <dgm:spPr/>
      <dgm:t>
        <a:bodyPr/>
        <a:lstStyle/>
        <a:p>
          <a:r>
            <a:rPr lang="fi-FI" dirty="0" err="1"/>
            <a:t>Sos.huotolaki</a:t>
          </a:r>
          <a:r>
            <a:rPr lang="fi-FI" dirty="0"/>
            <a:t> (6§)</a:t>
          </a:r>
          <a:endParaRPr lang="en-US" dirty="0"/>
        </a:p>
      </dgm:t>
    </dgm:pt>
    <dgm:pt modelId="{2F9B958A-1749-433A-99F8-4D9D77A3D172}" type="parTrans" cxnId="{72F06ED7-1FCF-42F2-BD32-0EBE4860E511}">
      <dgm:prSet/>
      <dgm:spPr/>
      <dgm:t>
        <a:bodyPr/>
        <a:lstStyle/>
        <a:p>
          <a:endParaRPr lang="en-US"/>
        </a:p>
      </dgm:t>
    </dgm:pt>
    <dgm:pt modelId="{34777AE2-D4DD-4C9F-8A61-7DBC929374F5}" type="sibTrans" cxnId="{72F06ED7-1FCF-42F2-BD32-0EBE4860E511}">
      <dgm:prSet/>
      <dgm:spPr/>
      <dgm:t>
        <a:bodyPr/>
        <a:lstStyle/>
        <a:p>
          <a:endParaRPr lang="en-US"/>
        </a:p>
      </dgm:t>
    </dgm:pt>
    <dgm:pt modelId="{8EDEB362-D06A-4467-A77C-5136ED23CC97}">
      <dgm:prSet/>
      <dgm:spPr/>
      <dgm:t>
        <a:bodyPr/>
        <a:lstStyle/>
        <a:p>
          <a:r>
            <a:rPr lang="fi-FI" dirty="0"/>
            <a:t>Hallintolaki (8§)</a:t>
          </a:r>
          <a:endParaRPr lang="en-US" dirty="0"/>
        </a:p>
      </dgm:t>
    </dgm:pt>
    <dgm:pt modelId="{A3EF4204-DB3F-4B79-BF63-A55E3BEA5149}" type="parTrans" cxnId="{CEDCE0D5-0EE2-4E82-ADAC-8116EEFCF413}">
      <dgm:prSet/>
      <dgm:spPr/>
      <dgm:t>
        <a:bodyPr/>
        <a:lstStyle/>
        <a:p>
          <a:endParaRPr lang="en-US"/>
        </a:p>
      </dgm:t>
    </dgm:pt>
    <dgm:pt modelId="{B4BA3A57-B354-4C91-ABF0-59368F685C1F}" type="sibTrans" cxnId="{CEDCE0D5-0EE2-4E82-ADAC-8116EEFCF413}">
      <dgm:prSet/>
      <dgm:spPr/>
      <dgm:t>
        <a:bodyPr/>
        <a:lstStyle/>
        <a:p>
          <a:endParaRPr lang="en-US"/>
        </a:p>
      </dgm:t>
    </dgm:pt>
    <dgm:pt modelId="{BDDA4541-C1AE-4B23-8798-3C630EBFE422}">
      <dgm:prSet/>
      <dgm:spPr/>
      <dgm:t>
        <a:bodyPr/>
        <a:lstStyle/>
        <a:p>
          <a:r>
            <a:rPr lang="fi-FI"/>
            <a:t>Terveydenhuoltolaki (13§): terveysneuvonta ja terveystarkastukset</a:t>
          </a:r>
          <a:endParaRPr lang="en-US"/>
        </a:p>
      </dgm:t>
    </dgm:pt>
    <dgm:pt modelId="{37B1FB11-6A83-46E4-8BCF-C53E1063B0CB}" type="parTrans" cxnId="{A336ABC5-1AD9-4D7A-8088-2F998FD25CBB}">
      <dgm:prSet/>
      <dgm:spPr/>
      <dgm:t>
        <a:bodyPr/>
        <a:lstStyle/>
        <a:p>
          <a:endParaRPr lang="en-US"/>
        </a:p>
      </dgm:t>
    </dgm:pt>
    <dgm:pt modelId="{9C9A21ED-7E84-4174-8B3D-82F9C0BB149A}" type="sibTrans" cxnId="{A336ABC5-1AD9-4D7A-8088-2F998FD25CBB}">
      <dgm:prSet/>
      <dgm:spPr/>
      <dgm:t>
        <a:bodyPr/>
        <a:lstStyle/>
        <a:p>
          <a:endParaRPr lang="en-US"/>
        </a:p>
      </dgm:t>
    </dgm:pt>
    <dgm:pt modelId="{61E4E584-4FFF-4609-A009-CCFBA6E3318B}">
      <dgm:prSet/>
      <dgm:spPr/>
      <dgm:t>
        <a:bodyPr/>
        <a:lstStyle/>
        <a:p>
          <a:r>
            <a:rPr lang="fi-FI"/>
            <a:t>Vanhuspalvelulaki (12§): hyvinvointia edistävät palvelut</a:t>
          </a:r>
          <a:endParaRPr lang="en-US"/>
        </a:p>
      </dgm:t>
    </dgm:pt>
    <dgm:pt modelId="{CD88C949-DAD0-4CDE-9A4A-BCD634086BF4}" type="parTrans" cxnId="{75813D4D-4A91-4196-A3DE-BC68D06BC99D}">
      <dgm:prSet/>
      <dgm:spPr/>
      <dgm:t>
        <a:bodyPr/>
        <a:lstStyle/>
        <a:p>
          <a:endParaRPr lang="en-US"/>
        </a:p>
      </dgm:t>
    </dgm:pt>
    <dgm:pt modelId="{CDFE7B19-95BF-4360-AD8F-4C77F5373A09}" type="sibTrans" cxnId="{75813D4D-4A91-4196-A3DE-BC68D06BC99D}">
      <dgm:prSet/>
      <dgm:spPr/>
      <dgm:t>
        <a:bodyPr/>
        <a:lstStyle/>
        <a:p>
          <a:endParaRPr lang="en-US"/>
        </a:p>
      </dgm:t>
    </dgm:pt>
    <dgm:pt modelId="{5847E0E7-A495-43DC-9410-8B86243A2354}" type="pres">
      <dgm:prSet presAssocID="{023125C7-FD91-445A-BEC9-C8647C3FB284}" presName="diagram" presStyleCnt="0">
        <dgm:presLayoutVars>
          <dgm:dir/>
          <dgm:resizeHandles val="exact"/>
        </dgm:presLayoutVars>
      </dgm:prSet>
      <dgm:spPr/>
    </dgm:pt>
    <dgm:pt modelId="{2FD83EC6-538F-422F-ADA8-8947194C8AB1}" type="pres">
      <dgm:prSet presAssocID="{AEDE35AC-919B-451F-AF70-49C767EDB0E1}" presName="node" presStyleLbl="node1" presStyleIdx="0" presStyleCnt="5">
        <dgm:presLayoutVars>
          <dgm:bulletEnabled val="1"/>
        </dgm:presLayoutVars>
      </dgm:prSet>
      <dgm:spPr/>
    </dgm:pt>
    <dgm:pt modelId="{BA7F92BF-475C-4831-B4C8-52348152F72D}" type="pres">
      <dgm:prSet presAssocID="{352D0BFD-7D72-44E5-A4D8-70C9C3EE647D}" presName="sibTrans" presStyleCnt="0"/>
      <dgm:spPr/>
    </dgm:pt>
    <dgm:pt modelId="{CE498F7A-12B4-4980-B397-5F12720F328C}" type="pres">
      <dgm:prSet presAssocID="{706F4D57-493D-4C52-8775-BBE65E7EA642}" presName="node" presStyleLbl="node1" presStyleIdx="1" presStyleCnt="5">
        <dgm:presLayoutVars>
          <dgm:bulletEnabled val="1"/>
        </dgm:presLayoutVars>
      </dgm:prSet>
      <dgm:spPr/>
    </dgm:pt>
    <dgm:pt modelId="{9AF6BFE9-89EA-4717-A681-2E9DB3C22C74}" type="pres">
      <dgm:prSet presAssocID="{34777AE2-D4DD-4C9F-8A61-7DBC929374F5}" presName="sibTrans" presStyleCnt="0"/>
      <dgm:spPr/>
    </dgm:pt>
    <dgm:pt modelId="{AFF86807-B830-41D3-8B46-04818D2489BB}" type="pres">
      <dgm:prSet presAssocID="{8EDEB362-D06A-4467-A77C-5136ED23CC97}" presName="node" presStyleLbl="node1" presStyleIdx="2" presStyleCnt="5">
        <dgm:presLayoutVars>
          <dgm:bulletEnabled val="1"/>
        </dgm:presLayoutVars>
      </dgm:prSet>
      <dgm:spPr/>
    </dgm:pt>
    <dgm:pt modelId="{5791BC11-2307-4F5D-BF5C-283D685E1DE4}" type="pres">
      <dgm:prSet presAssocID="{B4BA3A57-B354-4C91-ABF0-59368F685C1F}" presName="sibTrans" presStyleCnt="0"/>
      <dgm:spPr/>
    </dgm:pt>
    <dgm:pt modelId="{74B72ADD-FB8F-488C-B110-AA30557E5405}" type="pres">
      <dgm:prSet presAssocID="{BDDA4541-C1AE-4B23-8798-3C630EBFE422}" presName="node" presStyleLbl="node1" presStyleIdx="3" presStyleCnt="5">
        <dgm:presLayoutVars>
          <dgm:bulletEnabled val="1"/>
        </dgm:presLayoutVars>
      </dgm:prSet>
      <dgm:spPr/>
    </dgm:pt>
    <dgm:pt modelId="{40C14F47-D9FA-44DF-ADCB-682B93F8FD5F}" type="pres">
      <dgm:prSet presAssocID="{9C9A21ED-7E84-4174-8B3D-82F9C0BB149A}" presName="sibTrans" presStyleCnt="0"/>
      <dgm:spPr/>
    </dgm:pt>
    <dgm:pt modelId="{FEA94706-1433-4CE8-91D7-790E50E8D60E}" type="pres">
      <dgm:prSet presAssocID="{61E4E584-4FFF-4609-A009-CCFBA6E3318B}" presName="node" presStyleLbl="node1" presStyleIdx="4" presStyleCnt="5">
        <dgm:presLayoutVars>
          <dgm:bulletEnabled val="1"/>
        </dgm:presLayoutVars>
      </dgm:prSet>
      <dgm:spPr/>
    </dgm:pt>
  </dgm:ptLst>
  <dgm:cxnLst>
    <dgm:cxn modelId="{7A3A9103-BDCB-465B-9C0A-54B8F5FE6E6A}" type="presOf" srcId="{AEDE35AC-919B-451F-AF70-49C767EDB0E1}" destId="{2FD83EC6-538F-422F-ADA8-8947194C8AB1}" srcOrd="0" destOrd="0" presId="urn:microsoft.com/office/officeart/2005/8/layout/default"/>
    <dgm:cxn modelId="{89FFBB0E-07B0-48DA-B608-8B98A8FC3552}" type="presOf" srcId="{61E4E584-4FFF-4609-A009-CCFBA6E3318B}" destId="{FEA94706-1433-4CE8-91D7-790E50E8D60E}" srcOrd="0" destOrd="0" presId="urn:microsoft.com/office/officeart/2005/8/layout/default"/>
    <dgm:cxn modelId="{1226B216-39D3-4B8A-944E-4BE995E24B84}" type="presOf" srcId="{706F4D57-493D-4C52-8775-BBE65E7EA642}" destId="{CE498F7A-12B4-4980-B397-5F12720F328C}" srcOrd="0" destOrd="0" presId="urn:microsoft.com/office/officeart/2005/8/layout/default"/>
    <dgm:cxn modelId="{460E4E4B-483D-4119-ABD1-A56928E8E394}" srcId="{023125C7-FD91-445A-BEC9-C8647C3FB284}" destId="{AEDE35AC-919B-451F-AF70-49C767EDB0E1}" srcOrd="0" destOrd="0" parTransId="{E9EA5661-B80E-4BAA-B7CA-5577AC9D1643}" sibTransId="{352D0BFD-7D72-44E5-A4D8-70C9C3EE647D}"/>
    <dgm:cxn modelId="{75813D4D-4A91-4196-A3DE-BC68D06BC99D}" srcId="{023125C7-FD91-445A-BEC9-C8647C3FB284}" destId="{61E4E584-4FFF-4609-A009-CCFBA6E3318B}" srcOrd="4" destOrd="0" parTransId="{CD88C949-DAD0-4CDE-9A4A-BCD634086BF4}" sibTransId="{CDFE7B19-95BF-4360-AD8F-4C77F5373A09}"/>
    <dgm:cxn modelId="{A336ABC5-1AD9-4D7A-8088-2F998FD25CBB}" srcId="{023125C7-FD91-445A-BEC9-C8647C3FB284}" destId="{BDDA4541-C1AE-4B23-8798-3C630EBFE422}" srcOrd="3" destOrd="0" parTransId="{37B1FB11-6A83-46E4-8BCF-C53E1063B0CB}" sibTransId="{9C9A21ED-7E84-4174-8B3D-82F9C0BB149A}"/>
    <dgm:cxn modelId="{CEDCE0D5-0EE2-4E82-ADAC-8116EEFCF413}" srcId="{023125C7-FD91-445A-BEC9-C8647C3FB284}" destId="{8EDEB362-D06A-4467-A77C-5136ED23CC97}" srcOrd="2" destOrd="0" parTransId="{A3EF4204-DB3F-4B79-BF63-A55E3BEA5149}" sibTransId="{B4BA3A57-B354-4C91-ABF0-59368F685C1F}"/>
    <dgm:cxn modelId="{72F06ED7-1FCF-42F2-BD32-0EBE4860E511}" srcId="{023125C7-FD91-445A-BEC9-C8647C3FB284}" destId="{706F4D57-493D-4C52-8775-BBE65E7EA642}" srcOrd="1" destOrd="0" parTransId="{2F9B958A-1749-433A-99F8-4D9D77A3D172}" sibTransId="{34777AE2-D4DD-4C9F-8A61-7DBC929374F5}"/>
    <dgm:cxn modelId="{8B3929F1-D9EA-4B5A-9E24-66F4F7CE02D6}" type="presOf" srcId="{BDDA4541-C1AE-4B23-8798-3C630EBFE422}" destId="{74B72ADD-FB8F-488C-B110-AA30557E5405}" srcOrd="0" destOrd="0" presId="urn:microsoft.com/office/officeart/2005/8/layout/default"/>
    <dgm:cxn modelId="{21EA7AF1-A419-4E60-AAF6-1D004FE3C72F}" type="presOf" srcId="{8EDEB362-D06A-4467-A77C-5136ED23CC97}" destId="{AFF86807-B830-41D3-8B46-04818D2489BB}" srcOrd="0" destOrd="0" presId="urn:microsoft.com/office/officeart/2005/8/layout/default"/>
    <dgm:cxn modelId="{464857F6-E406-4105-B795-35BBA2F4EE17}" type="presOf" srcId="{023125C7-FD91-445A-BEC9-C8647C3FB284}" destId="{5847E0E7-A495-43DC-9410-8B86243A2354}" srcOrd="0" destOrd="0" presId="urn:microsoft.com/office/officeart/2005/8/layout/default"/>
    <dgm:cxn modelId="{76940C9D-C74D-470B-AB7E-237300589B76}" type="presParOf" srcId="{5847E0E7-A495-43DC-9410-8B86243A2354}" destId="{2FD83EC6-538F-422F-ADA8-8947194C8AB1}" srcOrd="0" destOrd="0" presId="urn:microsoft.com/office/officeart/2005/8/layout/default"/>
    <dgm:cxn modelId="{F1EA0F26-2E71-4005-8B1B-8178D6EAD5F7}" type="presParOf" srcId="{5847E0E7-A495-43DC-9410-8B86243A2354}" destId="{BA7F92BF-475C-4831-B4C8-52348152F72D}" srcOrd="1" destOrd="0" presId="urn:microsoft.com/office/officeart/2005/8/layout/default"/>
    <dgm:cxn modelId="{4E660E99-9DEC-4F0F-AE23-92FA50EF731C}" type="presParOf" srcId="{5847E0E7-A495-43DC-9410-8B86243A2354}" destId="{CE498F7A-12B4-4980-B397-5F12720F328C}" srcOrd="2" destOrd="0" presId="urn:microsoft.com/office/officeart/2005/8/layout/default"/>
    <dgm:cxn modelId="{33792B12-8D16-40E0-9AC8-8E186B2E1737}" type="presParOf" srcId="{5847E0E7-A495-43DC-9410-8B86243A2354}" destId="{9AF6BFE9-89EA-4717-A681-2E9DB3C22C74}" srcOrd="3" destOrd="0" presId="urn:microsoft.com/office/officeart/2005/8/layout/default"/>
    <dgm:cxn modelId="{25345070-4CC1-49AD-B975-871264DED040}" type="presParOf" srcId="{5847E0E7-A495-43DC-9410-8B86243A2354}" destId="{AFF86807-B830-41D3-8B46-04818D2489BB}" srcOrd="4" destOrd="0" presId="urn:microsoft.com/office/officeart/2005/8/layout/default"/>
    <dgm:cxn modelId="{30EF1A18-13CB-457D-B63B-39C5E2D17486}" type="presParOf" srcId="{5847E0E7-A495-43DC-9410-8B86243A2354}" destId="{5791BC11-2307-4F5D-BF5C-283D685E1DE4}" srcOrd="5" destOrd="0" presId="urn:microsoft.com/office/officeart/2005/8/layout/default"/>
    <dgm:cxn modelId="{5C4456FF-5525-4C68-82B1-6F8560CDF401}" type="presParOf" srcId="{5847E0E7-A495-43DC-9410-8B86243A2354}" destId="{74B72ADD-FB8F-488C-B110-AA30557E5405}" srcOrd="6" destOrd="0" presId="urn:microsoft.com/office/officeart/2005/8/layout/default"/>
    <dgm:cxn modelId="{D14269F1-23FA-4C0D-B6CE-0602E1889327}" type="presParOf" srcId="{5847E0E7-A495-43DC-9410-8B86243A2354}" destId="{40C14F47-D9FA-44DF-ADCB-682B93F8FD5F}" srcOrd="7" destOrd="0" presId="urn:microsoft.com/office/officeart/2005/8/layout/default"/>
    <dgm:cxn modelId="{42D539B1-1729-4F09-BCE6-F13D8C5E94CB}" type="presParOf" srcId="{5847E0E7-A495-43DC-9410-8B86243A2354}" destId="{FEA94706-1433-4CE8-91D7-790E50E8D60E}"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7DACE7-AF7D-4A83-94A2-718F1765EE5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i-FI"/>
        </a:p>
      </dgm:t>
    </dgm:pt>
    <dgm:pt modelId="{EC825620-5003-4FA2-B029-F1244AA13B27}">
      <dgm:prSet phldrT="[Teksti]"/>
      <dgm:spPr/>
      <dgm:t>
        <a:bodyPr/>
        <a:lstStyle/>
        <a:p>
          <a:pPr>
            <a:defRPr b="1"/>
          </a:pPr>
          <a:r>
            <a:rPr lang="fi-FI"/>
            <a:t>Yli 65-vuotias tarvitsee apua</a:t>
          </a:r>
        </a:p>
      </dgm:t>
    </dgm:pt>
    <dgm:pt modelId="{D718B131-80EE-4294-962C-911CBC52DC54}" type="parTrans" cxnId="{C8AB2386-67C8-476B-B63F-88741CFA0074}">
      <dgm:prSet/>
      <dgm:spPr/>
      <dgm:t>
        <a:bodyPr/>
        <a:lstStyle/>
        <a:p>
          <a:endParaRPr lang="fi-FI"/>
        </a:p>
      </dgm:t>
    </dgm:pt>
    <dgm:pt modelId="{ADCA5D33-CAE4-4547-9662-D8F8200E8550}" type="sibTrans" cxnId="{C8AB2386-67C8-476B-B63F-88741CFA0074}">
      <dgm:prSet/>
      <dgm:spPr/>
      <dgm:t>
        <a:bodyPr/>
        <a:lstStyle/>
        <a:p>
          <a:endParaRPr lang="fi-FI"/>
        </a:p>
      </dgm:t>
    </dgm:pt>
    <dgm:pt modelId="{4F7FA95B-8481-44E1-9F1E-1FF998837CBB}">
      <dgm:prSet phldrT="[Teksti]"/>
      <dgm:spPr/>
      <dgm:t>
        <a:bodyPr/>
        <a:lstStyle/>
        <a:p>
          <a:endParaRPr lang="fi-FI"/>
        </a:p>
      </dgm:t>
    </dgm:pt>
    <dgm:pt modelId="{4A273DB3-ACDC-430C-A4BC-1072CDE30108}" type="parTrans" cxnId="{A01A0F21-4CFF-4CAE-BFF1-DD1E0590AEDB}">
      <dgm:prSet/>
      <dgm:spPr/>
      <dgm:t>
        <a:bodyPr/>
        <a:lstStyle/>
        <a:p>
          <a:endParaRPr lang="fi-FI"/>
        </a:p>
      </dgm:t>
    </dgm:pt>
    <dgm:pt modelId="{77CF692E-7C70-4962-91F6-B820A1DD6D29}" type="sibTrans" cxnId="{A01A0F21-4CFF-4CAE-BFF1-DD1E0590AEDB}">
      <dgm:prSet/>
      <dgm:spPr/>
      <dgm:t>
        <a:bodyPr/>
        <a:lstStyle/>
        <a:p>
          <a:endParaRPr lang="fi-FI"/>
        </a:p>
      </dgm:t>
    </dgm:pt>
    <dgm:pt modelId="{34D1C8F8-72C7-4D7D-8C67-835E7A68FD83}">
      <dgm:prSet phldrT="[Teksti]"/>
      <dgm:spPr/>
      <dgm:t>
        <a:bodyPr/>
        <a:lstStyle/>
        <a:p>
          <a:pPr>
            <a:defRPr b="1"/>
          </a:pPr>
          <a:r>
            <a:rPr lang="fi-FI" dirty="0"/>
            <a:t>Yhteys palveluohjaukseen</a:t>
          </a:r>
        </a:p>
      </dgm:t>
    </dgm:pt>
    <dgm:pt modelId="{66F32969-A009-4EFE-8EB5-332A8C48EFA7}" type="parTrans" cxnId="{91F5CE27-8259-4B14-9D8D-A7FF66540BBE}">
      <dgm:prSet/>
      <dgm:spPr/>
      <dgm:t>
        <a:bodyPr/>
        <a:lstStyle/>
        <a:p>
          <a:endParaRPr lang="fi-FI"/>
        </a:p>
      </dgm:t>
    </dgm:pt>
    <dgm:pt modelId="{1DE438B1-6C94-4A85-BF4D-01473C6C3726}" type="sibTrans" cxnId="{91F5CE27-8259-4B14-9D8D-A7FF66540BBE}">
      <dgm:prSet/>
      <dgm:spPr/>
      <dgm:t>
        <a:bodyPr/>
        <a:lstStyle/>
        <a:p>
          <a:endParaRPr lang="fi-FI"/>
        </a:p>
      </dgm:t>
    </dgm:pt>
    <dgm:pt modelId="{E258FC6B-51E3-4356-B527-23E77743A5BA}">
      <dgm:prSet phldrT="[Teksti]"/>
      <dgm:spPr/>
      <dgm:t>
        <a:bodyPr/>
        <a:lstStyle/>
        <a:p>
          <a:r>
            <a:rPr lang="fi-FI" dirty="0"/>
            <a:t>Yhteyttä voi ottaa omainen, naapuri, ystävä tai ikääntynyt itse. Ikäopastin.fi</a:t>
          </a:r>
        </a:p>
      </dgm:t>
    </dgm:pt>
    <dgm:pt modelId="{02FC81E5-D879-4FB5-B4E8-E8A644E5A9E2}" type="parTrans" cxnId="{2A0DE9F2-2F37-4203-B8BF-1C06A975CBE0}">
      <dgm:prSet/>
      <dgm:spPr/>
      <dgm:t>
        <a:bodyPr/>
        <a:lstStyle/>
        <a:p>
          <a:endParaRPr lang="fi-FI"/>
        </a:p>
      </dgm:t>
    </dgm:pt>
    <dgm:pt modelId="{A05656D6-539E-47C0-8820-0919C8124206}" type="sibTrans" cxnId="{2A0DE9F2-2F37-4203-B8BF-1C06A975CBE0}">
      <dgm:prSet/>
      <dgm:spPr/>
      <dgm:t>
        <a:bodyPr/>
        <a:lstStyle/>
        <a:p>
          <a:endParaRPr lang="fi-FI"/>
        </a:p>
      </dgm:t>
    </dgm:pt>
    <dgm:pt modelId="{ABADE003-088A-451F-BDB4-2022D4B21927}">
      <dgm:prSet phldrT="[Teksti]"/>
      <dgm:spPr/>
      <dgm:t>
        <a:bodyPr/>
        <a:lstStyle/>
        <a:p>
          <a:pPr>
            <a:defRPr b="1"/>
          </a:pPr>
          <a:r>
            <a:rPr lang="fi-FI"/>
            <a:t>Palveluohjaus</a:t>
          </a:r>
        </a:p>
      </dgm:t>
    </dgm:pt>
    <dgm:pt modelId="{A4CD38E2-DF54-4DE3-B17C-36248B171251}" type="parTrans" cxnId="{09B69DB4-7016-4675-BD8D-27F6E25A966D}">
      <dgm:prSet/>
      <dgm:spPr/>
      <dgm:t>
        <a:bodyPr/>
        <a:lstStyle/>
        <a:p>
          <a:endParaRPr lang="fi-FI"/>
        </a:p>
      </dgm:t>
    </dgm:pt>
    <dgm:pt modelId="{6200A449-51D9-47FE-95B3-D5920DA87960}" type="sibTrans" cxnId="{09B69DB4-7016-4675-BD8D-27F6E25A966D}">
      <dgm:prSet/>
      <dgm:spPr/>
      <dgm:t>
        <a:bodyPr/>
        <a:lstStyle/>
        <a:p>
          <a:endParaRPr lang="fi-FI"/>
        </a:p>
      </dgm:t>
    </dgm:pt>
    <dgm:pt modelId="{2FE1F12C-3FE6-4486-9E48-88C11C4C7C23}">
      <dgm:prSet phldrT="[Teksti]"/>
      <dgm:spPr/>
      <dgm:t>
        <a:bodyPr/>
        <a:lstStyle/>
        <a:p>
          <a:r>
            <a:rPr lang="fi-FI"/>
            <a:t>Kotikäynti</a:t>
          </a:r>
        </a:p>
      </dgm:t>
    </dgm:pt>
    <dgm:pt modelId="{94373D3F-4B51-4357-A8FF-7DCF5FB4F284}" type="parTrans" cxnId="{589911D2-376A-4292-9000-C1D8E087AAC4}">
      <dgm:prSet/>
      <dgm:spPr/>
      <dgm:t>
        <a:bodyPr/>
        <a:lstStyle/>
        <a:p>
          <a:endParaRPr lang="fi-FI"/>
        </a:p>
      </dgm:t>
    </dgm:pt>
    <dgm:pt modelId="{13529157-0748-477E-BCD6-F88578F0B963}" type="sibTrans" cxnId="{589911D2-376A-4292-9000-C1D8E087AAC4}">
      <dgm:prSet/>
      <dgm:spPr/>
      <dgm:t>
        <a:bodyPr/>
        <a:lstStyle/>
        <a:p>
          <a:endParaRPr lang="fi-FI"/>
        </a:p>
      </dgm:t>
    </dgm:pt>
    <dgm:pt modelId="{F924F32E-3A71-4832-83D5-C7C8278B120C}">
      <dgm:prSet phldrT="[Teksti]"/>
      <dgm:spPr/>
      <dgm:t>
        <a:bodyPr/>
        <a:lstStyle/>
        <a:p>
          <a:r>
            <a:rPr lang="fi-FI"/>
            <a:t>Palvelutarpeen arviointi</a:t>
          </a:r>
        </a:p>
      </dgm:t>
    </dgm:pt>
    <dgm:pt modelId="{585B67DA-EFDF-4B53-A5DD-0FD679241A18}" type="parTrans" cxnId="{240027C6-632F-4D2D-BE64-D431078E1B79}">
      <dgm:prSet/>
      <dgm:spPr/>
      <dgm:t>
        <a:bodyPr/>
        <a:lstStyle/>
        <a:p>
          <a:endParaRPr lang="fi-FI"/>
        </a:p>
      </dgm:t>
    </dgm:pt>
    <dgm:pt modelId="{663D7935-A0C5-467E-B9C6-03B060E317CC}" type="sibTrans" cxnId="{240027C6-632F-4D2D-BE64-D431078E1B79}">
      <dgm:prSet/>
      <dgm:spPr/>
      <dgm:t>
        <a:bodyPr/>
        <a:lstStyle/>
        <a:p>
          <a:endParaRPr lang="fi-FI"/>
        </a:p>
      </dgm:t>
    </dgm:pt>
    <dgm:pt modelId="{402CCC8E-3F42-4174-932C-3A6E1E01B9BF}">
      <dgm:prSet phldrT="[Teksti]"/>
      <dgm:spPr/>
      <dgm:t>
        <a:bodyPr/>
        <a:lstStyle/>
        <a:p>
          <a:r>
            <a:rPr lang="fi-FI"/>
            <a:t>Palvelusuunnitelma</a:t>
          </a:r>
        </a:p>
      </dgm:t>
    </dgm:pt>
    <dgm:pt modelId="{A84B8208-E5F0-4DB8-A73A-91D62D3EA625}" type="parTrans" cxnId="{42E5C04F-FE1C-4B96-9690-4D7C8A902039}">
      <dgm:prSet/>
      <dgm:spPr/>
      <dgm:t>
        <a:bodyPr/>
        <a:lstStyle/>
        <a:p>
          <a:endParaRPr lang="fi-FI"/>
        </a:p>
      </dgm:t>
    </dgm:pt>
    <dgm:pt modelId="{93125893-B5F6-4B14-9CD7-4A22569AC9B6}" type="sibTrans" cxnId="{42E5C04F-FE1C-4B96-9690-4D7C8A902039}">
      <dgm:prSet/>
      <dgm:spPr/>
      <dgm:t>
        <a:bodyPr/>
        <a:lstStyle/>
        <a:p>
          <a:endParaRPr lang="en-US"/>
        </a:p>
      </dgm:t>
    </dgm:pt>
    <dgm:pt modelId="{66553888-1FFE-4202-8BB1-861A7640E769}">
      <dgm:prSet/>
      <dgm:spPr/>
      <dgm:t>
        <a:bodyPr/>
        <a:lstStyle/>
        <a:p>
          <a:pPr>
            <a:defRPr b="1"/>
          </a:pPr>
          <a:r>
            <a:rPr lang="fi-FI" dirty="0"/>
            <a:t>Kotihoito</a:t>
          </a:r>
        </a:p>
      </dgm:t>
    </dgm:pt>
    <dgm:pt modelId="{A11B28C3-6672-4DC4-B7C0-F7F80A1FC964}" type="parTrans" cxnId="{9299C9B9-3A19-4B80-BA33-F2413ABE2483}">
      <dgm:prSet/>
      <dgm:spPr/>
      <dgm:t>
        <a:bodyPr/>
        <a:lstStyle/>
        <a:p>
          <a:endParaRPr lang="fi-FI"/>
        </a:p>
      </dgm:t>
    </dgm:pt>
    <dgm:pt modelId="{75C38480-0D24-4347-82DA-D37EF9487051}" type="sibTrans" cxnId="{9299C9B9-3A19-4B80-BA33-F2413ABE2483}">
      <dgm:prSet/>
      <dgm:spPr/>
      <dgm:t>
        <a:bodyPr/>
        <a:lstStyle/>
        <a:p>
          <a:endParaRPr lang="fi-FI"/>
        </a:p>
      </dgm:t>
    </dgm:pt>
    <dgm:pt modelId="{BC72A4B3-6C54-48D0-9576-35B7FF3AA120}">
      <dgm:prSet/>
      <dgm:spPr/>
      <dgm:t>
        <a:bodyPr/>
        <a:lstStyle/>
        <a:p>
          <a:r>
            <a:rPr lang="fi-FI"/>
            <a:t>Tukipalvelut</a:t>
          </a:r>
        </a:p>
      </dgm:t>
    </dgm:pt>
    <dgm:pt modelId="{8764514D-F455-4600-AF1D-42FCA571BB72}" type="parTrans" cxnId="{622A4706-7C98-49F1-BA39-FC80D5ED7E8E}">
      <dgm:prSet/>
      <dgm:spPr/>
    </dgm:pt>
    <dgm:pt modelId="{A5305AAB-9D98-4718-9E9A-2C0EB59CA537}" type="sibTrans" cxnId="{622A4706-7C98-49F1-BA39-FC80D5ED7E8E}">
      <dgm:prSet/>
      <dgm:spPr/>
    </dgm:pt>
    <dgm:pt modelId="{68129A7A-D1AD-49AC-BDC3-F14631F5007F}">
      <dgm:prSet/>
      <dgm:spPr/>
      <dgm:t>
        <a:bodyPr/>
        <a:lstStyle/>
        <a:p>
          <a:r>
            <a:rPr lang="fi-FI"/>
            <a:t>Intervallijaksot</a:t>
          </a:r>
          <a:endParaRPr lang="fi-FI" dirty="0"/>
        </a:p>
      </dgm:t>
    </dgm:pt>
    <dgm:pt modelId="{5772B3D3-FE37-4DB0-9B25-EC0F5C086CDA}" type="parTrans" cxnId="{15A3103E-1F50-4CAC-84A1-981EBE8125A0}">
      <dgm:prSet/>
      <dgm:spPr/>
      <dgm:t>
        <a:bodyPr/>
        <a:lstStyle/>
        <a:p>
          <a:endParaRPr lang="fi-FI"/>
        </a:p>
      </dgm:t>
    </dgm:pt>
    <dgm:pt modelId="{1E9DD6D4-4B01-493A-97C8-460120299A24}" type="sibTrans" cxnId="{15A3103E-1F50-4CAC-84A1-981EBE8125A0}">
      <dgm:prSet/>
      <dgm:spPr/>
      <dgm:t>
        <a:bodyPr/>
        <a:lstStyle/>
        <a:p>
          <a:endParaRPr lang="fi-FI"/>
        </a:p>
      </dgm:t>
    </dgm:pt>
    <dgm:pt modelId="{0F688CAA-A0B2-422F-B825-8136724CAE80}">
      <dgm:prSet/>
      <dgm:spPr/>
      <dgm:t>
        <a:bodyPr/>
        <a:lstStyle/>
        <a:p>
          <a:r>
            <a:rPr lang="fi-FI"/>
            <a:t>Vuorohoito</a:t>
          </a:r>
          <a:endParaRPr lang="fi-FI" dirty="0"/>
        </a:p>
      </dgm:t>
    </dgm:pt>
    <dgm:pt modelId="{5E0826B0-16C6-4D15-B55C-01D0174D7EE6}" type="parTrans" cxnId="{21090FBB-058D-4AA2-8742-13B63892B203}">
      <dgm:prSet/>
      <dgm:spPr/>
      <dgm:t>
        <a:bodyPr/>
        <a:lstStyle/>
        <a:p>
          <a:endParaRPr lang="fi-FI"/>
        </a:p>
      </dgm:t>
    </dgm:pt>
    <dgm:pt modelId="{1F872573-EC85-44E3-A86A-F3E840EE2C16}" type="sibTrans" cxnId="{21090FBB-058D-4AA2-8742-13B63892B203}">
      <dgm:prSet/>
      <dgm:spPr/>
      <dgm:t>
        <a:bodyPr/>
        <a:lstStyle/>
        <a:p>
          <a:endParaRPr lang="fi-FI"/>
        </a:p>
      </dgm:t>
    </dgm:pt>
    <dgm:pt modelId="{1AD4B8B2-FC8B-4632-9B49-4C660F1836BB}">
      <dgm:prSet/>
      <dgm:spPr/>
      <dgm:t>
        <a:bodyPr/>
        <a:lstStyle/>
        <a:p>
          <a:r>
            <a:rPr lang="fi-FI"/>
            <a:t>Päivätoiminta</a:t>
          </a:r>
          <a:endParaRPr lang="fi-FI" dirty="0"/>
        </a:p>
      </dgm:t>
    </dgm:pt>
    <dgm:pt modelId="{0750C2D7-08A2-4156-9E89-45D05806D896}" type="parTrans" cxnId="{EE94E8B3-1376-4EF2-A2A5-818F98C08E97}">
      <dgm:prSet/>
      <dgm:spPr/>
      <dgm:t>
        <a:bodyPr/>
        <a:lstStyle/>
        <a:p>
          <a:endParaRPr lang="fi-FI"/>
        </a:p>
      </dgm:t>
    </dgm:pt>
    <dgm:pt modelId="{4D5A6C25-BAE2-44D2-8216-AE0439423EB5}" type="sibTrans" cxnId="{EE94E8B3-1376-4EF2-A2A5-818F98C08E97}">
      <dgm:prSet/>
      <dgm:spPr/>
      <dgm:t>
        <a:bodyPr/>
        <a:lstStyle/>
        <a:p>
          <a:endParaRPr lang="fi-FI"/>
        </a:p>
      </dgm:t>
    </dgm:pt>
    <dgm:pt modelId="{A830959F-1742-48E3-B6A9-E4B48DEEDD3F}" type="pres">
      <dgm:prSet presAssocID="{817DACE7-AF7D-4A83-94A2-718F1765EE54}" presName="linear" presStyleCnt="0">
        <dgm:presLayoutVars>
          <dgm:dir/>
          <dgm:animLvl val="lvl"/>
          <dgm:resizeHandles val="exact"/>
        </dgm:presLayoutVars>
      </dgm:prSet>
      <dgm:spPr/>
    </dgm:pt>
    <dgm:pt modelId="{C873E96F-7A0C-4A26-BAD0-38F55E7B83BA}" type="pres">
      <dgm:prSet presAssocID="{EC825620-5003-4FA2-B029-F1244AA13B27}" presName="parentLin" presStyleCnt="0"/>
      <dgm:spPr/>
    </dgm:pt>
    <dgm:pt modelId="{06DFF880-095A-44E6-8D2E-103B1526319A}" type="pres">
      <dgm:prSet presAssocID="{EC825620-5003-4FA2-B029-F1244AA13B27}" presName="parentLeftMargin" presStyleLbl="node1" presStyleIdx="0" presStyleCnt="4"/>
      <dgm:spPr/>
    </dgm:pt>
    <dgm:pt modelId="{BEA3CE09-9E19-4DE4-825D-3C4ABA74B363}" type="pres">
      <dgm:prSet presAssocID="{EC825620-5003-4FA2-B029-F1244AA13B27}" presName="parentText" presStyleLbl="node1" presStyleIdx="0" presStyleCnt="4">
        <dgm:presLayoutVars>
          <dgm:chMax val="0"/>
          <dgm:bulletEnabled val="1"/>
        </dgm:presLayoutVars>
      </dgm:prSet>
      <dgm:spPr/>
    </dgm:pt>
    <dgm:pt modelId="{F8639EFD-7C27-4DBD-A96F-3CC366FFFF68}" type="pres">
      <dgm:prSet presAssocID="{EC825620-5003-4FA2-B029-F1244AA13B27}" presName="negativeSpace" presStyleCnt="0"/>
      <dgm:spPr/>
    </dgm:pt>
    <dgm:pt modelId="{C0F1B09C-512D-4E92-90A9-52B57F924528}" type="pres">
      <dgm:prSet presAssocID="{EC825620-5003-4FA2-B029-F1244AA13B27}" presName="childText" presStyleLbl="conFgAcc1" presStyleIdx="0" presStyleCnt="4">
        <dgm:presLayoutVars>
          <dgm:bulletEnabled val="1"/>
        </dgm:presLayoutVars>
      </dgm:prSet>
      <dgm:spPr/>
    </dgm:pt>
    <dgm:pt modelId="{E3DD1E1D-3508-4CE7-A480-643BA4CC8F12}" type="pres">
      <dgm:prSet presAssocID="{ADCA5D33-CAE4-4547-9662-D8F8200E8550}" presName="spaceBetweenRectangles" presStyleCnt="0"/>
      <dgm:spPr/>
    </dgm:pt>
    <dgm:pt modelId="{C2170E4B-8CE1-4E86-9D65-DED708C25C1F}" type="pres">
      <dgm:prSet presAssocID="{34D1C8F8-72C7-4D7D-8C67-835E7A68FD83}" presName="parentLin" presStyleCnt="0"/>
      <dgm:spPr/>
    </dgm:pt>
    <dgm:pt modelId="{00C09E81-FC0F-44F8-9A7F-63C2074F6E12}" type="pres">
      <dgm:prSet presAssocID="{34D1C8F8-72C7-4D7D-8C67-835E7A68FD83}" presName="parentLeftMargin" presStyleLbl="node1" presStyleIdx="0" presStyleCnt="4"/>
      <dgm:spPr/>
    </dgm:pt>
    <dgm:pt modelId="{52579427-B683-4A2A-A54C-8802A61237CE}" type="pres">
      <dgm:prSet presAssocID="{34D1C8F8-72C7-4D7D-8C67-835E7A68FD83}" presName="parentText" presStyleLbl="node1" presStyleIdx="1" presStyleCnt="4">
        <dgm:presLayoutVars>
          <dgm:chMax val="0"/>
          <dgm:bulletEnabled val="1"/>
        </dgm:presLayoutVars>
      </dgm:prSet>
      <dgm:spPr/>
    </dgm:pt>
    <dgm:pt modelId="{29C08B6B-9D2F-44B6-8F14-EE92BC35D7D1}" type="pres">
      <dgm:prSet presAssocID="{34D1C8F8-72C7-4D7D-8C67-835E7A68FD83}" presName="negativeSpace" presStyleCnt="0"/>
      <dgm:spPr/>
    </dgm:pt>
    <dgm:pt modelId="{0371C44F-8EF2-49DE-ABBA-9EA7702C1F61}" type="pres">
      <dgm:prSet presAssocID="{34D1C8F8-72C7-4D7D-8C67-835E7A68FD83}" presName="childText" presStyleLbl="conFgAcc1" presStyleIdx="1" presStyleCnt="4">
        <dgm:presLayoutVars>
          <dgm:bulletEnabled val="1"/>
        </dgm:presLayoutVars>
      </dgm:prSet>
      <dgm:spPr/>
    </dgm:pt>
    <dgm:pt modelId="{57CF075A-405D-48F8-A67A-B76B7BEE20CE}" type="pres">
      <dgm:prSet presAssocID="{1DE438B1-6C94-4A85-BF4D-01473C6C3726}" presName="spaceBetweenRectangles" presStyleCnt="0"/>
      <dgm:spPr/>
    </dgm:pt>
    <dgm:pt modelId="{C6112A11-768B-4F3A-8C7B-33632B90FF3F}" type="pres">
      <dgm:prSet presAssocID="{ABADE003-088A-451F-BDB4-2022D4B21927}" presName="parentLin" presStyleCnt="0"/>
      <dgm:spPr/>
    </dgm:pt>
    <dgm:pt modelId="{4A50D373-2B75-4A73-A3E1-C2D481550F4A}" type="pres">
      <dgm:prSet presAssocID="{ABADE003-088A-451F-BDB4-2022D4B21927}" presName="parentLeftMargin" presStyleLbl="node1" presStyleIdx="1" presStyleCnt="4"/>
      <dgm:spPr/>
    </dgm:pt>
    <dgm:pt modelId="{1FBECA81-96B4-4B97-9081-DEC1FC4F0CF7}" type="pres">
      <dgm:prSet presAssocID="{ABADE003-088A-451F-BDB4-2022D4B21927}" presName="parentText" presStyleLbl="node1" presStyleIdx="2" presStyleCnt="4">
        <dgm:presLayoutVars>
          <dgm:chMax val="0"/>
          <dgm:bulletEnabled val="1"/>
        </dgm:presLayoutVars>
      </dgm:prSet>
      <dgm:spPr/>
    </dgm:pt>
    <dgm:pt modelId="{4D20EDBC-C372-4FB3-99F0-BB23CEB8C205}" type="pres">
      <dgm:prSet presAssocID="{ABADE003-088A-451F-BDB4-2022D4B21927}" presName="negativeSpace" presStyleCnt="0"/>
      <dgm:spPr/>
    </dgm:pt>
    <dgm:pt modelId="{ED7E30D5-67D5-4F47-A321-0822405ABB1A}" type="pres">
      <dgm:prSet presAssocID="{ABADE003-088A-451F-BDB4-2022D4B21927}" presName="childText" presStyleLbl="conFgAcc1" presStyleIdx="2" presStyleCnt="4">
        <dgm:presLayoutVars>
          <dgm:bulletEnabled val="1"/>
        </dgm:presLayoutVars>
      </dgm:prSet>
      <dgm:spPr/>
    </dgm:pt>
    <dgm:pt modelId="{94DD88FC-C7DC-4386-8384-32ECB50ED596}" type="pres">
      <dgm:prSet presAssocID="{6200A449-51D9-47FE-95B3-D5920DA87960}" presName="spaceBetweenRectangles" presStyleCnt="0"/>
      <dgm:spPr/>
    </dgm:pt>
    <dgm:pt modelId="{2EECBFD2-8511-4C02-A279-01566ABED918}" type="pres">
      <dgm:prSet presAssocID="{66553888-1FFE-4202-8BB1-861A7640E769}" presName="parentLin" presStyleCnt="0"/>
      <dgm:spPr/>
    </dgm:pt>
    <dgm:pt modelId="{F8D08E19-0076-4625-97A5-FD7C03B73AF0}" type="pres">
      <dgm:prSet presAssocID="{66553888-1FFE-4202-8BB1-861A7640E769}" presName="parentLeftMargin" presStyleLbl="node1" presStyleIdx="2" presStyleCnt="4"/>
      <dgm:spPr/>
    </dgm:pt>
    <dgm:pt modelId="{C0A57E02-A656-4EA2-A1F6-8330877CE206}" type="pres">
      <dgm:prSet presAssocID="{66553888-1FFE-4202-8BB1-861A7640E769}" presName="parentText" presStyleLbl="node1" presStyleIdx="3" presStyleCnt="4">
        <dgm:presLayoutVars>
          <dgm:chMax val="0"/>
          <dgm:bulletEnabled val="1"/>
        </dgm:presLayoutVars>
      </dgm:prSet>
      <dgm:spPr/>
    </dgm:pt>
    <dgm:pt modelId="{BFC34250-FD0C-4D76-AC6A-0192678DEE22}" type="pres">
      <dgm:prSet presAssocID="{66553888-1FFE-4202-8BB1-861A7640E769}" presName="negativeSpace" presStyleCnt="0"/>
      <dgm:spPr/>
    </dgm:pt>
    <dgm:pt modelId="{37CD0D74-9C12-4881-B32D-B6999567E6D4}" type="pres">
      <dgm:prSet presAssocID="{66553888-1FFE-4202-8BB1-861A7640E769}" presName="childText" presStyleLbl="conFgAcc1" presStyleIdx="3" presStyleCnt="4">
        <dgm:presLayoutVars>
          <dgm:bulletEnabled val="1"/>
        </dgm:presLayoutVars>
      </dgm:prSet>
      <dgm:spPr/>
    </dgm:pt>
  </dgm:ptLst>
  <dgm:cxnLst>
    <dgm:cxn modelId="{622A4706-7C98-49F1-BA39-FC80D5ED7E8E}" srcId="{66553888-1FFE-4202-8BB1-861A7640E769}" destId="{BC72A4B3-6C54-48D0-9576-35B7FF3AA120}" srcOrd="0" destOrd="0" parTransId="{8764514D-F455-4600-AF1D-42FCA571BB72}" sibTransId="{A5305AAB-9D98-4718-9E9A-2C0EB59CA537}"/>
    <dgm:cxn modelId="{6638B013-6CD8-4327-AD34-3D7C6090925C}" type="presOf" srcId="{402CCC8E-3F42-4174-932C-3A6E1E01B9BF}" destId="{ED7E30D5-67D5-4F47-A321-0822405ABB1A}" srcOrd="0" destOrd="2" presId="urn:microsoft.com/office/officeart/2005/8/layout/list1"/>
    <dgm:cxn modelId="{A01A0F21-4CFF-4CAE-BFF1-DD1E0590AEDB}" srcId="{EC825620-5003-4FA2-B029-F1244AA13B27}" destId="{4F7FA95B-8481-44E1-9F1E-1FF998837CBB}" srcOrd="0" destOrd="0" parTransId="{4A273DB3-ACDC-430C-A4BC-1072CDE30108}" sibTransId="{77CF692E-7C70-4962-91F6-B820A1DD6D29}"/>
    <dgm:cxn modelId="{91F5CE27-8259-4B14-9D8D-A7FF66540BBE}" srcId="{817DACE7-AF7D-4A83-94A2-718F1765EE54}" destId="{34D1C8F8-72C7-4D7D-8C67-835E7A68FD83}" srcOrd="1" destOrd="0" parTransId="{66F32969-A009-4EFE-8EB5-332A8C48EFA7}" sibTransId="{1DE438B1-6C94-4A85-BF4D-01473C6C3726}"/>
    <dgm:cxn modelId="{9753FA39-BB67-4D04-9B4E-542EBB025F49}" type="presOf" srcId="{EC825620-5003-4FA2-B029-F1244AA13B27}" destId="{06DFF880-095A-44E6-8D2E-103B1526319A}" srcOrd="0" destOrd="0" presId="urn:microsoft.com/office/officeart/2005/8/layout/list1"/>
    <dgm:cxn modelId="{15A3103E-1F50-4CAC-84A1-981EBE8125A0}" srcId="{66553888-1FFE-4202-8BB1-861A7640E769}" destId="{68129A7A-D1AD-49AC-BDC3-F14631F5007F}" srcOrd="1" destOrd="0" parTransId="{5772B3D3-FE37-4DB0-9B25-EC0F5C086CDA}" sibTransId="{1E9DD6D4-4B01-493A-97C8-460120299A24}"/>
    <dgm:cxn modelId="{6C09A665-75ED-4F1E-BED6-EB5258BDDFBA}" type="presOf" srcId="{34D1C8F8-72C7-4D7D-8C67-835E7A68FD83}" destId="{52579427-B683-4A2A-A54C-8802A61237CE}" srcOrd="1" destOrd="0" presId="urn:microsoft.com/office/officeart/2005/8/layout/list1"/>
    <dgm:cxn modelId="{5B8BB245-7D0C-4814-BCE2-579648AE942F}" type="presOf" srcId="{1AD4B8B2-FC8B-4632-9B49-4C660F1836BB}" destId="{37CD0D74-9C12-4881-B32D-B6999567E6D4}" srcOrd="0" destOrd="3" presId="urn:microsoft.com/office/officeart/2005/8/layout/list1"/>
    <dgm:cxn modelId="{42E5C04F-FE1C-4B96-9690-4D7C8A902039}" srcId="{ABADE003-088A-451F-BDB4-2022D4B21927}" destId="{402CCC8E-3F42-4174-932C-3A6E1E01B9BF}" srcOrd="2" destOrd="0" parTransId="{A84B8208-E5F0-4DB8-A73A-91D62D3EA625}" sibTransId="{93125893-B5F6-4B14-9CD7-4A22569AC9B6}"/>
    <dgm:cxn modelId="{325A437A-6E80-4D83-B96C-17DEEFB656E6}" type="presOf" srcId="{ABADE003-088A-451F-BDB4-2022D4B21927}" destId="{4A50D373-2B75-4A73-A3E1-C2D481550F4A}" srcOrd="0" destOrd="0" presId="urn:microsoft.com/office/officeart/2005/8/layout/list1"/>
    <dgm:cxn modelId="{31820F7E-BD70-4901-9F93-6117A4D9512F}" type="presOf" srcId="{0F688CAA-A0B2-422F-B825-8136724CAE80}" destId="{37CD0D74-9C12-4881-B32D-B6999567E6D4}" srcOrd="0" destOrd="2" presId="urn:microsoft.com/office/officeart/2005/8/layout/list1"/>
    <dgm:cxn modelId="{19E02A84-4D7A-46C7-9DFC-6B1721ED3D86}" type="presOf" srcId="{2FE1F12C-3FE6-4486-9E48-88C11C4C7C23}" destId="{ED7E30D5-67D5-4F47-A321-0822405ABB1A}" srcOrd="0" destOrd="0" presId="urn:microsoft.com/office/officeart/2005/8/layout/list1"/>
    <dgm:cxn modelId="{C8AB2386-67C8-476B-B63F-88741CFA0074}" srcId="{817DACE7-AF7D-4A83-94A2-718F1765EE54}" destId="{EC825620-5003-4FA2-B029-F1244AA13B27}" srcOrd="0" destOrd="0" parTransId="{D718B131-80EE-4294-962C-911CBC52DC54}" sibTransId="{ADCA5D33-CAE4-4547-9662-D8F8200E8550}"/>
    <dgm:cxn modelId="{425EB98B-4F3B-4452-ABEC-BDD2316EF6FA}" type="presOf" srcId="{68129A7A-D1AD-49AC-BDC3-F14631F5007F}" destId="{37CD0D74-9C12-4881-B32D-B6999567E6D4}" srcOrd="0" destOrd="1" presId="urn:microsoft.com/office/officeart/2005/8/layout/list1"/>
    <dgm:cxn modelId="{47127FA0-3C72-4048-8E03-150F13991530}" type="presOf" srcId="{E258FC6B-51E3-4356-B527-23E77743A5BA}" destId="{0371C44F-8EF2-49DE-ABBA-9EA7702C1F61}" srcOrd="0" destOrd="0" presId="urn:microsoft.com/office/officeart/2005/8/layout/list1"/>
    <dgm:cxn modelId="{281F02A7-4DBD-42DF-8446-A8CCE0E17C34}" type="presOf" srcId="{66553888-1FFE-4202-8BB1-861A7640E769}" destId="{C0A57E02-A656-4EA2-A1F6-8330877CE206}" srcOrd="1" destOrd="0" presId="urn:microsoft.com/office/officeart/2005/8/layout/list1"/>
    <dgm:cxn modelId="{2577D0A9-9D7E-4D07-B00D-3D0DFF184EFB}" type="presOf" srcId="{4F7FA95B-8481-44E1-9F1E-1FF998837CBB}" destId="{C0F1B09C-512D-4E92-90A9-52B57F924528}" srcOrd="0" destOrd="0" presId="urn:microsoft.com/office/officeart/2005/8/layout/list1"/>
    <dgm:cxn modelId="{58F356B0-D871-480D-9878-22DC7EADBB9E}" type="presOf" srcId="{EC825620-5003-4FA2-B029-F1244AA13B27}" destId="{BEA3CE09-9E19-4DE4-825D-3C4ABA74B363}" srcOrd="1" destOrd="0" presId="urn:microsoft.com/office/officeart/2005/8/layout/list1"/>
    <dgm:cxn modelId="{EE94E8B3-1376-4EF2-A2A5-818F98C08E97}" srcId="{66553888-1FFE-4202-8BB1-861A7640E769}" destId="{1AD4B8B2-FC8B-4632-9B49-4C660F1836BB}" srcOrd="3" destOrd="0" parTransId="{0750C2D7-08A2-4156-9E89-45D05806D896}" sibTransId="{4D5A6C25-BAE2-44D2-8216-AE0439423EB5}"/>
    <dgm:cxn modelId="{09B69DB4-7016-4675-BD8D-27F6E25A966D}" srcId="{817DACE7-AF7D-4A83-94A2-718F1765EE54}" destId="{ABADE003-088A-451F-BDB4-2022D4B21927}" srcOrd="2" destOrd="0" parTransId="{A4CD38E2-DF54-4DE3-B17C-36248B171251}" sibTransId="{6200A449-51D9-47FE-95B3-D5920DA87960}"/>
    <dgm:cxn modelId="{E46538B6-0E0B-44D6-9B64-466332CD0388}" type="presOf" srcId="{BC72A4B3-6C54-48D0-9576-35B7FF3AA120}" destId="{37CD0D74-9C12-4881-B32D-B6999567E6D4}" srcOrd="0" destOrd="0" presId="urn:microsoft.com/office/officeart/2005/8/layout/list1"/>
    <dgm:cxn modelId="{9299C9B9-3A19-4B80-BA33-F2413ABE2483}" srcId="{817DACE7-AF7D-4A83-94A2-718F1765EE54}" destId="{66553888-1FFE-4202-8BB1-861A7640E769}" srcOrd="3" destOrd="0" parTransId="{A11B28C3-6672-4DC4-B7C0-F7F80A1FC964}" sibTransId="{75C38480-0D24-4347-82DA-D37EF9487051}"/>
    <dgm:cxn modelId="{21090FBB-058D-4AA2-8742-13B63892B203}" srcId="{66553888-1FFE-4202-8BB1-861A7640E769}" destId="{0F688CAA-A0B2-422F-B825-8136724CAE80}" srcOrd="2" destOrd="0" parTransId="{5E0826B0-16C6-4D15-B55C-01D0174D7EE6}" sibTransId="{1F872573-EC85-44E3-A86A-F3E840EE2C16}"/>
    <dgm:cxn modelId="{C1CBD3BD-14CC-45F5-9D00-3286947FD18A}" type="presOf" srcId="{817DACE7-AF7D-4A83-94A2-718F1765EE54}" destId="{A830959F-1742-48E3-B6A9-E4B48DEEDD3F}" srcOrd="0" destOrd="0" presId="urn:microsoft.com/office/officeart/2005/8/layout/list1"/>
    <dgm:cxn modelId="{240027C6-632F-4D2D-BE64-D431078E1B79}" srcId="{ABADE003-088A-451F-BDB4-2022D4B21927}" destId="{F924F32E-3A71-4832-83D5-C7C8278B120C}" srcOrd="1" destOrd="0" parTransId="{585B67DA-EFDF-4B53-A5DD-0FD679241A18}" sibTransId="{663D7935-A0C5-467E-B9C6-03B060E317CC}"/>
    <dgm:cxn modelId="{DD158DCA-B76A-4763-9A83-B0B0F0200D44}" type="presOf" srcId="{66553888-1FFE-4202-8BB1-861A7640E769}" destId="{F8D08E19-0076-4625-97A5-FD7C03B73AF0}" srcOrd="0" destOrd="0" presId="urn:microsoft.com/office/officeart/2005/8/layout/list1"/>
    <dgm:cxn modelId="{589911D2-376A-4292-9000-C1D8E087AAC4}" srcId="{ABADE003-088A-451F-BDB4-2022D4B21927}" destId="{2FE1F12C-3FE6-4486-9E48-88C11C4C7C23}" srcOrd="0" destOrd="0" parTransId="{94373D3F-4B51-4357-A8FF-7DCF5FB4F284}" sibTransId="{13529157-0748-477E-BCD6-F88578F0B963}"/>
    <dgm:cxn modelId="{9B7A13D5-362C-43EB-960A-1AF174564293}" type="presOf" srcId="{ABADE003-088A-451F-BDB4-2022D4B21927}" destId="{1FBECA81-96B4-4B97-9081-DEC1FC4F0CF7}" srcOrd="1" destOrd="0" presId="urn:microsoft.com/office/officeart/2005/8/layout/list1"/>
    <dgm:cxn modelId="{3D378DEE-352B-4428-A95F-A1F6EEC84457}" type="presOf" srcId="{34D1C8F8-72C7-4D7D-8C67-835E7A68FD83}" destId="{00C09E81-FC0F-44F8-9A7F-63C2074F6E12}" srcOrd="0" destOrd="0" presId="urn:microsoft.com/office/officeart/2005/8/layout/list1"/>
    <dgm:cxn modelId="{2A0DE9F2-2F37-4203-B8BF-1C06A975CBE0}" srcId="{34D1C8F8-72C7-4D7D-8C67-835E7A68FD83}" destId="{E258FC6B-51E3-4356-B527-23E77743A5BA}" srcOrd="0" destOrd="0" parTransId="{02FC81E5-D879-4FB5-B4E8-E8A644E5A9E2}" sibTransId="{A05656D6-539E-47C0-8820-0919C8124206}"/>
    <dgm:cxn modelId="{A63E87F7-23CD-4D6A-9226-79E25CF42FFF}" type="presOf" srcId="{F924F32E-3A71-4832-83D5-C7C8278B120C}" destId="{ED7E30D5-67D5-4F47-A321-0822405ABB1A}" srcOrd="0" destOrd="1" presId="urn:microsoft.com/office/officeart/2005/8/layout/list1"/>
    <dgm:cxn modelId="{4650C7F2-F76B-4611-B185-A7057469C3CE}" type="presParOf" srcId="{A830959F-1742-48E3-B6A9-E4B48DEEDD3F}" destId="{C873E96F-7A0C-4A26-BAD0-38F55E7B83BA}" srcOrd="0" destOrd="0" presId="urn:microsoft.com/office/officeart/2005/8/layout/list1"/>
    <dgm:cxn modelId="{AFAACCB1-B0CF-4E67-B298-AA833717B9C3}" type="presParOf" srcId="{C873E96F-7A0C-4A26-BAD0-38F55E7B83BA}" destId="{06DFF880-095A-44E6-8D2E-103B1526319A}" srcOrd="0" destOrd="0" presId="urn:microsoft.com/office/officeart/2005/8/layout/list1"/>
    <dgm:cxn modelId="{617615EA-DAD9-4E7B-97EE-FA3A8AD5476A}" type="presParOf" srcId="{C873E96F-7A0C-4A26-BAD0-38F55E7B83BA}" destId="{BEA3CE09-9E19-4DE4-825D-3C4ABA74B363}" srcOrd="1" destOrd="0" presId="urn:microsoft.com/office/officeart/2005/8/layout/list1"/>
    <dgm:cxn modelId="{A2BB17E7-AFA0-4E64-A5DC-560C8B449BAC}" type="presParOf" srcId="{A830959F-1742-48E3-B6A9-E4B48DEEDD3F}" destId="{F8639EFD-7C27-4DBD-A96F-3CC366FFFF68}" srcOrd="1" destOrd="0" presId="urn:microsoft.com/office/officeart/2005/8/layout/list1"/>
    <dgm:cxn modelId="{5AC78443-7579-4652-8B4D-948F01C2F677}" type="presParOf" srcId="{A830959F-1742-48E3-B6A9-E4B48DEEDD3F}" destId="{C0F1B09C-512D-4E92-90A9-52B57F924528}" srcOrd="2" destOrd="0" presId="urn:microsoft.com/office/officeart/2005/8/layout/list1"/>
    <dgm:cxn modelId="{6BD0FB94-7F8C-4381-9473-B24EB5B2B2AD}" type="presParOf" srcId="{A830959F-1742-48E3-B6A9-E4B48DEEDD3F}" destId="{E3DD1E1D-3508-4CE7-A480-643BA4CC8F12}" srcOrd="3" destOrd="0" presId="urn:microsoft.com/office/officeart/2005/8/layout/list1"/>
    <dgm:cxn modelId="{2C8E7C1A-3FC0-45E5-AC16-766D056CDBD8}" type="presParOf" srcId="{A830959F-1742-48E3-B6A9-E4B48DEEDD3F}" destId="{C2170E4B-8CE1-4E86-9D65-DED708C25C1F}" srcOrd="4" destOrd="0" presId="urn:microsoft.com/office/officeart/2005/8/layout/list1"/>
    <dgm:cxn modelId="{6D90A7D3-718F-4189-8A91-C6C4F805F395}" type="presParOf" srcId="{C2170E4B-8CE1-4E86-9D65-DED708C25C1F}" destId="{00C09E81-FC0F-44F8-9A7F-63C2074F6E12}" srcOrd="0" destOrd="0" presId="urn:microsoft.com/office/officeart/2005/8/layout/list1"/>
    <dgm:cxn modelId="{F9404DF3-10FA-40AE-88C9-501D4DAB42CA}" type="presParOf" srcId="{C2170E4B-8CE1-4E86-9D65-DED708C25C1F}" destId="{52579427-B683-4A2A-A54C-8802A61237CE}" srcOrd="1" destOrd="0" presId="urn:microsoft.com/office/officeart/2005/8/layout/list1"/>
    <dgm:cxn modelId="{960F97E2-B266-4684-921B-641155F021C6}" type="presParOf" srcId="{A830959F-1742-48E3-B6A9-E4B48DEEDD3F}" destId="{29C08B6B-9D2F-44B6-8F14-EE92BC35D7D1}" srcOrd="5" destOrd="0" presId="urn:microsoft.com/office/officeart/2005/8/layout/list1"/>
    <dgm:cxn modelId="{4514294A-DE21-4676-AA5E-F351D24800A3}" type="presParOf" srcId="{A830959F-1742-48E3-B6A9-E4B48DEEDD3F}" destId="{0371C44F-8EF2-49DE-ABBA-9EA7702C1F61}" srcOrd="6" destOrd="0" presId="urn:microsoft.com/office/officeart/2005/8/layout/list1"/>
    <dgm:cxn modelId="{D84989DE-750E-4891-A54D-E2E112F75134}" type="presParOf" srcId="{A830959F-1742-48E3-B6A9-E4B48DEEDD3F}" destId="{57CF075A-405D-48F8-A67A-B76B7BEE20CE}" srcOrd="7" destOrd="0" presId="urn:microsoft.com/office/officeart/2005/8/layout/list1"/>
    <dgm:cxn modelId="{2B2641D6-EE63-4186-96EC-C8A02F435734}" type="presParOf" srcId="{A830959F-1742-48E3-B6A9-E4B48DEEDD3F}" destId="{C6112A11-768B-4F3A-8C7B-33632B90FF3F}" srcOrd="8" destOrd="0" presId="urn:microsoft.com/office/officeart/2005/8/layout/list1"/>
    <dgm:cxn modelId="{4CA20123-58EA-4CA3-BD5D-5C8AFEE0F2BC}" type="presParOf" srcId="{C6112A11-768B-4F3A-8C7B-33632B90FF3F}" destId="{4A50D373-2B75-4A73-A3E1-C2D481550F4A}" srcOrd="0" destOrd="0" presId="urn:microsoft.com/office/officeart/2005/8/layout/list1"/>
    <dgm:cxn modelId="{136D9FA7-D822-4CF4-A3FF-26D182D676B0}" type="presParOf" srcId="{C6112A11-768B-4F3A-8C7B-33632B90FF3F}" destId="{1FBECA81-96B4-4B97-9081-DEC1FC4F0CF7}" srcOrd="1" destOrd="0" presId="urn:microsoft.com/office/officeart/2005/8/layout/list1"/>
    <dgm:cxn modelId="{7AE4B901-3117-4E2D-82BC-CB0B2FD7D7F4}" type="presParOf" srcId="{A830959F-1742-48E3-B6A9-E4B48DEEDD3F}" destId="{4D20EDBC-C372-4FB3-99F0-BB23CEB8C205}" srcOrd="9" destOrd="0" presId="urn:microsoft.com/office/officeart/2005/8/layout/list1"/>
    <dgm:cxn modelId="{B4990056-F844-4BDB-AE69-D21DE5F49A0C}" type="presParOf" srcId="{A830959F-1742-48E3-B6A9-E4B48DEEDD3F}" destId="{ED7E30D5-67D5-4F47-A321-0822405ABB1A}" srcOrd="10" destOrd="0" presId="urn:microsoft.com/office/officeart/2005/8/layout/list1"/>
    <dgm:cxn modelId="{01C770D1-A379-4925-922B-5BA8B19B54E3}" type="presParOf" srcId="{A830959F-1742-48E3-B6A9-E4B48DEEDD3F}" destId="{94DD88FC-C7DC-4386-8384-32ECB50ED596}" srcOrd="11" destOrd="0" presId="urn:microsoft.com/office/officeart/2005/8/layout/list1"/>
    <dgm:cxn modelId="{D0EDDB30-C0DF-4B4B-A556-24A50077F53E}" type="presParOf" srcId="{A830959F-1742-48E3-B6A9-E4B48DEEDD3F}" destId="{2EECBFD2-8511-4C02-A279-01566ABED918}" srcOrd="12" destOrd="0" presId="urn:microsoft.com/office/officeart/2005/8/layout/list1"/>
    <dgm:cxn modelId="{4123D701-0821-4A42-A0D5-83E3DEF55529}" type="presParOf" srcId="{2EECBFD2-8511-4C02-A279-01566ABED918}" destId="{F8D08E19-0076-4625-97A5-FD7C03B73AF0}" srcOrd="0" destOrd="0" presId="urn:microsoft.com/office/officeart/2005/8/layout/list1"/>
    <dgm:cxn modelId="{C04BA467-A652-4D61-8FE3-05BF0735D8C7}" type="presParOf" srcId="{2EECBFD2-8511-4C02-A279-01566ABED918}" destId="{C0A57E02-A656-4EA2-A1F6-8330877CE206}" srcOrd="1" destOrd="0" presId="urn:microsoft.com/office/officeart/2005/8/layout/list1"/>
    <dgm:cxn modelId="{F3382D96-998B-4B84-8E51-18841EA770E2}" type="presParOf" srcId="{A830959F-1742-48E3-B6A9-E4B48DEEDD3F}" destId="{BFC34250-FD0C-4D76-AC6A-0192678DEE22}" srcOrd="13" destOrd="0" presId="urn:microsoft.com/office/officeart/2005/8/layout/list1"/>
    <dgm:cxn modelId="{614CD3B0-538C-4863-B828-E093B680DDE0}" type="presParOf" srcId="{A830959F-1742-48E3-B6A9-E4B48DEEDD3F}" destId="{37CD0D74-9C12-4881-B32D-B6999567E6D4}"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D83EC6-538F-422F-ADA8-8947194C8AB1}">
      <dsp:nvSpPr>
        <dsp:cNvPr id="0" name=""/>
        <dsp:cNvSpPr/>
      </dsp:nvSpPr>
      <dsp:spPr>
        <a:xfrm>
          <a:off x="0" y="39687"/>
          <a:ext cx="3286125" cy="19716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kern="1200" dirty="0"/>
            <a:t>Potilaslaki </a:t>
          </a:r>
        </a:p>
        <a:p>
          <a:pPr marL="0" lvl="0" indent="0" algn="ctr" defTabSz="1244600">
            <a:lnSpc>
              <a:spcPct val="90000"/>
            </a:lnSpc>
            <a:spcBef>
              <a:spcPct val="0"/>
            </a:spcBef>
            <a:spcAft>
              <a:spcPct val="35000"/>
            </a:spcAft>
            <a:buNone/>
          </a:pPr>
          <a:r>
            <a:rPr lang="fi-FI" sz="2800" kern="1200" dirty="0"/>
            <a:t>Laki potilaan asemasta ja oikeuksista (5 §)</a:t>
          </a:r>
          <a:endParaRPr lang="en-US" sz="2800" kern="1200" dirty="0"/>
        </a:p>
      </dsp:txBody>
      <dsp:txXfrm>
        <a:off x="0" y="39687"/>
        <a:ext cx="3286125" cy="1971675"/>
      </dsp:txXfrm>
    </dsp:sp>
    <dsp:sp modelId="{CE498F7A-12B4-4980-B397-5F12720F328C}">
      <dsp:nvSpPr>
        <dsp:cNvPr id="0" name=""/>
        <dsp:cNvSpPr/>
      </dsp:nvSpPr>
      <dsp:spPr>
        <a:xfrm>
          <a:off x="3614737" y="39687"/>
          <a:ext cx="3286125" cy="19716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kern="1200" dirty="0" err="1"/>
            <a:t>Sos.huotolaki</a:t>
          </a:r>
          <a:r>
            <a:rPr lang="fi-FI" sz="2800" kern="1200" dirty="0"/>
            <a:t> (6§)</a:t>
          </a:r>
          <a:endParaRPr lang="en-US" sz="2800" kern="1200" dirty="0"/>
        </a:p>
      </dsp:txBody>
      <dsp:txXfrm>
        <a:off x="3614737" y="39687"/>
        <a:ext cx="3286125" cy="1971675"/>
      </dsp:txXfrm>
    </dsp:sp>
    <dsp:sp modelId="{AFF86807-B830-41D3-8B46-04818D2489BB}">
      <dsp:nvSpPr>
        <dsp:cNvPr id="0" name=""/>
        <dsp:cNvSpPr/>
      </dsp:nvSpPr>
      <dsp:spPr>
        <a:xfrm>
          <a:off x="7229475" y="39687"/>
          <a:ext cx="3286125" cy="197167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kern="1200" dirty="0"/>
            <a:t>Hallintolaki (8§)</a:t>
          </a:r>
          <a:endParaRPr lang="en-US" sz="2800" kern="1200" dirty="0"/>
        </a:p>
      </dsp:txBody>
      <dsp:txXfrm>
        <a:off x="7229475" y="39687"/>
        <a:ext cx="3286125" cy="1971675"/>
      </dsp:txXfrm>
    </dsp:sp>
    <dsp:sp modelId="{74B72ADD-FB8F-488C-B110-AA30557E5405}">
      <dsp:nvSpPr>
        <dsp:cNvPr id="0" name=""/>
        <dsp:cNvSpPr/>
      </dsp:nvSpPr>
      <dsp:spPr>
        <a:xfrm>
          <a:off x="1807368" y="2339975"/>
          <a:ext cx="3286125" cy="197167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kern="1200"/>
            <a:t>Terveydenhuoltolaki (13§): terveysneuvonta ja terveystarkastukset</a:t>
          </a:r>
          <a:endParaRPr lang="en-US" sz="2800" kern="1200"/>
        </a:p>
      </dsp:txBody>
      <dsp:txXfrm>
        <a:off x="1807368" y="2339975"/>
        <a:ext cx="3286125" cy="1971675"/>
      </dsp:txXfrm>
    </dsp:sp>
    <dsp:sp modelId="{FEA94706-1433-4CE8-91D7-790E50E8D60E}">
      <dsp:nvSpPr>
        <dsp:cNvPr id="0" name=""/>
        <dsp:cNvSpPr/>
      </dsp:nvSpPr>
      <dsp:spPr>
        <a:xfrm>
          <a:off x="5422106" y="2339975"/>
          <a:ext cx="3286125" cy="197167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kern="1200"/>
            <a:t>Vanhuspalvelulaki (12§): hyvinvointia edistävät palvelut</a:t>
          </a:r>
          <a:endParaRPr lang="en-US" sz="2800" kern="1200"/>
        </a:p>
      </dsp:txBody>
      <dsp:txXfrm>
        <a:off x="5422106" y="2339975"/>
        <a:ext cx="3286125" cy="19716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F1B09C-512D-4E92-90A9-52B57F924528}">
      <dsp:nvSpPr>
        <dsp:cNvPr id="0" name=""/>
        <dsp:cNvSpPr/>
      </dsp:nvSpPr>
      <dsp:spPr>
        <a:xfrm>
          <a:off x="0" y="335264"/>
          <a:ext cx="5811128"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1008" tIns="354076" rIns="451008" bIns="120904" numCol="1" spcCol="1270" anchor="t" anchorCtr="0">
          <a:noAutofit/>
        </a:bodyPr>
        <a:lstStyle/>
        <a:p>
          <a:pPr marL="171450" lvl="1" indent="-171450" algn="l" defTabSz="755650">
            <a:lnSpc>
              <a:spcPct val="90000"/>
            </a:lnSpc>
            <a:spcBef>
              <a:spcPct val="0"/>
            </a:spcBef>
            <a:spcAft>
              <a:spcPct val="15000"/>
            </a:spcAft>
            <a:buChar char="•"/>
          </a:pPr>
          <a:endParaRPr lang="fi-FI" sz="1700" kern="1200"/>
        </a:p>
      </dsp:txBody>
      <dsp:txXfrm>
        <a:off x="0" y="335264"/>
        <a:ext cx="5811128" cy="428400"/>
      </dsp:txXfrm>
    </dsp:sp>
    <dsp:sp modelId="{BEA3CE09-9E19-4DE4-825D-3C4ABA74B363}">
      <dsp:nvSpPr>
        <dsp:cNvPr id="0" name=""/>
        <dsp:cNvSpPr/>
      </dsp:nvSpPr>
      <dsp:spPr>
        <a:xfrm>
          <a:off x="290556" y="84344"/>
          <a:ext cx="4067789"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3753" tIns="0" rIns="153753" bIns="0" numCol="1" spcCol="1270" anchor="ctr" anchorCtr="0">
          <a:noAutofit/>
        </a:bodyPr>
        <a:lstStyle/>
        <a:p>
          <a:pPr marL="0" lvl="0" indent="0" algn="l" defTabSz="755650">
            <a:lnSpc>
              <a:spcPct val="90000"/>
            </a:lnSpc>
            <a:spcBef>
              <a:spcPct val="0"/>
            </a:spcBef>
            <a:spcAft>
              <a:spcPct val="35000"/>
            </a:spcAft>
            <a:buNone/>
            <a:defRPr b="1"/>
          </a:pPr>
          <a:r>
            <a:rPr lang="fi-FI" sz="1700" kern="1200"/>
            <a:t>Yli 65-vuotias tarvitsee apua</a:t>
          </a:r>
        </a:p>
      </dsp:txBody>
      <dsp:txXfrm>
        <a:off x="315054" y="108842"/>
        <a:ext cx="4018793" cy="452844"/>
      </dsp:txXfrm>
    </dsp:sp>
    <dsp:sp modelId="{0371C44F-8EF2-49DE-ABBA-9EA7702C1F61}">
      <dsp:nvSpPr>
        <dsp:cNvPr id="0" name=""/>
        <dsp:cNvSpPr/>
      </dsp:nvSpPr>
      <dsp:spPr>
        <a:xfrm>
          <a:off x="0" y="1106384"/>
          <a:ext cx="5811128" cy="9639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1008" tIns="354076" rIns="451008" bIns="120904" numCol="1" spcCol="1270" anchor="t" anchorCtr="0">
          <a:noAutofit/>
        </a:bodyPr>
        <a:lstStyle/>
        <a:p>
          <a:pPr marL="171450" lvl="1" indent="-171450" algn="l" defTabSz="755650">
            <a:lnSpc>
              <a:spcPct val="90000"/>
            </a:lnSpc>
            <a:spcBef>
              <a:spcPct val="0"/>
            </a:spcBef>
            <a:spcAft>
              <a:spcPct val="15000"/>
            </a:spcAft>
            <a:buChar char="•"/>
          </a:pPr>
          <a:r>
            <a:rPr lang="fi-FI" sz="1700" kern="1200" dirty="0"/>
            <a:t>Yhteyttä voi ottaa omainen, naapuri, ystävä tai ikääntynyt itse. Ikäopastin.fi</a:t>
          </a:r>
        </a:p>
      </dsp:txBody>
      <dsp:txXfrm>
        <a:off x="0" y="1106384"/>
        <a:ext cx="5811128" cy="963900"/>
      </dsp:txXfrm>
    </dsp:sp>
    <dsp:sp modelId="{52579427-B683-4A2A-A54C-8802A61237CE}">
      <dsp:nvSpPr>
        <dsp:cNvPr id="0" name=""/>
        <dsp:cNvSpPr/>
      </dsp:nvSpPr>
      <dsp:spPr>
        <a:xfrm>
          <a:off x="290556" y="855464"/>
          <a:ext cx="4067789"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3753" tIns="0" rIns="153753" bIns="0" numCol="1" spcCol="1270" anchor="ctr" anchorCtr="0">
          <a:noAutofit/>
        </a:bodyPr>
        <a:lstStyle/>
        <a:p>
          <a:pPr marL="0" lvl="0" indent="0" algn="l" defTabSz="755650">
            <a:lnSpc>
              <a:spcPct val="90000"/>
            </a:lnSpc>
            <a:spcBef>
              <a:spcPct val="0"/>
            </a:spcBef>
            <a:spcAft>
              <a:spcPct val="35000"/>
            </a:spcAft>
            <a:buNone/>
            <a:defRPr b="1"/>
          </a:pPr>
          <a:r>
            <a:rPr lang="fi-FI" sz="1700" kern="1200" dirty="0"/>
            <a:t>Yhteys palveluohjaukseen</a:t>
          </a:r>
        </a:p>
      </dsp:txBody>
      <dsp:txXfrm>
        <a:off x="315054" y="879962"/>
        <a:ext cx="4018793" cy="452844"/>
      </dsp:txXfrm>
    </dsp:sp>
    <dsp:sp modelId="{ED7E30D5-67D5-4F47-A321-0822405ABB1A}">
      <dsp:nvSpPr>
        <dsp:cNvPr id="0" name=""/>
        <dsp:cNvSpPr/>
      </dsp:nvSpPr>
      <dsp:spPr>
        <a:xfrm>
          <a:off x="0" y="2413004"/>
          <a:ext cx="5811128" cy="1285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1008" tIns="354076" rIns="451008" bIns="120904" numCol="1" spcCol="1270" anchor="t" anchorCtr="0">
          <a:noAutofit/>
        </a:bodyPr>
        <a:lstStyle/>
        <a:p>
          <a:pPr marL="171450" lvl="1" indent="-171450" algn="l" defTabSz="755650">
            <a:lnSpc>
              <a:spcPct val="90000"/>
            </a:lnSpc>
            <a:spcBef>
              <a:spcPct val="0"/>
            </a:spcBef>
            <a:spcAft>
              <a:spcPct val="15000"/>
            </a:spcAft>
            <a:buChar char="•"/>
          </a:pPr>
          <a:r>
            <a:rPr lang="fi-FI" sz="1700" kern="1200"/>
            <a:t>Kotikäynti</a:t>
          </a:r>
        </a:p>
        <a:p>
          <a:pPr marL="171450" lvl="1" indent="-171450" algn="l" defTabSz="755650">
            <a:lnSpc>
              <a:spcPct val="90000"/>
            </a:lnSpc>
            <a:spcBef>
              <a:spcPct val="0"/>
            </a:spcBef>
            <a:spcAft>
              <a:spcPct val="15000"/>
            </a:spcAft>
            <a:buChar char="•"/>
          </a:pPr>
          <a:r>
            <a:rPr lang="fi-FI" sz="1700" kern="1200"/>
            <a:t>Palvelutarpeen arviointi</a:t>
          </a:r>
        </a:p>
        <a:p>
          <a:pPr marL="171450" lvl="1" indent="-171450" algn="l" defTabSz="755650">
            <a:lnSpc>
              <a:spcPct val="90000"/>
            </a:lnSpc>
            <a:spcBef>
              <a:spcPct val="0"/>
            </a:spcBef>
            <a:spcAft>
              <a:spcPct val="15000"/>
            </a:spcAft>
            <a:buChar char="•"/>
          </a:pPr>
          <a:r>
            <a:rPr lang="fi-FI" sz="1700" kern="1200"/>
            <a:t>Palvelusuunnitelma</a:t>
          </a:r>
        </a:p>
      </dsp:txBody>
      <dsp:txXfrm>
        <a:off x="0" y="2413004"/>
        <a:ext cx="5811128" cy="1285200"/>
      </dsp:txXfrm>
    </dsp:sp>
    <dsp:sp modelId="{1FBECA81-96B4-4B97-9081-DEC1FC4F0CF7}">
      <dsp:nvSpPr>
        <dsp:cNvPr id="0" name=""/>
        <dsp:cNvSpPr/>
      </dsp:nvSpPr>
      <dsp:spPr>
        <a:xfrm>
          <a:off x="290556" y="2162084"/>
          <a:ext cx="4067789"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3753" tIns="0" rIns="153753" bIns="0" numCol="1" spcCol="1270" anchor="ctr" anchorCtr="0">
          <a:noAutofit/>
        </a:bodyPr>
        <a:lstStyle/>
        <a:p>
          <a:pPr marL="0" lvl="0" indent="0" algn="l" defTabSz="755650">
            <a:lnSpc>
              <a:spcPct val="90000"/>
            </a:lnSpc>
            <a:spcBef>
              <a:spcPct val="0"/>
            </a:spcBef>
            <a:spcAft>
              <a:spcPct val="35000"/>
            </a:spcAft>
            <a:buNone/>
            <a:defRPr b="1"/>
          </a:pPr>
          <a:r>
            <a:rPr lang="fi-FI" sz="1700" kern="1200"/>
            <a:t>Palveluohjaus</a:t>
          </a:r>
        </a:p>
      </dsp:txBody>
      <dsp:txXfrm>
        <a:off x="315054" y="2186582"/>
        <a:ext cx="4018793" cy="452844"/>
      </dsp:txXfrm>
    </dsp:sp>
    <dsp:sp modelId="{37CD0D74-9C12-4881-B32D-B6999567E6D4}">
      <dsp:nvSpPr>
        <dsp:cNvPr id="0" name=""/>
        <dsp:cNvSpPr/>
      </dsp:nvSpPr>
      <dsp:spPr>
        <a:xfrm>
          <a:off x="0" y="4040924"/>
          <a:ext cx="5811128" cy="15529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1008" tIns="354076" rIns="451008" bIns="120904" numCol="1" spcCol="1270" anchor="t" anchorCtr="0">
          <a:noAutofit/>
        </a:bodyPr>
        <a:lstStyle/>
        <a:p>
          <a:pPr marL="171450" lvl="1" indent="-171450" algn="l" defTabSz="755650">
            <a:lnSpc>
              <a:spcPct val="90000"/>
            </a:lnSpc>
            <a:spcBef>
              <a:spcPct val="0"/>
            </a:spcBef>
            <a:spcAft>
              <a:spcPct val="15000"/>
            </a:spcAft>
            <a:buChar char="•"/>
          </a:pPr>
          <a:r>
            <a:rPr lang="fi-FI" sz="1700" kern="1200"/>
            <a:t>Tukipalvelut</a:t>
          </a:r>
        </a:p>
        <a:p>
          <a:pPr marL="171450" lvl="1" indent="-171450" algn="l" defTabSz="755650">
            <a:lnSpc>
              <a:spcPct val="90000"/>
            </a:lnSpc>
            <a:spcBef>
              <a:spcPct val="0"/>
            </a:spcBef>
            <a:spcAft>
              <a:spcPct val="15000"/>
            </a:spcAft>
            <a:buChar char="•"/>
          </a:pPr>
          <a:r>
            <a:rPr lang="fi-FI" sz="1700" kern="1200"/>
            <a:t>Intervallijaksot</a:t>
          </a:r>
          <a:endParaRPr lang="fi-FI" sz="1700" kern="1200" dirty="0"/>
        </a:p>
        <a:p>
          <a:pPr marL="171450" lvl="1" indent="-171450" algn="l" defTabSz="755650">
            <a:lnSpc>
              <a:spcPct val="90000"/>
            </a:lnSpc>
            <a:spcBef>
              <a:spcPct val="0"/>
            </a:spcBef>
            <a:spcAft>
              <a:spcPct val="15000"/>
            </a:spcAft>
            <a:buChar char="•"/>
          </a:pPr>
          <a:r>
            <a:rPr lang="fi-FI" sz="1700" kern="1200"/>
            <a:t>Vuorohoito</a:t>
          </a:r>
          <a:endParaRPr lang="fi-FI" sz="1700" kern="1200" dirty="0"/>
        </a:p>
        <a:p>
          <a:pPr marL="171450" lvl="1" indent="-171450" algn="l" defTabSz="755650">
            <a:lnSpc>
              <a:spcPct val="90000"/>
            </a:lnSpc>
            <a:spcBef>
              <a:spcPct val="0"/>
            </a:spcBef>
            <a:spcAft>
              <a:spcPct val="15000"/>
            </a:spcAft>
            <a:buChar char="•"/>
          </a:pPr>
          <a:r>
            <a:rPr lang="fi-FI" sz="1700" kern="1200"/>
            <a:t>Päivätoiminta</a:t>
          </a:r>
          <a:endParaRPr lang="fi-FI" sz="1700" kern="1200" dirty="0"/>
        </a:p>
      </dsp:txBody>
      <dsp:txXfrm>
        <a:off x="0" y="4040924"/>
        <a:ext cx="5811128" cy="1552950"/>
      </dsp:txXfrm>
    </dsp:sp>
    <dsp:sp modelId="{C0A57E02-A656-4EA2-A1F6-8330877CE206}">
      <dsp:nvSpPr>
        <dsp:cNvPr id="0" name=""/>
        <dsp:cNvSpPr/>
      </dsp:nvSpPr>
      <dsp:spPr>
        <a:xfrm>
          <a:off x="290556" y="3790004"/>
          <a:ext cx="4067789"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3753" tIns="0" rIns="153753" bIns="0" numCol="1" spcCol="1270" anchor="ctr" anchorCtr="0">
          <a:noAutofit/>
        </a:bodyPr>
        <a:lstStyle/>
        <a:p>
          <a:pPr marL="0" lvl="0" indent="0" algn="l" defTabSz="755650">
            <a:lnSpc>
              <a:spcPct val="90000"/>
            </a:lnSpc>
            <a:spcBef>
              <a:spcPct val="0"/>
            </a:spcBef>
            <a:spcAft>
              <a:spcPct val="35000"/>
            </a:spcAft>
            <a:buNone/>
            <a:defRPr b="1"/>
          </a:pPr>
          <a:r>
            <a:rPr lang="fi-FI" sz="1700" kern="1200" dirty="0"/>
            <a:t>Kotihoito</a:t>
          </a:r>
        </a:p>
      </dsp:txBody>
      <dsp:txXfrm>
        <a:off x="315054" y="3814502"/>
        <a:ext cx="4018793" cy="45284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a:extLst>
              <a:ext uri="{FF2B5EF4-FFF2-40B4-BE49-F238E27FC236}">
                <a16:creationId xmlns:a16="http://schemas.microsoft.com/office/drawing/2014/main" id="{A9F6F187-3F06-4B24-813C-3307EFAB15B9}"/>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i-FI"/>
          </a:p>
        </p:txBody>
      </p:sp>
      <p:sp>
        <p:nvSpPr>
          <p:cNvPr id="3" name="Päivämäärän paikkamerkki 2">
            <a:extLst>
              <a:ext uri="{FF2B5EF4-FFF2-40B4-BE49-F238E27FC236}">
                <a16:creationId xmlns:a16="http://schemas.microsoft.com/office/drawing/2014/main" id="{343F661C-5A88-4846-A19C-88922AFCBD10}"/>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8614C456-4E1B-46AF-939C-C136773B3BB1}" type="datetimeFigureOut">
              <a:rPr lang="fi-FI" smtClean="0"/>
              <a:t>7.1.2022</a:t>
            </a:fld>
            <a:endParaRPr lang="fi-FI"/>
          </a:p>
        </p:txBody>
      </p:sp>
      <p:sp>
        <p:nvSpPr>
          <p:cNvPr id="4" name="Alatunnisteen paikkamerkki 3">
            <a:extLst>
              <a:ext uri="{FF2B5EF4-FFF2-40B4-BE49-F238E27FC236}">
                <a16:creationId xmlns:a16="http://schemas.microsoft.com/office/drawing/2014/main" id="{06377E15-5B78-433D-B8A0-F3E98997BA00}"/>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a:extLst>
              <a:ext uri="{FF2B5EF4-FFF2-40B4-BE49-F238E27FC236}">
                <a16:creationId xmlns:a16="http://schemas.microsoft.com/office/drawing/2014/main" id="{45060ABB-234C-4D81-8008-7ED7663C5A70}"/>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78B21B8-C112-423B-BE98-CB8B2D6ED257}" type="slidenum">
              <a:rPr lang="fi-FI" smtClean="0"/>
              <a:t>‹#›</a:t>
            </a:fld>
            <a:endParaRPr lang="fi-FI"/>
          </a:p>
        </p:txBody>
      </p:sp>
    </p:spTree>
    <p:extLst>
      <p:ext uri="{BB962C8B-B14F-4D97-AF65-F5344CB8AC3E}">
        <p14:creationId xmlns:p14="http://schemas.microsoft.com/office/powerpoint/2010/main" val="262325915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i-FI" dirty="0"/>
          </a:p>
        </p:txBody>
      </p:sp>
      <p:sp>
        <p:nvSpPr>
          <p:cNvPr id="3" name="Päivämäärän paikkamerkki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A757FC3-5E1A-4DCA-BC39-3608B1C3ED3A}" type="datetimeFigureOut">
              <a:rPr lang="fi-FI" smtClean="0"/>
              <a:t>7.1.2022</a:t>
            </a:fld>
            <a:endParaRPr lang="fi-FI" dirty="0"/>
          </a:p>
        </p:txBody>
      </p:sp>
      <p:sp>
        <p:nvSpPr>
          <p:cNvPr id="4" name="Dian kuvan paikkamerkki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i-FI" dirty="0"/>
          </a:p>
        </p:txBody>
      </p:sp>
      <p:sp>
        <p:nvSpPr>
          <p:cNvPr id="5" name="Huomautusten paikkamerkki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i-FI" dirty="0"/>
          </a:p>
        </p:txBody>
      </p:sp>
      <p:sp>
        <p:nvSpPr>
          <p:cNvPr id="7" name="Dian numeron paikkamerkki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6C5C39A-4629-47BF-8CFE-4CEAFCB932DB}" type="slidenum">
              <a:rPr lang="fi-FI" smtClean="0"/>
              <a:t>‹#›</a:t>
            </a:fld>
            <a:endParaRPr lang="fi-FI" dirty="0"/>
          </a:p>
        </p:txBody>
      </p:sp>
    </p:spTree>
    <p:extLst>
      <p:ext uri="{BB962C8B-B14F-4D97-AF65-F5344CB8AC3E}">
        <p14:creationId xmlns:p14="http://schemas.microsoft.com/office/powerpoint/2010/main" val="362107664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finlex.fi/fi/laki/ajantasa/2003/20030434#a434-2003"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a:xfrm>
            <a:off x="679768" y="4802647"/>
            <a:ext cx="5438140" cy="3908614"/>
          </a:xfrm>
        </p:spPr>
        <p:txBody>
          <a:bodyPr/>
          <a:lstStyle/>
          <a:p>
            <a:r>
              <a:rPr lang="fi-FI" dirty="0"/>
              <a:t>Miksi pitää tuntea erilaisia palveluita? </a:t>
            </a:r>
          </a:p>
          <a:p>
            <a:endParaRPr lang="fi-FI" b="1" dirty="0"/>
          </a:p>
          <a:p>
            <a:r>
              <a:rPr lang="fi-FI" b="1" dirty="0"/>
              <a:t>Tunnistaa erilaisissa vuorovaikutustilanteissa palveluiden tarve. </a:t>
            </a:r>
          </a:p>
          <a:p>
            <a:endParaRPr lang="fi-FI" dirty="0"/>
          </a:p>
          <a:p>
            <a:r>
              <a:rPr lang="fi-FI" dirty="0"/>
              <a:t>Tuntea asiakkaan muuttunut tilanne. Ovatko palvelut riittäviä, riittämättömiä? Tarvitseeko asiakas enää tätä palvelua? </a:t>
            </a:r>
          </a:p>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Etuudet ja palvelut – millaisia palveluita ikääntynyt voi saada? Mitä etuuksia ikääntynyt voi saada?</a:t>
            </a:r>
          </a:p>
          <a:p>
            <a:pPr>
              <a:lnSpc>
                <a:spcPct val="107000"/>
              </a:lnSpc>
              <a:spcAft>
                <a:spcPts val="800"/>
              </a:spcAft>
            </a:pPr>
            <a:r>
              <a:rPr lang="fi-FI" sz="1100" dirty="0">
                <a:effectLst/>
                <a:latin typeface="Calibri" panose="020F0502020204030204" pitchFamily="34" charset="0"/>
                <a:ea typeface="Calibri" panose="020F0502020204030204" pitchFamily="34" charset="0"/>
                <a:cs typeface="Times New Roman" panose="02020603050405020304" pitchFamily="18" charset="0"/>
              </a:rPr>
              <a:t>Miten ohjata palveluiden ääreen? </a:t>
            </a:r>
          </a:p>
          <a:p>
            <a:pPr marL="828040">
              <a:lnSpc>
                <a:spcPct val="107000"/>
              </a:lnSpc>
              <a:spcAft>
                <a:spcPts val="800"/>
              </a:spcAft>
            </a:pPr>
            <a:r>
              <a:rPr lang="fi-FI" sz="1100" dirty="0">
                <a:effectLst/>
                <a:latin typeface="Calibri" panose="020F0502020204030204" pitchFamily="34" charset="0"/>
                <a:ea typeface="Calibri" panose="020F0502020204030204" pitchFamily="34" charset="0"/>
                <a:cs typeface="Times New Roman" panose="02020603050405020304" pitchFamily="18" charset="0"/>
              </a:rPr>
              <a:t>-asiakas/läheinen kysyy palveluista, osattava kertoa, mistä palveluita saa. </a:t>
            </a:r>
          </a:p>
          <a:p>
            <a:pPr marL="828040">
              <a:lnSpc>
                <a:spcPct val="107000"/>
              </a:lnSpc>
              <a:spcAft>
                <a:spcPts val="800"/>
              </a:spcAft>
            </a:pPr>
            <a:r>
              <a:rPr lang="fi-FI" sz="1100" dirty="0">
                <a:effectLst/>
                <a:latin typeface="Calibri" panose="020F0502020204030204" pitchFamily="34" charset="0"/>
                <a:ea typeface="Calibri" panose="020F0502020204030204" pitchFamily="34" charset="0"/>
                <a:cs typeface="Times New Roman" panose="02020603050405020304" pitchFamily="18" charset="0"/>
              </a:rPr>
              <a:t>-osattava ohjata eteenpäin.</a:t>
            </a:r>
          </a:p>
          <a:p>
            <a:r>
              <a:rPr lang="fi-FI" dirty="0"/>
              <a:t>Neuvontaa tarvitaan erityisesti kotihoidossa, päivätoiminnassa, palvelutaloissa </a:t>
            </a:r>
          </a:p>
          <a:p>
            <a:pPr>
              <a:lnSpc>
                <a:spcPct val="107000"/>
              </a:lnSpc>
              <a:spcAft>
                <a:spcPts val="800"/>
              </a:spcAft>
            </a:pPr>
            <a:r>
              <a:rPr lang="fi-FI" dirty="0">
                <a:latin typeface="Calibri" panose="020F0502020204030204" pitchFamily="34" charset="0"/>
                <a:ea typeface="Calibri" panose="020F0502020204030204" pitchFamily="34" charset="0"/>
                <a:cs typeface="Times New Roman" panose="02020603050405020304" pitchFamily="18" charset="0"/>
              </a:rPr>
              <a:t>Etuudet ja palvelut – millaisia palveluita ikääntynyt voi saada? Mitä etuuksia ikääntynyt voi saada?</a:t>
            </a:r>
          </a:p>
          <a:p>
            <a:r>
              <a:rPr lang="fi-FI" dirty="0"/>
              <a:t>Moniongelmaisissa tilanteissa </a:t>
            </a:r>
            <a:r>
              <a:rPr lang="fi-FI" dirty="0" err="1"/>
              <a:t>moniamammatillinen</a:t>
            </a:r>
            <a:r>
              <a:rPr lang="fi-FI" dirty="0"/>
              <a:t> yhteistyö on tärkeää. </a:t>
            </a:r>
          </a:p>
          <a:p>
            <a:pPr marL="828040">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fi-FI" dirty="0"/>
          </a:p>
        </p:txBody>
      </p:sp>
      <p:sp>
        <p:nvSpPr>
          <p:cNvPr id="4" name="Dian numeron paikkamerkki 3"/>
          <p:cNvSpPr>
            <a:spLocks noGrp="1"/>
          </p:cNvSpPr>
          <p:nvPr>
            <p:ph type="sldNum" sz="quarter" idx="5"/>
          </p:nvPr>
        </p:nvSpPr>
        <p:spPr/>
        <p:txBody>
          <a:bodyPr/>
          <a:lstStyle/>
          <a:p>
            <a:fld id="{16C5C39A-4629-47BF-8CFE-4CEAFCB932DB}" type="slidenum">
              <a:rPr lang="fi-FI" smtClean="0"/>
              <a:t>1</a:t>
            </a:fld>
            <a:endParaRPr lang="fi-FI"/>
          </a:p>
        </p:txBody>
      </p:sp>
    </p:spTree>
    <p:extLst>
      <p:ext uri="{BB962C8B-B14F-4D97-AF65-F5344CB8AC3E}">
        <p14:creationId xmlns:p14="http://schemas.microsoft.com/office/powerpoint/2010/main" val="4131099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10</a:t>
            </a:fld>
            <a:endParaRPr lang="fi-FI" dirty="0"/>
          </a:p>
        </p:txBody>
      </p:sp>
    </p:spTree>
    <p:extLst>
      <p:ext uri="{BB962C8B-B14F-4D97-AF65-F5344CB8AC3E}">
        <p14:creationId xmlns:p14="http://schemas.microsoft.com/office/powerpoint/2010/main" val="5788474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11</a:t>
            </a:fld>
            <a:endParaRPr lang="fi-FI" dirty="0"/>
          </a:p>
        </p:txBody>
      </p:sp>
    </p:spTree>
    <p:extLst>
      <p:ext uri="{BB962C8B-B14F-4D97-AF65-F5344CB8AC3E}">
        <p14:creationId xmlns:p14="http://schemas.microsoft.com/office/powerpoint/2010/main" val="10176757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800" b="1" i="0" u="none" strike="noStrike" baseline="0" dirty="0">
                <a:solidFill>
                  <a:srgbClr val="000000"/>
                </a:solidFill>
                <a:latin typeface="Palatino Linotype" panose="02040502050505030304" pitchFamily="18" charset="0"/>
              </a:rPr>
              <a:t>Yhdenvertaisuus</a:t>
            </a:r>
            <a:endParaRPr lang="fi-FI" sz="1800" b="0" i="0" u="none" strike="noStrike" baseline="0" dirty="0">
              <a:solidFill>
                <a:srgbClr val="000000"/>
              </a:solidFill>
              <a:latin typeface="Palatino Linotype" panose="02040502050505030304" pitchFamily="18" charset="0"/>
            </a:endParaRPr>
          </a:p>
          <a:p>
            <a:r>
              <a:rPr lang="fi-FI" sz="1800" b="0" i="0" u="none" strike="noStrike" baseline="0" dirty="0">
                <a:solidFill>
                  <a:srgbClr val="000000"/>
                </a:solidFill>
                <a:latin typeface="Wingdings" panose="05000000000000000000" pitchFamily="2" charset="2"/>
              </a:rPr>
              <a:t></a:t>
            </a:r>
            <a:r>
              <a:rPr lang="fi-FI" sz="1800" b="0" i="0" u="none" strike="noStrike" baseline="0" dirty="0">
                <a:solidFill>
                  <a:srgbClr val="000000"/>
                </a:solidFill>
                <a:latin typeface="Calibri" panose="020F0502020204030204" pitchFamily="34" charset="0"/>
              </a:rPr>
              <a:t>Perustuslain (1999/731) yhdenvertaisuus-säännöksen (6</a:t>
            </a:r>
            <a:r>
              <a:rPr lang="fi-FI" sz="1800" b="0" i="0" u="none" strike="noStrike" baseline="0" dirty="0">
                <a:solidFill>
                  <a:srgbClr val="000000"/>
                </a:solidFill>
                <a:latin typeface="MS PGothic" panose="020B0600070205080204" pitchFamily="34" charset="-128"/>
              </a:rPr>
              <a:t>§</a:t>
            </a:r>
            <a:r>
              <a:rPr lang="fi-FI" sz="1800" b="0" i="0" u="none" strike="noStrike" baseline="0" dirty="0">
                <a:solidFill>
                  <a:srgbClr val="000000"/>
                </a:solidFill>
                <a:latin typeface="Calibri" panose="020F0502020204030204" pitchFamily="34" charset="0"/>
              </a:rPr>
              <a:t>) mukaan ihmiset ovat yhdenvertaisia lain edessä. </a:t>
            </a:r>
          </a:p>
          <a:p>
            <a:r>
              <a:rPr lang="fi-FI" sz="1800" b="0" i="0" u="none" strike="noStrike" baseline="0" dirty="0">
                <a:solidFill>
                  <a:srgbClr val="000000"/>
                </a:solidFill>
                <a:latin typeface="Wingdings" panose="05000000000000000000" pitchFamily="2" charset="2"/>
              </a:rPr>
              <a:t></a:t>
            </a:r>
            <a:r>
              <a:rPr lang="fi-FI" sz="1800" b="0" i="0" u="none" strike="noStrike" baseline="0" dirty="0">
                <a:solidFill>
                  <a:srgbClr val="000000"/>
                </a:solidFill>
                <a:latin typeface="Calibri" panose="020F0502020204030204" pitchFamily="34" charset="0"/>
              </a:rPr>
              <a:t>Perustuslain 6</a:t>
            </a:r>
            <a:r>
              <a:rPr lang="fi-FI" sz="1800" b="0" i="0" u="none" strike="noStrike" baseline="0" dirty="0">
                <a:solidFill>
                  <a:srgbClr val="000000"/>
                </a:solidFill>
                <a:latin typeface="MS PGothic" panose="020B0600070205080204" pitchFamily="34" charset="-128"/>
              </a:rPr>
              <a:t>§</a:t>
            </a:r>
            <a:r>
              <a:rPr lang="fi-FI" sz="1800" b="0" i="0" u="none" strike="noStrike" baseline="0" dirty="0">
                <a:solidFill>
                  <a:srgbClr val="000000"/>
                </a:solidFill>
                <a:latin typeface="Calibri" panose="020F0502020204030204" pitchFamily="34" charset="0"/>
              </a:rPr>
              <a:t>:</a:t>
            </a:r>
            <a:r>
              <a:rPr lang="fi-FI" sz="1800" b="0" i="0" u="none" strike="noStrike" baseline="0" dirty="0" err="1">
                <a:solidFill>
                  <a:srgbClr val="000000"/>
                </a:solidFill>
                <a:latin typeface="Calibri" panose="020F0502020204030204" pitchFamily="34" charset="0"/>
              </a:rPr>
              <a:t>äätoteuttavassa</a:t>
            </a:r>
            <a:r>
              <a:rPr lang="fi-FI" sz="1800" b="0" i="0" u="none" strike="noStrike" baseline="0" dirty="0">
                <a:solidFill>
                  <a:srgbClr val="000000"/>
                </a:solidFill>
                <a:latin typeface="Calibri" panose="020F0502020204030204" pitchFamily="34" charset="0"/>
              </a:rPr>
              <a:t> yhdenvertaisuuslaissa (2004/21) kielletään syrjintä myös silloin, kun kyse on sosiaaliturvaetuuksista. </a:t>
            </a:r>
          </a:p>
          <a:p>
            <a:r>
              <a:rPr lang="fi-FI" sz="1800" b="0" i="0" u="none" strike="noStrike" baseline="0" dirty="0">
                <a:solidFill>
                  <a:srgbClr val="000000"/>
                </a:solidFill>
                <a:latin typeface="Wingdings" panose="05000000000000000000" pitchFamily="2" charset="2"/>
              </a:rPr>
              <a:t></a:t>
            </a:r>
            <a:r>
              <a:rPr lang="fi-FI" sz="1800" b="0" i="0" u="none" strike="noStrike" baseline="0" dirty="0">
                <a:solidFill>
                  <a:srgbClr val="000000"/>
                </a:solidFill>
                <a:latin typeface="Calibri" panose="020F0502020204030204" pitchFamily="34" charset="0"/>
              </a:rPr>
              <a:t>Jos kaksi henkilöä täyttää tietynpalvelun saamiselle laissa asetetut ehdot, heitä tulee kohdella samalla tavoin kiinnittämättä huomiota heidän välillään vallitseviin mahdollisiin muihin eroihin.   (Scheinin1999)</a:t>
            </a:r>
          </a:p>
          <a:p>
            <a:endParaRPr lang="fi-FI" sz="1800" b="0" i="0" u="none" strike="noStrike" baseline="0" dirty="0">
              <a:solidFill>
                <a:srgbClr val="000000"/>
              </a:solidFill>
              <a:latin typeface="Calibri" panose="020F0502020204030204" pitchFamily="34" charset="0"/>
            </a:endParaRPr>
          </a:p>
          <a:p>
            <a:r>
              <a:rPr lang="fi-FI" sz="1800" b="1" i="0" u="none" strike="noStrike" baseline="0" dirty="0">
                <a:solidFill>
                  <a:srgbClr val="000000"/>
                </a:solidFill>
                <a:latin typeface="Palatino Linotype" panose="02040502050505030304" pitchFamily="18" charset="0"/>
              </a:rPr>
              <a:t>Oikeus kuntoutukseen</a:t>
            </a:r>
            <a:endParaRPr lang="fi-FI" sz="1800" b="0" i="0" u="none" strike="noStrike" baseline="0" dirty="0">
              <a:solidFill>
                <a:srgbClr val="000000"/>
              </a:solidFill>
              <a:latin typeface="Palatino Linotype" panose="02040502050505030304" pitchFamily="18" charset="0"/>
            </a:endParaRPr>
          </a:p>
          <a:p>
            <a:r>
              <a:rPr lang="fi-FI" sz="1800" b="1" i="0" u="none" strike="noStrike" baseline="0" dirty="0">
                <a:solidFill>
                  <a:srgbClr val="000000"/>
                </a:solidFill>
                <a:latin typeface="Calibri" panose="020F0502020204030204" pitchFamily="34" charset="0"/>
              </a:rPr>
              <a:t>Yhdenvertainen oikeus kuntoutuksen</a:t>
            </a:r>
            <a:endParaRPr lang="fi-FI" sz="1800" b="0" i="0" u="none" strike="noStrike" baseline="0" dirty="0">
              <a:solidFill>
                <a:srgbClr val="000000"/>
              </a:solidFill>
              <a:latin typeface="Calibri" panose="020F0502020204030204" pitchFamily="34" charset="0"/>
            </a:endParaRPr>
          </a:p>
          <a:p>
            <a:r>
              <a:rPr lang="fi-FI" sz="1800" b="0" i="0" u="none" strike="noStrike" baseline="0" dirty="0">
                <a:solidFill>
                  <a:srgbClr val="000000"/>
                </a:solidFill>
                <a:latin typeface="Wingdings" panose="05000000000000000000" pitchFamily="2" charset="2"/>
              </a:rPr>
              <a:t></a:t>
            </a:r>
            <a:r>
              <a:rPr lang="fi-FI" sz="1800" b="0" i="0" u="none" strike="noStrike" baseline="0" dirty="0">
                <a:solidFill>
                  <a:srgbClr val="000000"/>
                </a:solidFill>
                <a:latin typeface="Calibri" panose="020F0502020204030204" pitchFamily="34" charset="0"/>
              </a:rPr>
              <a:t>Sopeutumisvalmennuksen yhdenvertainen saatavuus muistisairailla huonosti tai erittäin huonosti 43 % (Nikumaa2010, N=157)</a:t>
            </a:r>
          </a:p>
          <a:p>
            <a:r>
              <a:rPr lang="fi-FI" sz="1800" b="0" i="0" u="none" strike="noStrike" baseline="0" dirty="0">
                <a:solidFill>
                  <a:srgbClr val="000000"/>
                </a:solidFill>
                <a:latin typeface="Wingdings" panose="05000000000000000000" pitchFamily="2" charset="2"/>
              </a:rPr>
              <a:t></a:t>
            </a:r>
            <a:r>
              <a:rPr lang="fi-FI" sz="1800" b="0" i="0" u="none" strike="noStrike" baseline="0" dirty="0">
                <a:solidFill>
                  <a:srgbClr val="000000"/>
                </a:solidFill>
                <a:latin typeface="Calibri" panose="020F0502020204030204" pitchFamily="34" charset="0"/>
              </a:rPr>
              <a:t>Muiden kuntoutuksellisten tukimuotojen yhdenvertainen saatavuus muistisairailla huonosti tai erittäin huonosti 46 % (Nikumaa2010, N=157)</a:t>
            </a:r>
          </a:p>
          <a:p>
            <a:r>
              <a:rPr lang="fi-FI" sz="1800" b="0" i="0" u="none" strike="noStrike" baseline="0" dirty="0">
                <a:solidFill>
                  <a:srgbClr val="000000"/>
                </a:solidFill>
                <a:latin typeface="Wingdings" panose="05000000000000000000" pitchFamily="2" charset="2"/>
              </a:rPr>
              <a:t></a:t>
            </a:r>
            <a:r>
              <a:rPr lang="fi-FI" sz="1800" b="0" i="0" u="none" strike="noStrike" baseline="0" dirty="0">
                <a:solidFill>
                  <a:srgbClr val="000000"/>
                </a:solidFill>
                <a:latin typeface="Calibri" panose="020F0502020204030204" pitchFamily="34" charset="0"/>
              </a:rPr>
              <a:t>kunnan tai kuntayhtymän tulee huolehtia siitä, että kuntoutuksen palvelut järjestetään sisällöltään ja laajuudeltaan sellaisiksi kuin kuntoutuksen tarve alueella edellyttää (Asetus lääkinnällisestä kuntoutuksesta)</a:t>
            </a:r>
          </a:p>
          <a:p>
            <a:r>
              <a:rPr lang="fi-FI" sz="1800" b="0" i="0" u="none" strike="noStrike" baseline="0" dirty="0">
                <a:solidFill>
                  <a:srgbClr val="000000"/>
                </a:solidFill>
                <a:latin typeface="Wingdings" panose="05000000000000000000" pitchFamily="2" charset="2"/>
              </a:rPr>
              <a:t></a:t>
            </a:r>
            <a:r>
              <a:rPr lang="fi-FI" sz="1800" b="0" i="0" u="none" strike="noStrike" baseline="0" dirty="0">
                <a:solidFill>
                  <a:srgbClr val="000000"/>
                </a:solidFill>
                <a:latin typeface="Calibri" panose="020F0502020204030204" pitchFamily="34" charset="0"/>
              </a:rPr>
              <a:t>myös esim. sosiaalihuollon palveluna, vammaispalveluna</a:t>
            </a:r>
          </a:p>
          <a:p>
            <a:endParaRPr lang="fi-FI" sz="1800" b="0" i="0" u="none" strike="noStrike" baseline="0" dirty="0">
              <a:solidFill>
                <a:srgbClr val="000000"/>
              </a:solidFill>
              <a:latin typeface="Calibri" panose="020F0502020204030204" pitchFamily="34" charset="0"/>
            </a:endParaRPr>
          </a:p>
          <a:p>
            <a:endParaRPr lang="fi-FI" dirty="0"/>
          </a:p>
        </p:txBody>
      </p:sp>
      <p:sp>
        <p:nvSpPr>
          <p:cNvPr id="4" name="Dian numeron paikkamerkki 3"/>
          <p:cNvSpPr>
            <a:spLocks noGrp="1"/>
          </p:cNvSpPr>
          <p:nvPr>
            <p:ph type="sldNum" sz="quarter" idx="5"/>
          </p:nvPr>
        </p:nvSpPr>
        <p:spPr/>
        <p:txBody>
          <a:bodyPr/>
          <a:lstStyle/>
          <a:p>
            <a:fld id="{16C5C39A-4629-47BF-8CFE-4CEAFCB932DB}" type="slidenum">
              <a:rPr lang="fi-FI" smtClean="0"/>
              <a:t>12</a:t>
            </a:fld>
            <a:endParaRPr lang="fi-FI"/>
          </a:p>
        </p:txBody>
      </p:sp>
    </p:spTree>
    <p:extLst>
      <p:ext uri="{BB962C8B-B14F-4D97-AF65-F5344CB8AC3E}">
        <p14:creationId xmlns:p14="http://schemas.microsoft.com/office/powerpoint/2010/main" val="34981807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16C5C39A-4629-47BF-8CFE-4CEAFCB932DB}" type="slidenum">
              <a:rPr lang="fi-FI" smtClean="0"/>
              <a:t>13</a:t>
            </a:fld>
            <a:endParaRPr lang="fi-FI" dirty="0"/>
          </a:p>
        </p:txBody>
      </p:sp>
    </p:spTree>
    <p:extLst>
      <p:ext uri="{BB962C8B-B14F-4D97-AF65-F5344CB8AC3E}">
        <p14:creationId xmlns:p14="http://schemas.microsoft.com/office/powerpoint/2010/main" val="7242708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14</a:t>
            </a:fld>
            <a:endParaRPr lang="fi-FI" dirty="0"/>
          </a:p>
        </p:txBody>
      </p:sp>
    </p:spTree>
    <p:extLst>
      <p:ext uri="{BB962C8B-B14F-4D97-AF65-F5344CB8AC3E}">
        <p14:creationId xmlns:p14="http://schemas.microsoft.com/office/powerpoint/2010/main" val="5529119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15</a:t>
            </a:fld>
            <a:endParaRPr lang="fi-FI" dirty="0"/>
          </a:p>
        </p:txBody>
      </p:sp>
    </p:spTree>
    <p:extLst>
      <p:ext uri="{BB962C8B-B14F-4D97-AF65-F5344CB8AC3E}">
        <p14:creationId xmlns:p14="http://schemas.microsoft.com/office/powerpoint/2010/main" val="1344042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2</a:t>
            </a:fld>
            <a:endParaRPr lang="fi-FI" dirty="0"/>
          </a:p>
        </p:txBody>
      </p:sp>
    </p:spTree>
    <p:extLst>
      <p:ext uri="{BB962C8B-B14F-4D97-AF65-F5344CB8AC3E}">
        <p14:creationId xmlns:p14="http://schemas.microsoft.com/office/powerpoint/2010/main" val="2432330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400" dirty="0">
                <a:latin typeface="14"/>
              </a:rPr>
              <a:t>Vanhuspalvelulain mukaan </a:t>
            </a:r>
          </a:p>
          <a:p>
            <a:endParaRPr lang="fi-FI" sz="1400" dirty="0">
              <a:latin typeface="14"/>
            </a:endParaRPr>
          </a:p>
          <a:p>
            <a:r>
              <a:rPr lang="fi-FI" sz="1400" cap="none" dirty="0">
                <a:latin typeface="14"/>
                <a:cs typeface="Times New Roman" panose="02020603050405020304" pitchFamily="18" charset="0"/>
              </a:rPr>
              <a:t>Tarkoituksena on ohjata asiakas saamaan hänelle sopivat palelut sekä tarkistaa palvelu- ja tukimuodot vastaavat hänen tarpeitaan</a:t>
            </a:r>
          </a:p>
          <a:p>
            <a:r>
              <a:rPr lang="fi-FI" sz="1400" cap="none" dirty="0">
                <a:latin typeface="14"/>
                <a:cs typeface="Times New Roman" panose="02020603050405020304" pitchFamily="18" charset="0"/>
              </a:rPr>
              <a:t>Suunnitelma laaditaan asiakkaan kanssa ja tarvittaessa läheisen kanssa</a:t>
            </a:r>
          </a:p>
          <a:p>
            <a:r>
              <a:rPr lang="fi-FI" sz="1400" cap="none" dirty="0">
                <a:latin typeface="14"/>
                <a:cs typeface="Times New Roman" panose="02020603050405020304" pitchFamily="18" charset="0"/>
              </a:rPr>
              <a:t>Suunnitelma sisältää </a:t>
            </a:r>
          </a:p>
          <a:p>
            <a:pPr lvl="1">
              <a:buFont typeface="Wingdings" panose="05000000000000000000" pitchFamily="2" charset="2"/>
              <a:buChar char="v"/>
            </a:pPr>
            <a:r>
              <a:rPr lang="fi-FI" sz="1400" cap="none" dirty="0">
                <a:latin typeface="14"/>
                <a:cs typeface="Times New Roman" panose="02020603050405020304" pitchFamily="18" charset="0"/>
              </a:rPr>
              <a:t>arvio palveluiden tarpeesta (asiakas ja ammattilainen yhdessä) </a:t>
            </a:r>
          </a:p>
          <a:p>
            <a:pPr lvl="1">
              <a:buFont typeface="Wingdings" panose="05000000000000000000" pitchFamily="2" charset="2"/>
              <a:buChar char="v"/>
            </a:pPr>
            <a:r>
              <a:rPr lang="fi-FI" sz="1400" cap="none" dirty="0">
                <a:latin typeface="14"/>
                <a:cs typeface="Times New Roman" panose="02020603050405020304" pitchFamily="18" charset="0"/>
              </a:rPr>
              <a:t>asiakas ja ammattilainen tekevät yhdessä tavoitteen palveluiden tarpeesta</a:t>
            </a:r>
          </a:p>
          <a:p>
            <a:pPr lvl="1">
              <a:buFont typeface="Wingdings" panose="05000000000000000000" pitchFamily="2" charset="2"/>
              <a:buChar char="v"/>
            </a:pPr>
            <a:r>
              <a:rPr lang="fi-FI" sz="1400" cap="none" dirty="0">
                <a:latin typeface="14"/>
                <a:cs typeface="Times New Roman" panose="02020603050405020304" pitchFamily="18" charset="0"/>
              </a:rPr>
              <a:t>molempien arvio tuen tarpeesta, asiakkaan vahvuuksista, voimavaroista ja toimenpiteistä</a:t>
            </a:r>
          </a:p>
          <a:p>
            <a:pPr lvl="1">
              <a:buFont typeface="Wingdings" panose="05000000000000000000" pitchFamily="2" charset="2"/>
              <a:buChar char="v"/>
            </a:pPr>
            <a:r>
              <a:rPr lang="fi-FI" sz="1400" cap="none" dirty="0">
                <a:latin typeface="14"/>
                <a:cs typeface="Times New Roman" panose="02020603050405020304" pitchFamily="18" charset="0"/>
              </a:rPr>
              <a:t>asiakkuuden kestosta </a:t>
            </a:r>
          </a:p>
          <a:p>
            <a:pPr lvl="1">
              <a:buFont typeface="Wingdings" panose="05000000000000000000" pitchFamily="2" charset="2"/>
              <a:buChar char="v"/>
            </a:pPr>
            <a:r>
              <a:rPr lang="fi-FI" sz="1400" cap="none" dirty="0">
                <a:latin typeface="14"/>
                <a:cs typeface="Times New Roman" panose="02020603050405020304" pitchFamily="18" charset="0"/>
              </a:rPr>
              <a:t>tiedot yhteistyötahoista ja vastuiden jakautumisesta</a:t>
            </a:r>
          </a:p>
          <a:p>
            <a:pPr lvl="1">
              <a:buFont typeface="Wingdings" panose="05000000000000000000" pitchFamily="2" charset="2"/>
              <a:buChar char="v"/>
            </a:pPr>
            <a:r>
              <a:rPr lang="fi-FI" sz="1400" cap="none" dirty="0">
                <a:latin typeface="14"/>
                <a:cs typeface="Times New Roman" panose="02020603050405020304" pitchFamily="18" charset="0"/>
              </a:rPr>
              <a:t>Suunnitelman seuranta sekä tarpeiden uudelleen arviointi</a:t>
            </a:r>
          </a:p>
          <a:p>
            <a:pPr marL="0" indent="0">
              <a:buNone/>
            </a:pPr>
            <a:r>
              <a:rPr lang="fi-FI" sz="1400" cap="none" dirty="0">
                <a:latin typeface="14"/>
                <a:cs typeface="Times New Roman" panose="02020603050405020304" pitchFamily="18" charset="0"/>
              </a:rPr>
              <a:t> </a:t>
            </a:r>
            <a:r>
              <a:rPr lang="fi-FI" sz="1400" dirty="0">
                <a:latin typeface="14"/>
              </a:rPr>
              <a:t> </a:t>
            </a:r>
          </a:p>
          <a:p>
            <a:endParaRPr lang="fi-FI" sz="1400" dirty="0">
              <a:latin typeface="14"/>
            </a:endParaRPr>
          </a:p>
        </p:txBody>
      </p:sp>
      <p:sp>
        <p:nvSpPr>
          <p:cNvPr id="4" name="Dian numeron paikkamerkki 3"/>
          <p:cNvSpPr>
            <a:spLocks noGrp="1"/>
          </p:cNvSpPr>
          <p:nvPr>
            <p:ph type="sldNum" sz="quarter" idx="5"/>
          </p:nvPr>
        </p:nvSpPr>
        <p:spPr/>
        <p:txBody>
          <a:bodyPr/>
          <a:lstStyle/>
          <a:p>
            <a:fld id="{16C5C39A-4629-47BF-8CFE-4CEAFCB932DB}" type="slidenum">
              <a:rPr lang="fi-FI" smtClean="0"/>
              <a:t>3</a:t>
            </a:fld>
            <a:endParaRPr lang="fi-FI" dirty="0"/>
          </a:p>
        </p:txBody>
      </p:sp>
    </p:spTree>
    <p:extLst>
      <p:ext uri="{BB962C8B-B14F-4D97-AF65-F5344CB8AC3E}">
        <p14:creationId xmlns:p14="http://schemas.microsoft.com/office/powerpoint/2010/main" val="3908865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4</a:t>
            </a:fld>
            <a:endParaRPr lang="fi-FI" dirty="0"/>
          </a:p>
        </p:txBody>
      </p:sp>
    </p:spTree>
    <p:extLst>
      <p:ext uri="{BB962C8B-B14F-4D97-AF65-F5344CB8AC3E}">
        <p14:creationId xmlns:p14="http://schemas.microsoft.com/office/powerpoint/2010/main" val="40671702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5</a:t>
            </a:fld>
            <a:endParaRPr lang="fi-FI" dirty="0"/>
          </a:p>
        </p:txBody>
      </p:sp>
    </p:spTree>
    <p:extLst>
      <p:ext uri="{BB962C8B-B14F-4D97-AF65-F5344CB8AC3E}">
        <p14:creationId xmlns:p14="http://schemas.microsoft.com/office/powerpoint/2010/main" val="755358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Potilaslaki – tiedonsaantioikeus</a:t>
            </a:r>
          </a:p>
          <a:p>
            <a:r>
              <a:rPr lang="fi-FI" dirty="0" err="1"/>
              <a:t>Sos.huoltolaki</a:t>
            </a:r>
            <a:r>
              <a:rPr lang="fi-FI" dirty="0"/>
              <a:t> – neuvonta ja ohjaus</a:t>
            </a:r>
          </a:p>
          <a:p>
            <a:pPr algn="l" fontAlgn="base"/>
            <a:r>
              <a:rPr lang="fi-FI" b="0" i="0" u="sng" dirty="0">
                <a:solidFill>
                  <a:srgbClr val="0B5B8D"/>
                </a:solidFill>
                <a:effectLst/>
                <a:latin typeface="inherit"/>
                <a:hlinkClick r:id="rId3" tooltip="Linkki voimaantulosäännökseen"/>
              </a:rPr>
              <a:t>Hallintolaki 8 §</a:t>
            </a:r>
            <a:r>
              <a:rPr lang="fi-FI" u="sng" dirty="0">
                <a:solidFill>
                  <a:srgbClr val="4E4E4E"/>
                </a:solidFill>
                <a:latin typeface="IntervalSansProSemiBold"/>
              </a:rPr>
              <a:t> - </a:t>
            </a:r>
            <a:r>
              <a:rPr lang="fi-FI" b="0" i="0" dirty="0">
                <a:solidFill>
                  <a:srgbClr val="4E4E4E"/>
                </a:solidFill>
                <a:effectLst/>
                <a:latin typeface="IntervalSansProSemiBold"/>
              </a:rPr>
              <a:t>Neuvonta</a:t>
            </a:r>
          </a:p>
          <a:p>
            <a:pPr algn="l" fontAlgn="base"/>
            <a:r>
              <a:rPr lang="fi-FI" b="0" i="0" dirty="0">
                <a:solidFill>
                  <a:srgbClr val="444444"/>
                </a:solidFill>
                <a:effectLst/>
                <a:latin typeface="IntervalSansProRegular"/>
              </a:rPr>
              <a:t>Viranomaisen on toimivaltansa rajoissa annettava asiakkailleen tarpeen mukaan hallintoasian hoitamiseen liittyvää neuvontaa sekä vastattava asiointia koskeviin kysymyksiin ja tiedusteluihin. Neuvonta on maksutonta.</a:t>
            </a:r>
          </a:p>
          <a:p>
            <a:pPr algn="l" fontAlgn="base"/>
            <a:r>
              <a:rPr lang="fi-FI" b="0" i="0" dirty="0">
                <a:solidFill>
                  <a:srgbClr val="444444"/>
                </a:solidFill>
                <a:effectLst/>
                <a:latin typeface="IntervalSansProRegular"/>
              </a:rPr>
              <a:t>Jos asia ei kuulu viranomaisen toimivaltaan, sen on pyrittävä opastamaan asiakas toimivaltaiseen viranomaiseen</a:t>
            </a:r>
          </a:p>
          <a:p>
            <a:endParaRPr lang="fi-FI" dirty="0"/>
          </a:p>
          <a:p>
            <a:endParaRPr lang="fi-FI" dirty="0"/>
          </a:p>
        </p:txBody>
      </p:sp>
      <p:sp>
        <p:nvSpPr>
          <p:cNvPr id="4" name="Dian numeron paikkamerkki 3"/>
          <p:cNvSpPr>
            <a:spLocks noGrp="1"/>
          </p:cNvSpPr>
          <p:nvPr>
            <p:ph type="sldNum" sz="quarter" idx="5"/>
          </p:nvPr>
        </p:nvSpPr>
        <p:spPr/>
        <p:txBody>
          <a:bodyPr/>
          <a:lstStyle/>
          <a:p>
            <a:fld id="{16C5C39A-4629-47BF-8CFE-4CEAFCB932DB}" type="slidenum">
              <a:rPr lang="fi-FI" smtClean="0"/>
              <a:t>6</a:t>
            </a:fld>
            <a:endParaRPr lang="fi-FI" dirty="0"/>
          </a:p>
        </p:txBody>
      </p:sp>
    </p:spTree>
    <p:extLst>
      <p:ext uri="{BB962C8B-B14F-4D97-AF65-F5344CB8AC3E}">
        <p14:creationId xmlns:p14="http://schemas.microsoft.com/office/powerpoint/2010/main" val="942571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Keskitetty asiakas- ja palveluohjaus on keskeinen kunnan/palvelun järjestäjän toimintamalli, jota kehitettiin osana ikäihmisten kotihoidon ja kaikenikäisten omaishoidon kärkihanketta vuosina. </a:t>
            </a:r>
            <a:r>
              <a:rPr lang="fi-FI" b="1" dirty="0"/>
              <a:t>Asiakas- ja palveluohjauksessa keskeistä on ns. yhden luukun periaate. </a:t>
            </a:r>
            <a:r>
              <a:rPr lang="fi-FI" dirty="0"/>
              <a:t>Asiakkaan ei tarvitse itse tietää, mitä ja mistä palvelua haetaan, vaan yksi yhteydenotto riittää. Asiakas- ja palveluohjauksen tarkoituksena on helpottaa tukien ja palveluiden hakemista ja koordinoida ja sujuvoittaa palveluiden kohdentumista asiakkaiden arvioidun palvelutarpeen mukaan</a:t>
            </a:r>
          </a:p>
        </p:txBody>
      </p:sp>
      <p:sp>
        <p:nvSpPr>
          <p:cNvPr id="4" name="Dian numeron paikkamerkki 3"/>
          <p:cNvSpPr>
            <a:spLocks noGrp="1"/>
          </p:cNvSpPr>
          <p:nvPr>
            <p:ph type="sldNum" sz="quarter" idx="5"/>
          </p:nvPr>
        </p:nvSpPr>
        <p:spPr/>
        <p:txBody>
          <a:bodyPr/>
          <a:lstStyle/>
          <a:p>
            <a:fld id="{16C5C39A-4629-47BF-8CFE-4CEAFCB932DB}" type="slidenum">
              <a:rPr lang="fi-FI" smtClean="0"/>
              <a:t>7</a:t>
            </a:fld>
            <a:endParaRPr lang="fi-FI" dirty="0"/>
          </a:p>
        </p:txBody>
      </p:sp>
    </p:spTree>
    <p:extLst>
      <p:ext uri="{BB962C8B-B14F-4D97-AF65-F5344CB8AC3E}">
        <p14:creationId xmlns:p14="http://schemas.microsoft.com/office/powerpoint/2010/main" val="6408028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8</a:t>
            </a:fld>
            <a:endParaRPr lang="fi-FI" dirty="0"/>
          </a:p>
        </p:txBody>
      </p:sp>
    </p:spTree>
    <p:extLst>
      <p:ext uri="{BB962C8B-B14F-4D97-AF65-F5344CB8AC3E}">
        <p14:creationId xmlns:p14="http://schemas.microsoft.com/office/powerpoint/2010/main" val="15598746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9</a:t>
            </a:fld>
            <a:endParaRPr lang="fi-FI" dirty="0"/>
          </a:p>
        </p:txBody>
      </p:sp>
    </p:spTree>
    <p:extLst>
      <p:ext uri="{BB962C8B-B14F-4D97-AF65-F5344CB8AC3E}">
        <p14:creationId xmlns:p14="http://schemas.microsoft.com/office/powerpoint/2010/main" val="3005362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4B8C57C4-8F4A-4B69-83CE-6C307B323913}" type="datetimeFigureOut">
              <a:rPr lang="fi-FI" smtClean="0"/>
              <a:t>7.1.2022</a:t>
            </a:fld>
            <a:endParaRPr lang="fi-FI" dirty="0"/>
          </a:p>
        </p:txBody>
      </p:sp>
      <p:sp>
        <p:nvSpPr>
          <p:cNvPr id="5" name="Alatunnisteen paikkamerkki 4"/>
          <p:cNvSpPr>
            <a:spLocks noGrp="1"/>
          </p:cNvSpPr>
          <p:nvPr>
            <p:ph type="ftr" sz="quarter" idx="11"/>
          </p:nvPr>
        </p:nvSpPr>
        <p:spPr/>
        <p:txBody>
          <a:bodyPr/>
          <a:lstStyle/>
          <a:p>
            <a:endParaRPr lang="fi-FI" dirty="0"/>
          </a:p>
        </p:txBody>
      </p:sp>
      <p:sp>
        <p:nvSpPr>
          <p:cNvPr id="6" name="Dian numeron paikkamerkki 5"/>
          <p:cNvSpPr>
            <a:spLocks noGrp="1"/>
          </p:cNvSpPr>
          <p:nvPr>
            <p:ph type="sldNum" sz="quarter" idx="12"/>
          </p:nvPr>
        </p:nvSpPr>
        <p:spPr/>
        <p:txBody>
          <a:bodyPr/>
          <a:lstStyle/>
          <a:p>
            <a:fld id="{7B22BE65-4245-41D7-AE23-4EA3467EB4DC}" type="slidenum">
              <a:rPr lang="fi-FI" smtClean="0"/>
              <a:t>‹#›</a:t>
            </a:fld>
            <a:endParaRPr lang="fi-FI" dirty="0"/>
          </a:p>
        </p:txBody>
      </p:sp>
    </p:spTree>
    <p:extLst>
      <p:ext uri="{BB962C8B-B14F-4D97-AF65-F5344CB8AC3E}">
        <p14:creationId xmlns:p14="http://schemas.microsoft.com/office/powerpoint/2010/main" val="603695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4B8C57C4-8F4A-4B69-83CE-6C307B323913}" type="datetimeFigureOut">
              <a:rPr lang="fi-FI" smtClean="0"/>
              <a:t>7.1.2022</a:t>
            </a:fld>
            <a:endParaRPr lang="fi-FI" dirty="0"/>
          </a:p>
        </p:txBody>
      </p:sp>
      <p:sp>
        <p:nvSpPr>
          <p:cNvPr id="5" name="Alatunnisteen paikkamerkki 4"/>
          <p:cNvSpPr>
            <a:spLocks noGrp="1"/>
          </p:cNvSpPr>
          <p:nvPr>
            <p:ph type="ftr" sz="quarter" idx="11"/>
          </p:nvPr>
        </p:nvSpPr>
        <p:spPr/>
        <p:txBody>
          <a:bodyPr/>
          <a:lstStyle/>
          <a:p>
            <a:endParaRPr lang="fi-FI" dirty="0"/>
          </a:p>
        </p:txBody>
      </p:sp>
      <p:sp>
        <p:nvSpPr>
          <p:cNvPr id="6" name="Dian numeron paikkamerkki 5"/>
          <p:cNvSpPr>
            <a:spLocks noGrp="1"/>
          </p:cNvSpPr>
          <p:nvPr>
            <p:ph type="sldNum" sz="quarter" idx="12"/>
          </p:nvPr>
        </p:nvSpPr>
        <p:spPr/>
        <p:txBody>
          <a:bodyPr/>
          <a:lstStyle/>
          <a:p>
            <a:fld id="{7B22BE65-4245-41D7-AE23-4EA3467EB4DC}" type="slidenum">
              <a:rPr lang="fi-FI" smtClean="0"/>
              <a:t>‹#›</a:t>
            </a:fld>
            <a:endParaRPr lang="fi-FI" dirty="0"/>
          </a:p>
        </p:txBody>
      </p:sp>
    </p:spTree>
    <p:extLst>
      <p:ext uri="{BB962C8B-B14F-4D97-AF65-F5344CB8AC3E}">
        <p14:creationId xmlns:p14="http://schemas.microsoft.com/office/powerpoint/2010/main" val="902159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4B8C57C4-8F4A-4B69-83CE-6C307B323913}" type="datetimeFigureOut">
              <a:rPr lang="fi-FI" smtClean="0"/>
              <a:t>7.1.2022</a:t>
            </a:fld>
            <a:endParaRPr lang="fi-FI" dirty="0"/>
          </a:p>
        </p:txBody>
      </p:sp>
      <p:sp>
        <p:nvSpPr>
          <p:cNvPr id="5" name="Alatunnisteen paikkamerkki 4"/>
          <p:cNvSpPr>
            <a:spLocks noGrp="1"/>
          </p:cNvSpPr>
          <p:nvPr>
            <p:ph type="ftr" sz="quarter" idx="11"/>
          </p:nvPr>
        </p:nvSpPr>
        <p:spPr/>
        <p:txBody>
          <a:bodyPr/>
          <a:lstStyle/>
          <a:p>
            <a:endParaRPr lang="fi-FI" dirty="0"/>
          </a:p>
        </p:txBody>
      </p:sp>
      <p:sp>
        <p:nvSpPr>
          <p:cNvPr id="6" name="Dian numeron paikkamerkki 5"/>
          <p:cNvSpPr>
            <a:spLocks noGrp="1"/>
          </p:cNvSpPr>
          <p:nvPr>
            <p:ph type="sldNum" sz="quarter" idx="12"/>
          </p:nvPr>
        </p:nvSpPr>
        <p:spPr/>
        <p:txBody>
          <a:bodyPr/>
          <a:lstStyle/>
          <a:p>
            <a:fld id="{7B22BE65-4245-41D7-AE23-4EA3467EB4DC}" type="slidenum">
              <a:rPr lang="fi-FI" smtClean="0"/>
              <a:t>‹#›</a:t>
            </a:fld>
            <a:endParaRPr lang="fi-FI" dirty="0"/>
          </a:p>
        </p:txBody>
      </p:sp>
    </p:spTree>
    <p:extLst>
      <p:ext uri="{BB962C8B-B14F-4D97-AF65-F5344CB8AC3E}">
        <p14:creationId xmlns:p14="http://schemas.microsoft.com/office/powerpoint/2010/main" val="29327804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57C10A69-C0BC-4A5A-8FE4-5D0B5D0F11EE}" type="datetimeFigureOut">
              <a:rPr lang="en-US" dirty="0"/>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05860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4B8C57C4-8F4A-4B69-83CE-6C307B323913}" type="datetimeFigureOut">
              <a:rPr lang="fi-FI" smtClean="0"/>
              <a:t>7.1.2022</a:t>
            </a:fld>
            <a:endParaRPr lang="fi-FI" dirty="0"/>
          </a:p>
        </p:txBody>
      </p:sp>
      <p:sp>
        <p:nvSpPr>
          <p:cNvPr id="5" name="Alatunnisteen paikkamerkki 4"/>
          <p:cNvSpPr>
            <a:spLocks noGrp="1"/>
          </p:cNvSpPr>
          <p:nvPr>
            <p:ph type="ftr" sz="quarter" idx="11"/>
          </p:nvPr>
        </p:nvSpPr>
        <p:spPr/>
        <p:txBody>
          <a:bodyPr/>
          <a:lstStyle/>
          <a:p>
            <a:endParaRPr lang="fi-FI" dirty="0"/>
          </a:p>
        </p:txBody>
      </p:sp>
      <p:sp>
        <p:nvSpPr>
          <p:cNvPr id="6" name="Dian numeron paikkamerkki 5"/>
          <p:cNvSpPr>
            <a:spLocks noGrp="1"/>
          </p:cNvSpPr>
          <p:nvPr>
            <p:ph type="sldNum" sz="quarter" idx="12"/>
          </p:nvPr>
        </p:nvSpPr>
        <p:spPr/>
        <p:txBody>
          <a:bodyPr/>
          <a:lstStyle/>
          <a:p>
            <a:fld id="{7B22BE65-4245-41D7-AE23-4EA3467EB4DC}" type="slidenum">
              <a:rPr lang="fi-FI" smtClean="0"/>
              <a:t>‹#›</a:t>
            </a:fld>
            <a:endParaRPr lang="fi-FI" dirty="0"/>
          </a:p>
        </p:txBody>
      </p:sp>
    </p:spTree>
    <p:extLst>
      <p:ext uri="{BB962C8B-B14F-4D97-AF65-F5344CB8AC3E}">
        <p14:creationId xmlns:p14="http://schemas.microsoft.com/office/powerpoint/2010/main" val="970032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p:cNvSpPr>
            <a:spLocks noGrp="1"/>
          </p:cNvSpPr>
          <p:nvPr>
            <p:ph type="dt" sz="half" idx="10"/>
          </p:nvPr>
        </p:nvSpPr>
        <p:spPr/>
        <p:txBody>
          <a:bodyPr/>
          <a:lstStyle/>
          <a:p>
            <a:fld id="{4B8C57C4-8F4A-4B69-83CE-6C307B323913}" type="datetimeFigureOut">
              <a:rPr lang="fi-FI" smtClean="0"/>
              <a:t>7.1.2022</a:t>
            </a:fld>
            <a:endParaRPr lang="fi-FI" dirty="0"/>
          </a:p>
        </p:txBody>
      </p:sp>
      <p:sp>
        <p:nvSpPr>
          <p:cNvPr id="5" name="Alatunnisteen paikkamerkki 4"/>
          <p:cNvSpPr>
            <a:spLocks noGrp="1"/>
          </p:cNvSpPr>
          <p:nvPr>
            <p:ph type="ftr" sz="quarter" idx="11"/>
          </p:nvPr>
        </p:nvSpPr>
        <p:spPr/>
        <p:txBody>
          <a:bodyPr/>
          <a:lstStyle/>
          <a:p>
            <a:endParaRPr lang="fi-FI" dirty="0"/>
          </a:p>
        </p:txBody>
      </p:sp>
      <p:sp>
        <p:nvSpPr>
          <p:cNvPr id="6" name="Dian numeron paikkamerkki 5"/>
          <p:cNvSpPr>
            <a:spLocks noGrp="1"/>
          </p:cNvSpPr>
          <p:nvPr>
            <p:ph type="sldNum" sz="quarter" idx="12"/>
          </p:nvPr>
        </p:nvSpPr>
        <p:spPr/>
        <p:txBody>
          <a:bodyPr/>
          <a:lstStyle/>
          <a:p>
            <a:fld id="{7B22BE65-4245-41D7-AE23-4EA3467EB4DC}" type="slidenum">
              <a:rPr lang="fi-FI" smtClean="0"/>
              <a:t>‹#›</a:t>
            </a:fld>
            <a:endParaRPr lang="fi-FI" dirty="0"/>
          </a:p>
        </p:txBody>
      </p:sp>
    </p:spTree>
    <p:extLst>
      <p:ext uri="{BB962C8B-B14F-4D97-AF65-F5344CB8AC3E}">
        <p14:creationId xmlns:p14="http://schemas.microsoft.com/office/powerpoint/2010/main" val="2161619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4B8C57C4-8F4A-4B69-83CE-6C307B323913}" type="datetimeFigureOut">
              <a:rPr lang="fi-FI" smtClean="0"/>
              <a:t>7.1.2022</a:t>
            </a:fld>
            <a:endParaRPr lang="fi-FI" dirty="0"/>
          </a:p>
        </p:txBody>
      </p:sp>
      <p:sp>
        <p:nvSpPr>
          <p:cNvPr id="6" name="Alatunnisteen paikkamerkki 5"/>
          <p:cNvSpPr>
            <a:spLocks noGrp="1"/>
          </p:cNvSpPr>
          <p:nvPr>
            <p:ph type="ftr" sz="quarter" idx="11"/>
          </p:nvPr>
        </p:nvSpPr>
        <p:spPr/>
        <p:txBody>
          <a:bodyPr/>
          <a:lstStyle/>
          <a:p>
            <a:endParaRPr lang="fi-FI" dirty="0"/>
          </a:p>
        </p:txBody>
      </p:sp>
      <p:sp>
        <p:nvSpPr>
          <p:cNvPr id="7" name="Dian numeron paikkamerkki 6"/>
          <p:cNvSpPr>
            <a:spLocks noGrp="1"/>
          </p:cNvSpPr>
          <p:nvPr>
            <p:ph type="sldNum" sz="quarter" idx="12"/>
          </p:nvPr>
        </p:nvSpPr>
        <p:spPr/>
        <p:txBody>
          <a:bodyPr/>
          <a:lstStyle/>
          <a:p>
            <a:fld id="{7B22BE65-4245-41D7-AE23-4EA3467EB4DC}" type="slidenum">
              <a:rPr lang="fi-FI" smtClean="0"/>
              <a:t>‹#›</a:t>
            </a:fld>
            <a:endParaRPr lang="fi-FI" dirty="0"/>
          </a:p>
        </p:txBody>
      </p:sp>
    </p:spTree>
    <p:extLst>
      <p:ext uri="{BB962C8B-B14F-4D97-AF65-F5344CB8AC3E}">
        <p14:creationId xmlns:p14="http://schemas.microsoft.com/office/powerpoint/2010/main" val="3650078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4B8C57C4-8F4A-4B69-83CE-6C307B323913}" type="datetimeFigureOut">
              <a:rPr lang="fi-FI" smtClean="0"/>
              <a:t>7.1.2022</a:t>
            </a:fld>
            <a:endParaRPr lang="fi-FI" dirty="0"/>
          </a:p>
        </p:txBody>
      </p:sp>
      <p:sp>
        <p:nvSpPr>
          <p:cNvPr id="8" name="Alatunnisteen paikkamerkki 7"/>
          <p:cNvSpPr>
            <a:spLocks noGrp="1"/>
          </p:cNvSpPr>
          <p:nvPr>
            <p:ph type="ftr" sz="quarter" idx="11"/>
          </p:nvPr>
        </p:nvSpPr>
        <p:spPr/>
        <p:txBody>
          <a:bodyPr/>
          <a:lstStyle/>
          <a:p>
            <a:endParaRPr lang="fi-FI" dirty="0"/>
          </a:p>
        </p:txBody>
      </p:sp>
      <p:sp>
        <p:nvSpPr>
          <p:cNvPr id="9" name="Dian numeron paikkamerkki 8"/>
          <p:cNvSpPr>
            <a:spLocks noGrp="1"/>
          </p:cNvSpPr>
          <p:nvPr>
            <p:ph type="sldNum" sz="quarter" idx="12"/>
          </p:nvPr>
        </p:nvSpPr>
        <p:spPr/>
        <p:txBody>
          <a:bodyPr/>
          <a:lstStyle/>
          <a:p>
            <a:fld id="{7B22BE65-4245-41D7-AE23-4EA3467EB4DC}" type="slidenum">
              <a:rPr lang="fi-FI" smtClean="0"/>
              <a:t>‹#›</a:t>
            </a:fld>
            <a:endParaRPr lang="fi-FI" dirty="0"/>
          </a:p>
        </p:txBody>
      </p:sp>
    </p:spTree>
    <p:extLst>
      <p:ext uri="{BB962C8B-B14F-4D97-AF65-F5344CB8AC3E}">
        <p14:creationId xmlns:p14="http://schemas.microsoft.com/office/powerpoint/2010/main" val="249920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4B8C57C4-8F4A-4B69-83CE-6C307B323913}" type="datetimeFigureOut">
              <a:rPr lang="fi-FI" smtClean="0"/>
              <a:t>7.1.2022</a:t>
            </a:fld>
            <a:endParaRPr lang="fi-FI" dirty="0"/>
          </a:p>
        </p:txBody>
      </p:sp>
      <p:sp>
        <p:nvSpPr>
          <p:cNvPr id="4" name="Alatunnisteen paikkamerkki 3"/>
          <p:cNvSpPr>
            <a:spLocks noGrp="1"/>
          </p:cNvSpPr>
          <p:nvPr>
            <p:ph type="ftr" sz="quarter" idx="11"/>
          </p:nvPr>
        </p:nvSpPr>
        <p:spPr/>
        <p:txBody>
          <a:bodyPr/>
          <a:lstStyle/>
          <a:p>
            <a:endParaRPr lang="fi-FI" dirty="0"/>
          </a:p>
        </p:txBody>
      </p:sp>
      <p:sp>
        <p:nvSpPr>
          <p:cNvPr id="5" name="Dian numeron paikkamerkki 4"/>
          <p:cNvSpPr>
            <a:spLocks noGrp="1"/>
          </p:cNvSpPr>
          <p:nvPr>
            <p:ph type="sldNum" sz="quarter" idx="12"/>
          </p:nvPr>
        </p:nvSpPr>
        <p:spPr/>
        <p:txBody>
          <a:bodyPr/>
          <a:lstStyle/>
          <a:p>
            <a:fld id="{7B22BE65-4245-41D7-AE23-4EA3467EB4DC}" type="slidenum">
              <a:rPr lang="fi-FI" smtClean="0"/>
              <a:t>‹#›</a:t>
            </a:fld>
            <a:endParaRPr lang="fi-FI" dirty="0"/>
          </a:p>
        </p:txBody>
      </p:sp>
    </p:spTree>
    <p:extLst>
      <p:ext uri="{BB962C8B-B14F-4D97-AF65-F5344CB8AC3E}">
        <p14:creationId xmlns:p14="http://schemas.microsoft.com/office/powerpoint/2010/main" val="2509687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B8C57C4-8F4A-4B69-83CE-6C307B323913}" type="datetimeFigureOut">
              <a:rPr lang="fi-FI" smtClean="0"/>
              <a:t>7.1.2022</a:t>
            </a:fld>
            <a:endParaRPr lang="fi-FI" dirty="0"/>
          </a:p>
        </p:txBody>
      </p:sp>
      <p:sp>
        <p:nvSpPr>
          <p:cNvPr id="3" name="Alatunnisteen paikkamerkki 2"/>
          <p:cNvSpPr>
            <a:spLocks noGrp="1"/>
          </p:cNvSpPr>
          <p:nvPr>
            <p:ph type="ftr" sz="quarter" idx="11"/>
          </p:nvPr>
        </p:nvSpPr>
        <p:spPr/>
        <p:txBody>
          <a:bodyPr/>
          <a:lstStyle/>
          <a:p>
            <a:endParaRPr lang="fi-FI" dirty="0"/>
          </a:p>
        </p:txBody>
      </p:sp>
      <p:sp>
        <p:nvSpPr>
          <p:cNvPr id="4" name="Dian numeron paikkamerkki 3"/>
          <p:cNvSpPr>
            <a:spLocks noGrp="1"/>
          </p:cNvSpPr>
          <p:nvPr>
            <p:ph type="sldNum" sz="quarter" idx="12"/>
          </p:nvPr>
        </p:nvSpPr>
        <p:spPr/>
        <p:txBody>
          <a:bodyPr/>
          <a:lstStyle/>
          <a:p>
            <a:fld id="{7B22BE65-4245-41D7-AE23-4EA3467EB4DC}" type="slidenum">
              <a:rPr lang="fi-FI" smtClean="0"/>
              <a:t>‹#›</a:t>
            </a:fld>
            <a:endParaRPr lang="fi-FI" dirty="0"/>
          </a:p>
        </p:txBody>
      </p:sp>
    </p:spTree>
    <p:extLst>
      <p:ext uri="{BB962C8B-B14F-4D97-AF65-F5344CB8AC3E}">
        <p14:creationId xmlns:p14="http://schemas.microsoft.com/office/powerpoint/2010/main" val="2884221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4B8C57C4-8F4A-4B69-83CE-6C307B323913}" type="datetimeFigureOut">
              <a:rPr lang="fi-FI" smtClean="0"/>
              <a:t>7.1.2022</a:t>
            </a:fld>
            <a:endParaRPr lang="fi-FI" dirty="0"/>
          </a:p>
        </p:txBody>
      </p:sp>
      <p:sp>
        <p:nvSpPr>
          <p:cNvPr id="6" name="Alatunnisteen paikkamerkki 5"/>
          <p:cNvSpPr>
            <a:spLocks noGrp="1"/>
          </p:cNvSpPr>
          <p:nvPr>
            <p:ph type="ftr" sz="quarter" idx="11"/>
          </p:nvPr>
        </p:nvSpPr>
        <p:spPr/>
        <p:txBody>
          <a:bodyPr/>
          <a:lstStyle/>
          <a:p>
            <a:endParaRPr lang="fi-FI" dirty="0"/>
          </a:p>
        </p:txBody>
      </p:sp>
      <p:sp>
        <p:nvSpPr>
          <p:cNvPr id="7" name="Dian numeron paikkamerkki 6"/>
          <p:cNvSpPr>
            <a:spLocks noGrp="1"/>
          </p:cNvSpPr>
          <p:nvPr>
            <p:ph type="sldNum" sz="quarter" idx="12"/>
          </p:nvPr>
        </p:nvSpPr>
        <p:spPr/>
        <p:txBody>
          <a:bodyPr/>
          <a:lstStyle/>
          <a:p>
            <a:fld id="{7B22BE65-4245-41D7-AE23-4EA3467EB4DC}" type="slidenum">
              <a:rPr lang="fi-FI" smtClean="0"/>
              <a:t>‹#›</a:t>
            </a:fld>
            <a:endParaRPr lang="fi-FI" dirty="0"/>
          </a:p>
        </p:txBody>
      </p:sp>
    </p:spTree>
    <p:extLst>
      <p:ext uri="{BB962C8B-B14F-4D97-AF65-F5344CB8AC3E}">
        <p14:creationId xmlns:p14="http://schemas.microsoft.com/office/powerpoint/2010/main" val="1421078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dirty="0"/>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4B8C57C4-8F4A-4B69-83CE-6C307B323913}" type="datetimeFigureOut">
              <a:rPr lang="fi-FI" smtClean="0"/>
              <a:t>7.1.2022</a:t>
            </a:fld>
            <a:endParaRPr lang="fi-FI" dirty="0"/>
          </a:p>
        </p:txBody>
      </p:sp>
      <p:sp>
        <p:nvSpPr>
          <p:cNvPr id="6" name="Alatunnisteen paikkamerkki 5"/>
          <p:cNvSpPr>
            <a:spLocks noGrp="1"/>
          </p:cNvSpPr>
          <p:nvPr>
            <p:ph type="ftr" sz="quarter" idx="11"/>
          </p:nvPr>
        </p:nvSpPr>
        <p:spPr/>
        <p:txBody>
          <a:bodyPr/>
          <a:lstStyle/>
          <a:p>
            <a:endParaRPr lang="fi-FI" dirty="0"/>
          </a:p>
        </p:txBody>
      </p:sp>
      <p:sp>
        <p:nvSpPr>
          <p:cNvPr id="7" name="Dian numeron paikkamerkki 6"/>
          <p:cNvSpPr>
            <a:spLocks noGrp="1"/>
          </p:cNvSpPr>
          <p:nvPr>
            <p:ph type="sldNum" sz="quarter" idx="12"/>
          </p:nvPr>
        </p:nvSpPr>
        <p:spPr/>
        <p:txBody>
          <a:bodyPr/>
          <a:lstStyle/>
          <a:p>
            <a:fld id="{7B22BE65-4245-41D7-AE23-4EA3467EB4DC}" type="slidenum">
              <a:rPr lang="fi-FI" smtClean="0"/>
              <a:t>‹#›</a:t>
            </a:fld>
            <a:endParaRPr lang="fi-FI" dirty="0"/>
          </a:p>
        </p:txBody>
      </p:sp>
    </p:spTree>
    <p:extLst>
      <p:ext uri="{BB962C8B-B14F-4D97-AF65-F5344CB8AC3E}">
        <p14:creationId xmlns:p14="http://schemas.microsoft.com/office/powerpoint/2010/main" val="4270078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8C57C4-8F4A-4B69-83CE-6C307B323913}" type="datetimeFigureOut">
              <a:rPr lang="fi-FI" smtClean="0"/>
              <a:t>7.1.2022</a:t>
            </a:fld>
            <a:endParaRPr lang="fi-FI" dirty="0"/>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dirty="0"/>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22BE65-4245-41D7-AE23-4EA3467EB4DC}" type="slidenum">
              <a:rPr lang="fi-FI" smtClean="0"/>
              <a:t>‹#›</a:t>
            </a:fld>
            <a:endParaRPr lang="fi-FI" dirty="0"/>
          </a:p>
        </p:txBody>
      </p:sp>
    </p:spTree>
    <p:extLst>
      <p:ext uri="{BB962C8B-B14F-4D97-AF65-F5344CB8AC3E}">
        <p14:creationId xmlns:p14="http://schemas.microsoft.com/office/powerpoint/2010/main" val="923930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muistiliitto.fi/fi/muistiliitto/ajankohtaista/muistiliiton-blogi/blogikirjoitukset/vanhus-vai-vammaine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kuntaliitto.fi/sosiaali-ja-terveysasiat/palveluiden-jarjestaminen-ja-tuottaminen/jarjestamisvastuu/kotikunnan-valintaoikeus-oikeus-hakeutua-toisen-kunnan-palveluihin-ja"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terveyskyla.fi/ikatalo"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thl.fi/fi/web/vammaispalvelujen-kasikirja/tuki-ja-palvelut/henkilokohtainen-ap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EC7823C-FDD6-429C-986C-063FDEBF9E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9CF7FE1C-8BC5-4B0C-A2BC-93AB72C90F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bg2">
              <a:alpha val="50000"/>
            </a:schemeClr>
          </a:solidFill>
          <a:ln w="32707"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B0651F5E-0457-4065-ACB2-8B81590C2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050098" flipH="1" flipV="1">
            <a:off x="-160709" y="3977842"/>
            <a:ext cx="7507400" cy="3166385"/>
          </a:xfrm>
          <a:custGeom>
            <a:avLst/>
            <a:gdLst>
              <a:gd name="connsiteX0" fmla="*/ 5497485 w 7507400"/>
              <a:gd name="connsiteY0" fmla="*/ 2912009 h 3166385"/>
              <a:gd name="connsiteX1" fmla="*/ 7034681 w 7507400"/>
              <a:gd name="connsiteY1" fmla="*/ 3151263 h 3166385"/>
              <a:gd name="connsiteX2" fmla="*/ 7137723 w 7507400"/>
              <a:gd name="connsiteY2" fmla="*/ 3166385 h 3166385"/>
              <a:gd name="connsiteX3" fmla="*/ 7507400 w 7507400"/>
              <a:gd name="connsiteY3" fmla="*/ 875071 h 3166385"/>
              <a:gd name="connsiteX4" fmla="*/ 2083578 w 7507400"/>
              <a:gd name="connsiteY4" fmla="*/ 0 h 3166385"/>
              <a:gd name="connsiteX5" fmla="*/ 2023081 w 7507400"/>
              <a:gd name="connsiteY5" fmla="*/ 5468 h 3166385"/>
              <a:gd name="connsiteX6" fmla="*/ 1865374 w 7507400"/>
              <a:gd name="connsiteY6" fmla="*/ 76313 h 3166385"/>
              <a:gd name="connsiteX7" fmla="*/ 1634010 w 7507400"/>
              <a:gd name="connsiteY7" fmla="*/ 119359 h 3166385"/>
              <a:gd name="connsiteX8" fmla="*/ 1388186 w 7507400"/>
              <a:gd name="connsiteY8" fmla="*/ 130121 h 3166385"/>
              <a:gd name="connsiteX9" fmla="*/ 1330344 w 7507400"/>
              <a:gd name="connsiteY9" fmla="*/ 198275 h 3166385"/>
              <a:gd name="connsiteX10" fmla="*/ 1406262 w 7507400"/>
              <a:gd name="connsiteY10" fmla="*/ 270018 h 3166385"/>
              <a:gd name="connsiteX11" fmla="*/ 1521942 w 7507400"/>
              <a:gd name="connsiteY11" fmla="*/ 277191 h 3166385"/>
              <a:gd name="connsiteX12" fmla="*/ 2212420 w 7507400"/>
              <a:gd name="connsiteY12" fmla="*/ 295128 h 3166385"/>
              <a:gd name="connsiteX13" fmla="*/ 0 w 7507400"/>
              <a:gd name="connsiteY13" fmla="*/ 452960 h 3166385"/>
              <a:gd name="connsiteX14" fmla="*/ 300051 w 7507400"/>
              <a:gd name="connsiteY14" fmla="*/ 549813 h 3166385"/>
              <a:gd name="connsiteX15" fmla="*/ 401272 w 7507400"/>
              <a:gd name="connsiteY15" fmla="*/ 815258 h 3166385"/>
              <a:gd name="connsiteX16" fmla="*/ 770008 w 7507400"/>
              <a:gd name="connsiteY16" fmla="*/ 965917 h 3166385"/>
              <a:gd name="connsiteX17" fmla="*/ 1008605 w 7507400"/>
              <a:gd name="connsiteY17" fmla="*/ 1019724 h 3166385"/>
              <a:gd name="connsiteX18" fmla="*/ 1554478 w 7507400"/>
              <a:gd name="connsiteY18" fmla="*/ 1098641 h 3166385"/>
              <a:gd name="connsiteX19" fmla="*/ 1634010 w 7507400"/>
              <a:gd name="connsiteY19" fmla="*/ 1227777 h 3166385"/>
              <a:gd name="connsiteX20" fmla="*/ 1702696 w 7507400"/>
              <a:gd name="connsiteY20" fmla="*/ 1371261 h 3166385"/>
              <a:gd name="connsiteX21" fmla="*/ 1847299 w 7507400"/>
              <a:gd name="connsiteY21" fmla="*/ 1464526 h 3166385"/>
              <a:gd name="connsiteX22" fmla="*/ 723015 w 7507400"/>
              <a:gd name="connsiteY22" fmla="*/ 1450177 h 3166385"/>
              <a:gd name="connsiteX23" fmla="*/ 1991901 w 7507400"/>
              <a:gd name="connsiteY23" fmla="*/ 1751495 h 3166385"/>
              <a:gd name="connsiteX24" fmla="*/ 1879835 w 7507400"/>
              <a:gd name="connsiteY24" fmla="*/ 1869870 h 3166385"/>
              <a:gd name="connsiteX25" fmla="*/ 2573927 w 7507400"/>
              <a:gd name="connsiteY25" fmla="*/ 2031290 h 3166385"/>
              <a:gd name="connsiteX26" fmla="*/ 2201575 w 7507400"/>
              <a:gd name="connsiteY26" fmla="*/ 2049225 h 3166385"/>
              <a:gd name="connsiteX27" fmla="*/ 4367000 w 7507400"/>
              <a:gd name="connsiteY27" fmla="*/ 2723602 h 3166385"/>
              <a:gd name="connsiteX28" fmla="*/ 5497485 w 7507400"/>
              <a:gd name="connsiteY28" fmla="*/ 2912009 h 3166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507400" h="3166385">
                <a:moveTo>
                  <a:pt x="5497485" y="2912009"/>
                </a:moveTo>
                <a:cubicBezTo>
                  <a:pt x="6033497" y="2998226"/>
                  <a:pt x="6619155" y="3089592"/>
                  <a:pt x="7034681" y="3151263"/>
                </a:cubicBezTo>
                <a:lnTo>
                  <a:pt x="7137723" y="3166385"/>
                </a:lnTo>
                <a:lnTo>
                  <a:pt x="7507400" y="875071"/>
                </a:lnTo>
                <a:lnTo>
                  <a:pt x="2083578" y="0"/>
                </a:lnTo>
                <a:lnTo>
                  <a:pt x="2023081" y="5468"/>
                </a:lnTo>
                <a:cubicBezTo>
                  <a:pt x="1965692" y="12642"/>
                  <a:pt x="1910562" y="27887"/>
                  <a:pt x="1865374" y="76313"/>
                </a:cubicBezTo>
                <a:cubicBezTo>
                  <a:pt x="1796688" y="151642"/>
                  <a:pt x="1724387" y="162404"/>
                  <a:pt x="1634010" y="119359"/>
                </a:cubicBezTo>
                <a:cubicBezTo>
                  <a:pt x="1554478" y="79900"/>
                  <a:pt x="1467718" y="90662"/>
                  <a:pt x="1388186" y="130121"/>
                </a:cubicBezTo>
                <a:cubicBezTo>
                  <a:pt x="1359266" y="144469"/>
                  <a:pt x="1330344" y="162404"/>
                  <a:pt x="1330344" y="198275"/>
                </a:cubicBezTo>
                <a:cubicBezTo>
                  <a:pt x="1330344" y="248495"/>
                  <a:pt x="1366496" y="262843"/>
                  <a:pt x="1406262" y="270018"/>
                </a:cubicBezTo>
                <a:cubicBezTo>
                  <a:pt x="1442412" y="277191"/>
                  <a:pt x="1485792" y="284366"/>
                  <a:pt x="1521942" y="277191"/>
                </a:cubicBezTo>
                <a:cubicBezTo>
                  <a:pt x="1753307" y="237734"/>
                  <a:pt x="1981057" y="302301"/>
                  <a:pt x="2212420" y="295128"/>
                </a:cubicBezTo>
                <a:cubicBezTo>
                  <a:pt x="1485792" y="449373"/>
                  <a:pt x="751934" y="399154"/>
                  <a:pt x="0" y="452960"/>
                </a:cubicBezTo>
                <a:cubicBezTo>
                  <a:pt x="97608" y="560573"/>
                  <a:pt x="224135" y="470896"/>
                  <a:pt x="300051" y="549813"/>
                </a:cubicBezTo>
                <a:cubicBezTo>
                  <a:pt x="227750" y="714820"/>
                  <a:pt x="256671" y="804497"/>
                  <a:pt x="401272" y="815258"/>
                </a:cubicBezTo>
                <a:cubicBezTo>
                  <a:pt x="542261" y="826019"/>
                  <a:pt x="694093" y="768625"/>
                  <a:pt x="770008" y="965917"/>
                </a:cubicBezTo>
                <a:cubicBezTo>
                  <a:pt x="791699" y="1026898"/>
                  <a:pt x="925458" y="1008963"/>
                  <a:pt x="1008605" y="1019724"/>
                </a:cubicBezTo>
                <a:cubicBezTo>
                  <a:pt x="1189357" y="1044833"/>
                  <a:pt x="1380957" y="1019724"/>
                  <a:pt x="1554478" y="1098641"/>
                </a:cubicBezTo>
                <a:cubicBezTo>
                  <a:pt x="1623165" y="1127337"/>
                  <a:pt x="1670160" y="1148860"/>
                  <a:pt x="1634010" y="1227777"/>
                </a:cubicBezTo>
                <a:cubicBezTo>
                  <a:pt x="1597859" y="1310280"/>
                  <a:pt x="1644855" y="1338976"/>
                  <a:pt x="1702696" y="1371261"/>
                </a:cubicBezTo>
                <a:cubicBezTo>
                  <a:pt x="1746077" y="1396370"/>
                  <a:pt x="1811148" y="1389197"/>
                  <a:pt x="1847299" y="1464526"/>
                </a:cubicBezTo>
                <a:cubicBezTo>
                  <a:pt x="1467717" y="1453764"/>
                  <a:pt x="1098981" y="1392783"/>
                  <a:pt x="723015" y="1450177"/>
                </a:cubicBezTo>
                <a:cubicBezTo>
                  <a:pt x="1135131" y="1593662"/>
                  <a:pt x="1587014" y="1586487"/>
                  <a:pt x="1991901" y="1751495"/>
                </a:cubicBezTo>
                <a:cubicBezTo>
                  <a:pt x="1977441" y="1808889"/>
                  <a:pt x="1883449" y="1783778"/>
                  <a:pt x="1879835" y="1869870"/>
                </a:cubicBezTo>
                <a:cubicBezTo>
                  <a:pt x="2093123" y="1959548"/>
                  <a:pt x="2349794" y="1898566"/>
                  <a:pt x="2573927" y="2031290"/>
                </a:cubicBezTo>
                <a:cubicBezTo>
                  <a:pt x="2443785" y="2092271"/>
                  <a:pt x="2324488" y="1991831"/>
                  <a:pt x="2201575" y="2049225"/>
                </a:cubicBezTo>
                <a:cubicBezTo>
                  <a:pt x="2241342" y="2135316"/>
                  <a:pt x="4041644" y="2666208"/>
                  <a:pt x="4367000" y="2723602"/>
                </a:cubicBezTo>
                <a:cubicBezTo>
                  <a:pt x="4615085" y="2767993"/>
                  <a:pt x="5038048" y="2838109"/>
                  <a:pt x="5497485" y="2912009"/>
                </a:cubicBezTo>
                <a:close/>
              </a:path>
            </a:pathLst>
          </a:custGeom>
          <a:solidFill>
            <a:schemeClr val="bg2">
              <a:alpha val="50000"/>
            </a:schemeClr>
          </a:solidFill>
          <a:ln w="32707" cap="flat">
            <a:noFill/>
            <a:prstDash val="solid"/>
            <a:miter/>
          </a:ln>
        </p:spPr>
        <p:txBody>
          <a:bodyPr rtlCol="0" anchor="ctr"/>
          <a:lstStyle/>
          <a:p>
            <a:endParaRPr lang="en-US" dirty="0"/>
          </a:p>
        </p:txBody>
      </p:sp>
      <p:sp>
        <p:nvSpPr>
          <p:cNvPr id="4" name="Otsikko 3">
            <a:extLst>
              <a:ext uri="{FF2B5EF4-FFF2-40B4-BE49-F238E27FC236}">
                <a16:creationId xmlns:a16="http://schemas.microsoft.com/office/drawing/2014/main" id="{0483A1E5-31A8-454D-9D94-2B4767FE1C20}"/>
              </a:ext>
            </a:extLst>
          </p:cNvPr>
          <p:cNvSpPr>
            <a:spLocks noGrp="1"/>
          </p:cNvSpPr>
          <p:nvPr>
            <p:ph type="ctrTitle"/>
          </p:nvPr>
        </p:nvSpPr>
        <p:spPr>
          <a:xfrm>
            <a:off x="5751094" y="1058780"/>
            <a:ext cx="5602705" cy="3092116"/>
          </a:xfrm>
        </p:spPr>
        <p:txBody>
          <a:bodyPr anchor="ctr">
            <a:normAutofit/>
          </a:bodyPr>
          <a:lstStyle/>
          <a:p>
            <a:pPr algn="l"/>
            <a:r>
              <a:rPr lang="fi-FI" sz="5200" dirty="0"/>
              <a:t>OHJAAMINEN PALVELUIDEN KÄYTÖSSÄ</a:t>
            </a:r>
          </a:p>
        </p:txBody>
      </p:sp>
      <p:sp>
        <p:nvSpPr>
          <p:cNvPr id="5" name="Alaotsikko 4">
            <a:extLst>
              <a:ext uri="{FF2B5EF4-FFF2-40B4-BE49-F238E27FC236}">
                <a16:creationId xmlns:a16="http://schemas.microsoft.com/office/drawing/2014/main" id="{18E54BBA-AE75-4F2D-9DB8-F54A76E4C624}"/>
              </a:ext>
            </a:extLst>
          </p:cNvPr>
          <p:cNvSpPr>
            <a:spLocks noGrp="1"/>
          </p:cNvSpPr>
          <p:nvPr>
            <p:ph type="subTitle" idx="1"/>
          </p:nvPr>
        </p:nvSpPr>
        <p:spPr>
          <a:xfrm>
            <a:off x="838200" y="5041616"/>
            <a:ext cx="3781926" cy="1246472"/>
          </a:xfrm>
        </p:spPr>
        <p:txBody>
          <a:bodyPr anchor="ctr">
            <a:normAutofit/>
          </a:bodyPr>
          <a:lstStyle/>
          <a:p>
            <a:pPr algn="l"/>
            <a:r>
              <a:rPr lang="fi-FI" dirty="0"/>
              <a:t>Palveluohjaus, huoli-ilmoitus, omaishoitaja, palvelut ja etuudet</a:t>
            </a:r>
          </a:p>
        </p:txBody>
      </p:sp>
    </p:spTree>
    <p:extLst>
      <p:ext uri="{BB962C8B-B14F-4D97-AF65-F5344CB8AC3E}">
        <p14:creationId xmlns:p14="http://schemas.microsoft.com/office/powerpoint/2010/main" val="3579775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400"/>
                                        <p:tgtEl>
                                          <p:spTgt spid="5">
                                            <p:txEl>
                                              <p:pRg st="0" end="0"/>
                                            </p:txEl>
                                          </p:spTgt>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4"/>
                                        </p:tgtEl>
                                        <p:attrNameLst>
                                          <p:attrName>style.visibility</p:attrName>
                                        </p:attrNameLst>
                                      </p:cBhvr>
                                      <p:to>
                                        <p:strVal val="visible"/>
                                      </p:to>
                                    </p:set>
                                    <p:animEffect transition="in" filter="fade">
                                      <p:cBhvr>
                                        <p:cTn id="10" dur="4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AB484ADF-64F8-484A-BA85-DAF3BAA6B893}"/>
              </a:ext>
            </a:extLst>
          </p:cNvPr>
          <p:cNvSpPr>
            <a:spLocks noGrp="1"/>
          </p:cNvSpPr>
          <p:nvPr>
            <p:ph type="title"/>
          </p:nvPr>
        </p:nvSpPr>
        <p:spPr>
          <a:xfrm>
            <a:off x="841248" y="548640"/>
            <a:ext cx="3600860" cy="5431536"/>
          </a:xfrm>
        </p:spPr>
        <p:txBody>
          <a:bodyPr>
            <a:normAutofit/>
          </a:bodyPr>
          <a:lstStyle/>
          <a:p>
            <a:r>
              <a:rPr lang="fi-FI" sz="3800" b="1">
                <a:latin typeface="Palatino Linotype" panose="02040502050505030304" pitchFamily="18" charset="0"/>
              </a:rPr>
              <a:t>Yleisimpiä sosiaaliturvan tukimuotoja</a:t>
            </a:r>
            <a:br>
              <a:rPr lang="fi-FI" sz="3800">
                <a:latin typeface="Palatino Linotype" panose="02040502050505030304" pitchFamily="18" charset="0"/>
              </a:rPr>
            </a:br>
            <a:endParaRPr lang="fi-FI" sz="380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isällön paikkamerkki 2">
            <a:extLst>
              <a:ext uri="{FF2B5EF4-FFF2-40B4-BE49-F238E27FC236}">
                <a16:creationId xmlns:a16="http://schemas.microsoft.com/office/drawing/2014/main" id="{466FE2A6-CBFA-479B-90FA-559016AE5E67}"/>
              </a:ext>
            </a:extLst>
          </p:cNvPr>
          <p:cNvSpPr>
            <a:spLocks noGrp="1"/>
          </p:cNvSpPr>
          <p:nvPr>
            <p:ph idx="1"/>
          </p:nvPr>
        </p:nvSpPr>
        <p:spPr>
          <a:xfrm>
            <a:off x="5126418" y="552091"/>
            <a:ext cx="6224335" cy="5431536"/>
          </a:xfrm>
        </p:spPr>
        <p:txBody>
          <a:bodyPr anchor="ctr">
            <a:normAutofit/>
          </a:bodyPr>
          <a:lstStyle/>
          <a:p>
            <a:pPr marL="0" indent="0">
              <a:buNone/>
            </a:pPr>
            <a:r>
              <a:rPr lang="fi-FI" sz="2200" b="0" i="0" u="none" strike="noStrike" baseline="0" dirty="0">
                <a:latin typeface="Times New Roman" panose="02020603050405020304" pitchFamily="18" charset="0"/>
                <a:cs typeface="Times New Roman" panose="02020603050405020304" pitchFamily="18" charset="0"/>
              </a:rPr>
              <a:t>Kela: eläkettä saavan hoitotuki, lääkekorvaukset, matkakorvaukset, </a:t>
            </a:r>
            <a:r>
              <a:rPr lang="fi-FI" sz="2200" b="0" i="0" u="none" strike="noStrike" baseline="0" dirty="0" err="1">
                <a:latin typeface="Times New Roman" panose="02020603050405020304" pitchFamily="18" charset="0"/>
                <a:cs typeface="Times New Roman" panose="02020603050405020304" pitchFamily="18" charset="0"/>
              </a:rPr>
              <a:t>huom</a:t>
            </a:r>
            <a:r>
              <a:rPr lang="fi-FI" sz="2200" b="0" i="0" u="none" strike="noStrike" baseline="0" dirty="0">
                <a:latin typeface="Times New Roman" panose="02020603050405020304" pitchFamily="18" charset="0"/>
                <a:cs typeface="Times New Roman" panose="02020603050405020304" pitchFamily="18" charset="0"/>
              </a:rPr>
              <a:t>: omavastuukatot, kuntoutus, toimeentulotuki</a:t>
            </a:r>
          </a:p>
          <a:p>
            <a:pPr marL="0" indent="0">
              <a:buNone/>
            </a:pPr>
            <a:r>
              <a:rPr lang="fi-FI" sz="2200" b="0" i="0" u="none" strike="noStrike" baseline="0" dirty="0">
                <a:latin typeface="Times New Roman" panose="02020603050405020304" pitchFamily="18" charset="0"/>
                <a:cs typeface="Times New Roman" panose="02020603050405020304" pitchFamily="18" charset="0"/>
              </a:rPr>
              <a:t>Kunta: kotihoito(kotipalvelu, kotisairaanhoito), omaishoidon tuki, kuljetuspalvelu, kuntoutus</a:t>
            </a:r>
          </a:p>
          <a:p>
            <a:pPr marL="0" indent="0">
              <a:buNone/>
            </a:pPr>
            <a:r>
              <a:rPr lang="fi-FI" sz="2200" b="0" i="0" u="none" strike="noStrike" baseline="0" dirty="0">
                <a:latin typeface="Times New Roman" panose="02020603050405020304" pitchFamily="18" charset="0"/>
                <a:cs typeface="Times New Roman" panose="02020603050405020304" pitchFamily="18" charset="0"/>
              </a:rPr>
              <a:t>Kunta/vammaispalvelut: kuljetuspalvelu, henkilökohtainen apu, päivätoiminta, asunnon muutostyöt, sopeutumisvalmennus</a:t>
            </a:r>
          </a:p>
          <a:p>
            <a:pPr marL="0" indent="0">
              <a:buNone/>
            </a:pPr>
            <a:r>
              <a:rPr lang="fi-FI" sz="2200" b="0" i="0" u="none" strike="noStrike" baseline="0" dirty="0">
                <a:latin typeface="Times New Roman" panose="02020603050405020304" pitchFamily="18" charset="0"/>
                <a:cs typeface="Times New Roman" panose="02020603050405020304" pitchFamily="18" charset="0"/>
              </a:rPr>
              <a:t>Kolmas sektori: ensitieto, vertaistukiryhmät, kurssit</a:t>
            </a:r>
          </a:p>
          <a:p>
            <a:pPr marL="0" indent="0">
              <a:buNone/>
            </a:pPr>
            <a:r>
              <a:rPr lang="fi-FI" sz="2200" b="0" i="0" u="none" strike="noStrike" baseline="0" dirty="0">
                <a:latin typeface="Times New Roman" panose="02020603050405020304" pitchFamily="18" charset="0"/>
                <a:cs typeface="Times New Roman" panose="02020603050405020304" pitchFamily="18" charset="0"/>
              </a:rPr>
              <a:t>Poliisi: vammaisen pysäköintilupa</a:t>
            </a:r>
          </a:p>
          <a:p>
            <a:pPr marL="0" indent="0">
              <a:buNone/>
            </a:pPr>
            <a:r>
              <a:rPr lang="fi-FI" sz="2200" b="0" i="0" u="none" strike="noStrike" baseline="0" dirty="0">
                <a:latin typeface="Times New Roman" panose="02020603050405020304" pitchFamily="18" charset="0"/>
                <a:cs typeface="Times New Roman" panose="02020603050405020304" pitchFamily="18" charset="0"/>
              </a:rPr>
              <a:t>Terveydenhuollon maksukatto</a:t>
            </a:r>
          </a:p>
          <a:p>
            <a:pPr marL="0" indent="0">
              <a:buNone/>
            </a:pPr>
            <a:endParaRPr lang="fi-FI" sz="2200" b="0" i="0" u="none" strike="noStrike" baseline="0" dirty="0">
              <a:latin typeface="Calibri" panose="020F0502020204030204" pitchFamily="34" charset="0"/>
            </a:endParaRPr>
          </a:p>
        </p:txBody>
      </p:sp>
    </p:spTree>
    <p:extLst>
      <p:ext uri="{BB962C8B-B14F-4D97-AF65-F5344CB8AC3E}">
        <p14:creationId xmlns:p14="http://schemas.microsoft.com/office/powerpoint/2010/main" val="1881936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15429"/>
            <a:ext cx="10515600" cy="1325563"/>
          </a:xfrm>
        </p:spPr>
        <p:txBody>
          <a:bodyPr/>
          <a:lstStyle/>
          <a:p>
            <a:r>
              <a:rPr lang="fi-FI" dirty="0"/>
              <a:t>Huoli-ilmoitus</a:t>
            </a:r>
          </a:p>
        </p:txBody>
      </p:sp>
      <p:sp>
        <p:nvSpPr>
          <p:cNvPr id="3" name="Sisällön paikkamerkki 2"/>
          <p:cNvSpPr>
            <a:spLocks noGrp="1"/>
          </p:cNvSpPr>
          <p:nvPr>
            <p:ph idx="1"/>
          </p:nvPr>
        </p:nvSpPr>
        <p:spPr/>
        <p:txBody>
          <a:bodyPr>
            <a:normAutofit/>
          </a:bodyPr>
          <a:lstStyle/>
          <a:p>
            <a:pPr fontAlgn="base"/>
            <a:r>
              <a:rPr lang="fi-FI" dirty="0">
                <a:latin typeface="Times New Roman" panose="02020603050405020304" pitchFamily="18" charset="0"/>
                <a:cs typeface="Times New Roman" panose="02020603050405020304" pitchFamily="18" charset="0"/>
              </a:rPr>
              <a:t>Jos hoitajien huoli herää esim. omaishoitajan tai iäkkään jaksamisesta, on siitä kerrottava eteenpäin. </a:t>
            </a:r>
          </a:p>
          <a:p>
            <a:pPr fontAlgn="base"/>
            <a:r>
              <a:rPr lang="fi-FI" dirty="0">
                <a:latin typeface="Times New Roman" panose="02020603050405020304" pitchFamily="18" charset="0"/>
                <a:cs typeface="Times New Roman" panose="02020603050405020304" pitchFamily="18" charset="0"/>
              </a:rPr>
              <a:t>Jos huoli herää naapurista tai tuttavasta, siitä voi tehdä vanhusten huoli-ilmoituksen kunnan sosiaalitoimeen – kaikki ilmoitukset käsitellään.</a:t>
            </a:r>
          </a:p>
          <a:p>
            <a:pPr fontAlgn="base"/>
            <a:r>
              <a:rPr lang="fi-FI" dirty="0">
                <a:latin typeface="Times New Roman" panose="02020603050405020304" pitchFamily="18" charset="0"/>
                <a:cs typeface="Times New Roman" panose="02020603050405020304" pitchFamily="18" charset="0"/>
              </a:rPr>
              <a:t>”</a:t>
            </a:r>
            <a:r>
              <a:rPr lang="fi-FI" dirty="0"/>
              <a:t>Ilmoitus voidaan tehdä salassapitosäännösten estämättä” –sosiaalihuoltolaki/vanhuspalvelulaki</a:t>
            </a:r>
            <a:endParaRPr lang="fi-FI" dirty="0">
              <a:latin typeface="Times New Roman" panose="02020603050405020304" pitchFamily="18" charset="0"/>
              <a:cs typeface="Times New Roman" panose="02020603050405020304" pitchFamily="18" charset="0"/>
            </a:endParaRPr>
          </a:p>
          <a:p>
            <a:r>
              <a:rPr lang="fi-FI" dirty="0">
                <a:latin typeface="Times New Roman" panose="02020603050405020304" pitchFamily="18" charset="0"/>
                <a:cs typeface="Times New Roman" panose="02020603050405020304" pitchFamily="18" charset="0"/>
              </a:rPr>
              <a:t>Kunnan on järjestettävä sosiaali- ja kriisipäivystystä (Sosiaalihuoltolaki) –kiireelliset tilanteet hoidettava mahdollisimman pian.</a:t>
            </a:r>
          </a:p>
          <a:p>
            <a:pPr marL="0" indent="0" fontAlgn="base">
              <a:buNone/>
            </a:pPr>
            <a:endParaRPr lang="fi-FI" dirty="0"/>
          </a:p>
        </p:txBody>
      </p:sp>
    </p:spTree>
    <p:extLst>
      <p:ext uri="{BB962C8B-B14F-4D97-AF65-F5344CB8AC3E}">
        <p14:creationId xmlns:p14="http://schemas.microsoft.com/office/powerpoint/2010/main" val="1880979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B0C935-7092-4B0C-BEE5-72F93D1D31C9}"/>
              </a:ext>
            </a:extLst>
          </p:cNvPr>
          <p:cNvSpPr>
            <a:spLocks noGrp="1"/>
          </p:cNvSpPr>
          <p:nvPr>
            <p:ph type="title"/>
          </p:nvPr>
        </p:nvSpPr>
        <p:spPr/>
        <p:txBody>
          <a:bodyPr/>
          <a:lstStyle/>
          <a:p>
            <a:r>
              <a:rPr lang="fi-FI" dirty="0"/>
              <a:t>Oikeus vammaispalveluihin?</a:t>
            </a:r>
          </a:p>
        </p:txBody>
      </p:sp>
      <p:sp>
        <p:nvSpPr>
          <p:cNvPr id="3" name="Sisällön paikkamerkki 2">
            <a:extLst>
              <a:ext uri="{FF2B5EF4-FFF2-40B4-BE49-F238E27FC236}">
                <a16:creationId xmlns:a16="http://schemas.microsoft.com/office/drawing/2014/main" id="{9D8C5276-4680-4EDD-A62A-AA9AE896F8A5}"/>
              </a:ext>
            </a:extLst>
          </p:cNvPr>
          <p:cNvSpPr>
            <a:spLocks noGrp="1"/>
          </p:cNvSpPr>
          <p:nvPr>
            <p:ph idx="1"/>
          </p:nvPr>
        </p:nvSpPr>
        <p:spPr/>
        <p:txBody>
          <a:bodyPr/>
          <a:lstStyle/>
          <a:p>
            <a:r>
              <a:rPr lang="fi-FI" dirty="0"/>
              <a:t>Yhdenvertaisuus</a:t>
            </a:r>
          </a:p>
          <a:p>
            <a:r>
              <a:rPr lang="fi-FI" dirty="0"/>
              <a:t>Perustuslain mukaan ihmiset ovat lain edessä samalla viivalla</a:t>
            </a:r>
          </a:p>
          <a:p>
            <a:r>
              <a:rPr lang="fi-FI" dirty="0"/>
              <a:t>Yhdenvertaisuuslaki (2004/21)  syrjintä kielletty myös silloin, kun kyse on sosiaaliturvaetuuksista.</a:t>
            </a:r>
          </a:p>
          <a:p>
            <a:endParaRPr lang="fi-FI" dirty="0"/>
          </a:p>
          <a:p>
            <a:r>
              <a:rPr lang="fi-FI" dirty="0"/>
              <a:t>Vanhus vai vammainen?: </a:t>
            </a:r>
            <a:r>
              <a:rPr lang="fi-FI" dirty="0">
                <a:hlinkClick r:id="rId3"/>
              </a:rPr>
              <a:t>Vanhus vai vammainen? :: Muistiliitto</a:t>
            </a:r>
            <a:endParaRPr lang="fi-FI" dirty="0"/>
          </a:p>
          <a:p>
            <a:endParaRPr lang="fi-FI" dirty="0"/>
          </a:p>
        </p:txBody>
      </p:sp>
    </p:spTree>
    <p:extLst>
      <p:ext uri="{BB962C8B-B14F-4D97-AF65-F5344CB8AC3E}">
        <p14:creationId xmlns:p14="http://schemas.microsoft.com/office/powerpoint/2010/main" val="2214011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Henkilökohtainen apu/kuljetuskorvaushakemus</a:t>
            </a:r>
          </a:p>
        </p:txBody>
      </p:sp>
      <p:sp>
        <p:nvSpPr>
          <p:cNvPr id="3" name="Sisällön paikkamerkki 2"/>
          <p:cNvSpPr>
            <a:spLocks noGrp="1"/>
          </p:cNvSpPr>
          <p:nvPr>
            <p:ph idx="1"/>
          </p:nvPr>
        </p:nvSpPr>
        <p:spPr/>
        <p:txBody>
          <a:bodyPr/>
          <a:lstStyle/>
          <a:p>
            <a:r>
              <a:rPr lang="fi-FI" dirty="0"/>
              <a:t>Henkilökohtainen apu vuorovaikutuksen ja osallisuuden lisäämiseksi ja ylläpitämiseksi (Laki  vammaisuuden perusteella järjestettävistä palveluista ja tukitoimista)</a:t>
            </a:r>
          </a:p>
          <a:p>
            <a:r>
              <a:rPr lang="fi-FI" dirty="0"/>
              <a:t>Esim. liikuntavammainen asiakas, joka asuu hoivakodissa, jolla ei ole omaisia/läheisiä, hoitajien tulee tehdä hakemus henkilökohtaisen avun saamiseksi.</a:t>
            </a:r>
          </a:p>
          <a:p>
            <a:r>
              <a:rPr lang="fi-FI" dirty="0"/>
              <a:t>Kuljetuskorvaushakemus (omaolo.fi/</a:t>
            </a:r>
            <a:r>
              <a:rPr lang="fi-FI" dirty="0" err="1"/>
              <a:t>kymsote</a:t>
            </a:r>
            <a:r>
              <a:rPr lang="fi-FI" dirty="0"/>
              <a:t>) – esim. muistisairas, jonka läheinen ei pysty itse liikkumaan kotonaan/hankala matka.</a:t>
            </a:r>
          </a:p>
        </p:txBody>
      </p:sp>
    </p:spTree>
    <p:extLst>
      <p:ext uri="{BB962C8B-B14F-4D97-AF65-F5344CB8AC3E}">
        <p14:creationId xmlns:p14="http://schemas.microsoft.com/office/powerpoint/2010/main" val="2598887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A8C87F-03AB-4311-81D9-CF78BC482A86}"/>
              </a:ext>
            </a:extLst>
          </p:cNvPr>
          <p:cNvSpPr>
            <a:spLocks noGrp="1"/>
          </p:cNvSpPr>
          <p:nvPr>
            <p:ph type="title"/>
          </p:nvPr>
        </p:nvSpPr>
        <p:spPr/>
        <p:txBody>
          <a:bodyPr/>
          <a:lstStyle/>
          <a:p>
            <a:r>
              <a:rPr lang="fi-FI" dirty="0"/>
              <a:t>Kotikunnan valintaoikeus</a:t>
            </a:r>
          </a:p>
        </p:txBody>
      </p:sp>
      <p:sp>
        <p:nvSpPr>
          <p:cNvPr id="3" name="Sisällön paikkamerkki 2">
            <a:extLst>
              <a:ext uri="{FF2B5EF4-FFF2-40B4-BE49-F238E27FC236}">
                <a16:creationId xmlns:a16="http://schemas.microsoft.com/office/drawing/2014/main" id="{59A5A8BF-AB7D-448C-8739-DB3D72A1C2D9}"/>
              </a:ext>
            </a:extLst>
          </p:cNvPr>
          <p:cNvSpPr>
            <a:spLocks noGrp="1"/>
          </p:cNvSpPr>
          <p:nvPr>
            <p:ph idx="1"/>
          </p:nvPr>
        </p:nvSpPr>
        <p:spPr/>
        <p:txBody>
          <a:bodyPr>
            <a:normAutofit fontScale="70000" lnSpcReduction="20000"/>
          </a:bodyPr>
          <a:lstStyle/>
          <a:p>
            <a:endParaRPr lang="fi-FI" dirty="0">
              <a:hlinkClick r:id="rId3"/>
            </a:endParaRPr>
          </a:p>
          <a:p>
            <a:endParaRPr lang="fi-FI" dirty="0">
              <a:hlinkClick r:id="rId3"/>
            </a:endParaRPr>
          </a:p>
          <a:p>
            <a:r>
              <a:rPr lang="fi-FI" b="0" i="0" dirty="0">
                <a:solidFill>
                  <a:srgbClr val="333333"/>
                </a:solidFill>
                <a:effectLst/>
                <a:latin typeface="Times New Roman" panose="02020603050405020304" pitchFamily="18" charset="0"/>
                <a:cs typeface="Times New Roman" panose="02020603050405020304" pitchFamily="18" charset="0"/>
              </a:rPr>
              <a:t>Sosiaalihuoltolain 60 §:ssä (vanhassa sosiaalihuoltolaissa 16 a §) säädetään omaehtoisesta hakeutumisesta toisen kunnan palveluihin. Henkilö, joka haluaa muuttaa toisen kunnan asukkaaksi, mutta ei ikänsä, vammaisuutensa tai muun vastaavan syyn vuoksi kykene asumaan siellä itsenäisesti, voi hakea tuon kunnan sosiaalipalveluja ja hoitopaikkaa samoin perustein kuin kunnan asukkaat. Kunnan, johon asiakas haluaa muuttaa, tulee ilmoittaa hakemuksesta ja sen käsittelystä hakijan kotikunnalle välittömästi. Kunta, johon asiakas haluaa muuttaa käsittelee hakemuksen, arvioi hakijan palvelutarpeen yhteistyössä sen hetkisen kotikunnan kanssa ja tekee asiasta päätöksen.</a:t>
            </a:r>
            <a:endParaRPr lang="fi-FI" dirty="0">
              <a:latin typeface="Times New Roman" panose="02020603050405020304" pitchFamily="18" charset="0"/>
              <a:cs typeface="Times New Roman" panose="02020603050405020304" pitchFamily="18" charset="0"/>
              <a:hlinkClick r:id="rId3"/>
            </a:endParaRPr>
          </a:p>
          <a:p>
            <a:endParaRPr lang="fi-FI" dirty="0">
              <a:hlinkClick r:id="rId3"/>
            </a:endParaRPr>
          </a:p>
          <a:p>
            <a:endParaRPr lang="fi-FI" dirty="0">
              <a:hlinkClick r:id="rId3"/>
            </a:endParaRPr>
          </a:p>
          <a:p>
            <a:endParaRPr lang="fi-FI" dirty="0">
              <a:hlinkClick r:id="rId3"/>
            </a:endParaRPr>
          </a:p>
          <a:p>
            <a:r>
              <a:rPr lang="fi-FI" dirty="0">
                <a:hlinkClick r:id="rId3"/>
              </a:rPr>
              <a:t>Kotikunnan valintaoikeus, oikeus hakeutua toisen kunnan palveluihin ja korvauksen laskenta | Kuntaliitto.fi</a:t>
            </a:r>
            <a:endParaRPr lang="fi-FI" dirty="0"/>
          </a:p>
        </p:txBody>
      </p:sp>
    </p:spTree>
    <p:extLst>
      <p:ext uri="{BB962C8B-B14F-4D97-AF65-F5344CB8AC3E}">
        <p14:creationId xmlns:p14="http://schemas.microsoft.com/office/powerpoint/2010/main" val="2786972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Lähteitä ja lisälukemista</a:t>
            </a:r>
          </a:p>
        </p:txBody>
      </p:sp>
      <p:sp>
        <p:nvSpPr>
          <p:cNvPr id="3" name="Sisällön paikkamerkki 2"/>
          <p:cNvSpPr>
            <a:spLocks noGrp="1"/>
          </p:cNvSpPr>
          <p:nvPr>
            <p:ph idx="1"/>
          </p:nvPr>
        </p:nvSpPr>
        <p:spPr/>
        <p:txBody>
          <a:bodyPr/>
          <a:lstStyle/>
          <a:p>
            <a:pPr marL="0" indent="0">
              <a:buNone/>
            </a:pPr>
            <a:r>
              <a:rPr lang="fi-FI" dirty="0">
                <a:hlinkClick r:id="rId3"/>
              </a:rPr>
              <a:t>Ikätalo.fi | Terveyskylä.fi (terveyskyla.fi)</a:t>
            </a:r>
            <a:endParaRPr lang="fi-FI" dirty="0"/>
          </a:p>
          <a:p>
            <a:pPr marL="0" indent="0">
              <a:buNone/>
            </a:pPr>
            <a:r>
              <a:rPr lang="fi-FI" dirty="0">
                <a:latin typeface="Times New Roman" panose="02020603050405020304" pitchFamily="18" charset="0"/>
                <a:cs typeface="Times New Roman" panose="02020603050405020304" pitchFamily="18" charset="0"/>
              </a:rPr>
              <a:t>Finlex.fi </a:t>
            </a:r>
          </a:p>
          <a:p>
            <a:pPr marL="0" indent="0">
              <a:buNone/>
            </a:pPr>
            <a:r>
              <a:rPr lang="fi-FI" dirty="0">
                <a:latin typeface="Times New Roman" panose="02020603050405020304" pitchFamily="18" charset="0"/>
                <a:cs typeface="Times New Roman" panose="02020603050405020304" pitchFamily="18" charset="0"/>
              </a:rPr>
              <a:t>Kela.fi</a:t>
            </a:r>
          </a:p>
          <a:p>
            <a:pPr marL="0" indent="0">
              <a:buNone/>
            </a:pPr>
            <a:r>
              <a:rPr lang="fi-FI" dirty="0">
                <a:latin typeface="Times New Roman" panose="02020603050405020304" pitchFamily="18" charset="0"/>
                <a:cs typeface="Times New Roman" panose="02020603050405020304" pitchFamily="18" charset="0"/>
              </a:rPr>
              <a:t>Omaishoitajat.fi</a:t>
            </a:r>
          </a:p>
          <a:p>
            <a:pPr marL="0" indent="0">
              <a:buNone/>
            </a:pPr>
            <a:r>
              <a:rPr lang="fi-FI" dirty="0">
                <a:latin typeface="Times New Roman" panose="02020603050405020304" pitchFamily="18" charset="0"/>
                <a:cs typeface="Times New Roman" panose="02020603050405020304" pitchFamily="18" charset="0"/>
              </a:rPr>
              <a:t>Ikäopastin.fi</a:t>
            </a:r>
          </a:p>
          <a:p>
            <a:pPr marL="0" indent="0">
              <a:buNone/>
            </a:pPr>
            <a:r>
              <a:rPr lang="fi-FI" dirty="0">
                <a:hlinkClick r:id="rId4"/>
              </a:rPr>
              <a:t>Henkilökohtainen apu - Vammaispalvelujen käsikirja - THL</a:t>
            </a:r>
            <a:endParaRPr lang="fi-FI" dirty="0">
              <a:latin typeface="Times New Roman" panose="02020603050405020304" pitchFamily="18" charset="0"/>
              <a:cs typeface="Times New Roman" panose="02020603050405020304" pitchFamily="18" charset="0"/>
            </a:endParaRPr>
          </a:p>
          <a:p>
            <a:endParaRPr lang="fi-FI" dirty="0"/>
          </a:p>
        </p:txBody>
      </p:sp>
    </p:spTree>
    <p:extLst>
      <p:ext uri="{BB962C8B-B14F-4D97-AF65-F5344CB8AC3E}">
        <p14:creationId xmlns:p14="http://schemas.microsoft.com/office/powerpoint/2010/main" val="769007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i 10">
            <a:extLst>
              <a:ext uri="{FF2B5EF4-FFF2-40B4-BE49-F238E27FC236}">
                <a16:creationId xmlns:a16="http://schemas.microsoft.com/office/drawing/2014/main" id="{15064048-4CDE-4488-AB31-3ECE95046C1C}"/>
              </a:ext>
            </a:extLst>
          </p:cNvPr>
          <p:cNvSpPr>
            <a:spLocks noChangeArrowheads="1"/>
          </p:cNvSpPr>
          <p:nvPr/>
        </p:nvSpPr>
        <p:spPr bwMode="auto">
          <a:xfrm>
            <a:off x="22191" y="3296182"/>
            <a:ext cx="2019301" cy="914400"/>
          </a:xfrm>
          <a:prstGeom prst="ellipse">
            <a:avLst/>
          </a:prstGeom>
          <a:solidFill>
            <a:srgbClr val="FFFFFF"/>
          </a:solidFill>
          <a:ln w="127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Apteekki/farmaseutti</a:t>
            </a: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
        <p:nvSpPr>
          <p:cNvPr id="5" name="Suorakulmio: Pyöristetyt kulmat 1">
            <a:extLst>
              <a:ext uri="{FF2B5EF4-FFF2-40B4-BE49-F238E27FC236}">
                <a16:creationId xmlns:a16="http://schemas.microsoft.com/office/drawing/2014/main" id="{DAC94D59-D8EE-4072-A7A7-C57A5A527A4E}"/>
              </a:ext>
            </a:extLst>
          </p:cNvPr>
          <p:cNvSpPr>
            <a:spLocks noChangeArrowheads="1"/>
          </p:cNvSpPr>
          <p:nvPr/>
        </p:nvSpPr>
        <p:spPr bwMode="auto">
          <a:xfrm>
            <a:off x="4153913" y="1265565"/>
            <a:ext cx="1803975" cy="1360488"/>
          </a:xfrm>
          <a:prstGeom prst="roundRect">
            <a:avLst>
              <a:gd name="adj" fmla="val 16667"/>
            </a:avLst>
          </a:prstGeom>
          <a:solidFill>
            <a:srgbClr val="FFFFFF"/>
          </a:solidFill>
          <a:ln w="12700">
            <a:solidFill>
              <a:srgbClr val="4472C4"/>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28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Perhe</a:t>
            </a:r>
            <a:endParaRPr kumimoji="0" lang="fi-FI" altLang="fi-FI" sz="2800" b="1" i="0" u="none" strike="noStrike" cap="none" normalizeH="0" baseline="0" dirty="0">
              <a:ln>
                <a:noFill/>
              </a:ln>
              <a:solidFill>
                <a:schemeClr val="tx1"/>
              </a:solidFill>
              <a:effectLst/>
              <a:latin typeface="Arial" panose="020B0604020202020204" pitchFamily="34" charset="0"/>
            </a:endParaRPr>
          </a:p>
        </p:txBody>
      </p:sp>
      <p:sp>
        <p:nvSpPr>
          <p:cNvPr id="6" name="Ellipsi 2">
            <a:extLst>
              <a:ext uri="{FF2B5EF4-FFF2-40B4-BE49-F238E27FC236}">
                <a16:creationId xmlns:a16="http://schemas.microsoft.com/office/drawing/2014/main" id="{C4F8AB49-117B-4F2C-B134-D159DC4050B1}"/>
              </a:ext>
            </a:extLst>
          </p:cNvPr>
          <p:cNvSpPr>
            <a:spLocks noChangeArrowheads="1"/>
          </p:cNvSpPr>
          <p:nvPr/>
        </p:nvSpPr>
        <p:spPr bwMode="auto">
          <a:xfrm>
            <a:off x="112298" y="2023555"/>
            <a:ext cx="2179637" cy="9144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Terveyskeskuslääkäri</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7" name="Ellipsi 4">
            <a:extLst>
              <a:ext uri="{FF2B5EF4-FFF2-40B4-BE49-F238E27FC236}">
                <a16:creationId xmlns:a16="http://schemas.microsoft.com/office/drawing/2014/main" id="{2A9B679B-8E74-4B98-BFE5-3E1373CFE57B}"/>
              </a:ext>
            </a:extLst>
          </p:cNvPr>
          <p:cNvSpPr>
            <a:spLocks noChangeArrowheads="1"/>
          </p:cNvSpPr>
          <p:nvPr/>
        </p:nvSpPr>
        <p:spPr bwMode="auto">
          <a:xfrm>
            <a:off x="7301602" y="2937955"/>
            <a:ext cx="1516062" cy="914400"/>
          </a:xfrm>
          <a:prstGeom prst="ellipse">
            <a:avLst/>
          </a:prstGeom>
          <a:solidFill>
            <a:srgbClr val="FFFFFF"/>
          </a:solidFill>
          <a:ln w="12700">
            <a:solidFill>
              <a:srgbClr val="ED7D31"/>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Päivätoiminta</a:t>
            </a: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
        <p:nvSpPr>
          <p:cNvPr id="8" name="Ellipsi 5">
            <a:extLst>
              <a:ext uri="{FF2B5EF4-FFF2-40B4-BE49-F238E27FC236}">
                <a16:creationId xmlns:a16="http://schemas.microsoft.com/office/drawing/2014/main" id="{6F0BA4B2-FE4E-4D38-81D1-A597B20C1A83}"/>
              </a:ext>
            </a:extLst>
          </p:cNvPr>
          <p:cNvSpPr>
            <a:spLocks noChangeArrowheads="1"/>
          </p:cNvSpPr>
          <p:nvPr/>
        </p:nvSpPr>
        <p:spPr bwMode="auto">
          <a:xfrm>
            <a:off x="5500688" y="178984"/>
            <a:ext cx="914400" cy="914400"/>
          </a:xfrm>
          <a:prstGeom prst="ellipse">
            <a:avLst/>
          </a:prstGeom>
          <a:solidFill>
            <a:srgbClr val="FFFFFF"/>
          </a:solidFill>
          <a:ln w="12700">
            <a:solidFill>
              <a:srgbClr val="4472C4"/>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Kela</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9" name="Ellipsi 6">
            <a:extLst>
              <a:ext uri="{FF2B5EF4-FFF2-40B4-BE49-F238E27FC236}">
                <a16:creationId xmlns:a16="http://schemas.microsoft.com/office/drawing/2014/main" id="{5862F139-915A-4882-A9C1-5D121ADB6787}"/>
              </a:ext>
            </a:extLst>
          </p:cNvPr>
          <p:cNvSpPr>
            <a:spLocks noChangeArrowheads="1"/>
          </p:cNvSpPr>
          <p:nvPr/>
        </p:nvSpPr>
        <p:spPr bwMode="auto">
          <a:xfrm>
            <a:off x="8194536" y="3740768"/>
            <a:ext cx="2019300" cy="914400"/>
          </a:xfrm>
          <a:prstGeom prst="ellipse">
            <a:avLst/>
          </a:prstGeom>
          <a:solidFill>
            <a:srgbClr val="FFFFFF"/>
          </a:solidFill>
          <a:ln w="12700">
            <a:solidFill>
              <a:srgbClr val="4472C4"/>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Kunnan palvelut: omaishoidontuki</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10" name="Ellipsi 7">
            <a:extLst>
              <a:ext uri="{FF2B5EF4-FFF2-40B4-BE49-F238E27FC236}">
                <a16:creationId xmlns:a16="http://schemas.microsoft.com/office/drawing/2014/main" id="{5FB4351C-3A39-4EDD-8541-8EDFDA5B4B01}"/>
              </a:ext>
            </a:extLst>
          </p:cNvPr>
          <p:cNvSpPr>
            <a:spLocks noChangeArrowheads="1"/>
          </p:cNvSpPr>
          <p:nvPr/>
        </p:nvSpPr>
        <p:spPr bwMode="auto">
          <a:xfrm>
            <a:off x="5936204" y="3013412"/>
            <a:ext cx="1001157" cy="914400"/>
          </a:xfrm>
          <a:prstGeom prst="ellipse">
            <a:avLst/>
          </a:prstGeom>
          <a:solidFill>
            <a:srgbClr val="FFFFFF"/>
          </a:solidFill>
          <a:ln w="12700">
            <a:solidFill>
              <a:srgbClr val="4472C4"/>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Kuljetuspalvelut</a:t>
            </a: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
        <p:nvSpPr>
          <p:cNvPr id="11" name="Ellipsi 8">
            <a:extLst>
              <a:ext uri="{FF2B5EF4-FFF2-40B4-BE49-F238E27FC236}">
                <a16:creationId xmlns:a16="http://schemas.microsoft.com/office/drawing/2014/main" id="{45B8DEE8-4766-4A7A-B40E-588792869AC0}"/>
              </a:ext>
            </a:extLst>
          </p:cNvPr>
          <p:cNvSpPr>
            <a:spLocks noChangeArrowheads="1"/>
          </p:cNvSpPr>
          <p:nvPr/>
        </p:nvSpPr>
        <p:spPr bwMode="auto">
          <a:xfrm>
            <a:off x="4616307" y="2775699"/>
            <a:ext cx="1311275" cy="914400"/>
          </a:xfrm>
          <a:prstGeom prst="ellipse">
            <a:avLst/>
          </a:prstGeom>
          <a:solidFill>
            <a:srgbClr val="FFFFFF"/>
          </a:solidFill>
          <a:ln w="12700">
            <a:solidFill>
              <a:srgbClr val="ED7D31"/>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Tukipalvelut</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12" name="Ellipsi 9">
            <a:extLst>
              <a:ext uri="{FF2B5EF4-FFF2-40B4-BE49-F238E27FC236}">
                <a16:creationId xmlns:a16="http://schemas.microsoft.com/office/drawing/2014/main" id="{EB37DB6C-3293-405F-B4D8-059FBC9907B8}"/>
              </a:ext>
            </a:extLst>
          </p:cNvPr>
          <p:cNvSpPr>
            <a:spLocks noChangeArrowheads="1"/>
          </p:cNvSpPr>
          <p:nvPr/>
        </p:nvSpPr>
        <p:spPr bwMode="auto">
          <a:xfrm>
            <a:off x="538923" y="1199923"/>
            <a:ext cx="3216275" cy="914400"/>
          </a:xfrm>
          <a:prstGeom prst="ellipse">
            <a:avLst/>
          </a:prstGeom>
          <a:solidFill>
            <a:srgbClr val="FFFFFF"/>
          </a:solidFill>
          <a:ln w="12700">
            <a:solidFill>
              <a:srgbClr val="4472C4"/>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Muistineuvoja/muistikoordinaattori</a:t>
            </a: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
        <p:nvSpPr>
          <p:cNvPr id="13" name="Ellipsi 11">
            <a:extLst>
              <a:ext uri="{FF2B5EF4-FFF2-40B4-BE49-F238E27FC236}">
                <a16:creationId xmlns:a16="http://schemas.microsoft.com/office/drawing/2014/main" id="{4699B924-4EE2-4486-BBB9-86843DB685F9}"/>
              </a:ext>
            </a:extLst>
          </p:cNvPr>
          <p:cNvSpPr>
            <a:spLocks noChangeArrowheads="1"/>
          </p:cNvSpPr>
          <p:nvPr/>
        </p:nvSpPr>
        <p:spPr bwMode="auto">
          <a:xfrm>
            <a:off x="4596628" y="3493469"/>
            <a:ext cx="1447800" cy="914400"/>
          </a:xfrm>
          <a:prstGeom prst="ellipse">
            <a:avLst/>
          </a:prstGeom>
          <a:solidFill>
            <a:srgbClr val="FFFFFF"/>
          </a:solidFill>
          <a:ln w="12700">
            <a:solidFill>
              <a:srgbClr val="4472C4"/>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Ateriapalvelut</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14" name="Ellipsi 12">
            <a:extLst>
              <a:ext uri="{FF2B5EF4-FFF2-40B4-BE49-F238E27FC236}">
                <a16:creationId xmlns:a16="http://schemas.microsoft.com/office/drawing/2014/main" id="{86F8570D-CEC4-483D-8F28-8E01072786BA}"/>
              </a:ext>
            </a:extLst>
          </p:cNvPr>
          <p:cNvSpPr>
            <a:spLocks noChangeArrowheads="1"/>
          </p:cNvSpPr>
          <p:nvPr/>
        </p:nvSpPr>
        <p:spPr bwMode="auto">
          <a:xfrm>
            <a:off x="6253973" y="683133"/>
            <a:ext cx="914400" cy="914400"/>
          </a:xfrm>
          <a:prstGeom prst="ellipse">
            <a:avLst/>
          </a:prstGeom>
          <a:solidFill>
            <a:srgbClr val="FFFFFF"/>
          </a:solidFill>
          <a:ln w="12700">
            <a:solidFill>
              <a:srgbClr val="4472C4"/>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Pankki</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15" name="Ellipsi 13">
            <a:extLst>
              <a:ext uri="{FF2B5EF4-FFF2-40B4-BE49-F238E27FC236}">
                <a16:creationId xmlns:a16="http://schemas.microsoft.com/office/drawing/2014/main" id="{84A9F28A-DD13-4BA8-8122-A6F8A4BA0D61}"/>
              </a:ext>
            </a:extLst>
          </p:cNvPr>
          <p:cNvSpPr>
            <a:spLocks noChangeArrowheads="1"/>
          </p:cNvSpPr>
          <p:nvPr/>
        </p:nvSpPr>
        <p:spPr bwMode="auto">
          <a:xfrm>
            <a:off x="6495508" y="4099772"/>
            <a:ext cx="1688751" cy="914400"/>
          </a:xfrm>
          <a:prstGeom prst="ellipse">
            <a:avLst/>
          </a:prstGeom>
          <a:solidFill>
            <a:srgbClr val="FFFFFF"/>
          </a:solidFill>
          <a:ln w="12700">
            <a:solidFill>
              <a:srgbClr val="4472C4"/>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Sosiaalityöntekijä</a:t>
            </a: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
        <p:nvSpPr>
          <p:cNvPr id="16" name="Ellipsi 14">
            <a:extLst>
              <a:ext uri="{FF2B5EF4-FFF2-40B4-BE49-F238E27FC236}">
                <a16:creationId xmlns:a16="http://schemas.microsoft.com/office/drawing/2014/main" id="{C74E04A6-5404-4934-B6CB-DC40F0FE2A3B}"/>
              </a:ext>
            </a:extLst>
          </p:cNvPr>
          <p:cNvSpPr>
            <a:spLocks noChangeArrowheads="1"/>
          </p:cNvSpPr>
          <p:nvPr/>
        </p:nvSpPr>
        <p:spPr bwMode="auto">
          <a:xfrm>
            <a:off x="6822155" y="70586"/>
            <a:ext cx="1044575" cy="860425"/>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Verottaja</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17" name="Ellipsi 15">
            <a:extLst>
              <a:ext uri="{FF2B5EF4-FFF2-40B4-BE49-F238E27FC236}">
                <a16:creationId xmlns:a16="http://schemas.microsoft.com/office/drawing/2014/main" id="{1E042CBD-BFCA-4291-A360-EB06D660CD53}"/>
              </a:ext>
            </a:extLst>
          </p:cNvPr>
          <p:cNvSpPr>
            <a:spLocks noChangeArrowheads="1"/>
          </p:cNvSpPr>
          <p:nvPr/>
        </p:nvSpPr>
        <p:spPr bwMode="auto">
          <a:xfrm>
            <a:off x="1637827" y="4359783"/>
            <a:ext cx="1409700" cy="9144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Apuvälineet</a:t>
            </a: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
        <p:nvSpPr>
          <p:cNvPr id="18" name="Ellipsi 16">
            <a:extLst>
              <a:ext uri="{FF2B5EF4-FFF2-40B4-BE49-F238E27FC236}">
                <a16:creationId xmlns:a16="http://schemas.microsoft.com/office/drawing/2014/main" id="{5BAB9D21-DFA3-420C-AFE0-183861E01721}"/>
              </a:ext>
            </a:extLst>
          </p:cNvPr>
          <p:cNvSpPr>
            <a:spLocks noChangeArrowheads="1"/>
          </p:cNvSpPr>
          <p:nvPr/>
        </p:nvSpPr>
        <p:spPr bwMode="auto">
          <a:xfrm>
            <a:off x="214369" y="4407869"/>
            <a:ext cx="1363663" cy="9144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Fysioterapia</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19" name="Ellipsi 17">
            <a:extLst>
              <a:ext uri="{FF2B5EF4-FFF2-40B4-BE49-F238E27FC236}">
                <a16:creationId xmlns:a16="http://schemas.microsoft.com/office/drawing/2014/main" id="{FC00636B-13A5-4295-8F28-D3DA194E9C71}"/>
              </a:ext>
            </a:extLst>
          </p:cNvPr>
          <p:cNvSpPr>
            <a:spLocks noChangeArrowheads="1"/>
          </p:cNvSpPr>
          <p:nvPr/>
        </p:nvSpPr>
        <p:spPr bwMode="auto">
          <a:xfrm>
            <a:off x="9853505" y="4430654"/>
            <a:ext cx="1897062" cy="9144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Veteraaniasioiden hoitaja</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20" name="Ellipsi 18">
            <a:extLst>
              <a:ext uri="{FF2B5EF4-FFF2-40B4-BE49-F238E27FC236}">
                <a16:creationId xmlns:a16="http://schemas.microsoft.com/office/drawing/2014/main" id="{32B1AFD1-943C-480C-B67C-25CB817795C2}"/>
              </a:ext>
            </a:extLst>
          </p:cNvPr>
          <p:cNvSpPr>
            <a:spLocks noChangeArrowheads="1"/>
          </p:cNvSpPr>
          <p:nvPr/>
        </p:nvSpPr>
        <p:spPr bwMode="auto">
          <a:xfrm>
            <a:off x="2336244" y="2104276"/>
            <a:ext cx="1774825" cy="9144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Terveydenhoitaja</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21" name="Ellipsi 19">
            <a:extLst>
              <a:ext uri="{FF2B5EF4-FFF2-40B4-BE49-F238E27FC236}">
                <a16:creationId xmlns:a16="http://schemas.microsoft.com/office/drawing/2014/main" id="{5DC6504A-45C1-47BE-A4A4-3D93BA1B79AA}"/>
              </a:ext>
            </a:extLst>
          </p:cNvPr>
          <p:cNvSpPr>
            <a:spLocks noChangeArrowheads="1"/>
          </p:cNvSpPr>
          <p:nvPr/>
        </p:nvSpPr>
        <p:spPr bwMode="auto">
          <a:xfrm>
            <a:off x="7999463" y="178877"/>
            <a:ext cx="1828800" cy="9144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Maistraatti- edunvalvonta</a:t>
            </a: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
        <p:nvSpPr>
          <p:cNvPr id="22" name="Ellipsi 20">
            <a:extLst>
              <a:ext uri="{FF2B5EF4-FFF2-40B4-BE49-F238E27FC236}">
                <a16:creationId xmlns:a16="http://schemas.microsoft.com/office/drawing/2014/main" id="{EA98AE4E-FAE4-42B8-9FB4-B291512B9F8E}"/>
              </a:ext>
            </a:extLst>
          </p:cNvPr>
          <p:cNvSpPr>
            <a:spLocks noChangeArrowheads="1"/>
          </p:cNvSpPr>
          <p:nvPr/>
        </p:nvSpPr>
        <p:spPr bwMode="auto">
          <a:xfrm>
            <a:off x="1031842" y="5274183"/>
            <a:ext cx="2141538" cy="9144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Kotihoito/kotisairaala</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23" name="Ellipsi 21">
            <a:extLst>
              <a:ext uri="{FF2B5EF4-FFF2-40B4-BE49-F238E27FC236}">
                <a16:creationId xmlns:a16="http://schemas.microsoft.com/office/drawing/2014/main" id="{39CD48B4-1EED-480D-B56A-1DB3C656729C}"/>
              </a:ext>
            </a:extLst>
          </p:cNvPr>
          <p:cNvSpPr>
            <a:spLocks noChangeArrowheads="1"/>
          </p:cNvSpPr>
          <p:nvPr/>
        </p:nvSpPr>
        <p:spPr bwMode="auto">
          <a:xfrm>
            <a:off x="1850199" y="232959"/>
            <a:ext cx="1820862" cy="9144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Ravintoneuvonta</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24" name="Ellipsi 22">
            <a:extLst>
              <a:ext uri="{FF2B5EF4-FFF2-40B4-BE49-F238E27FC236}">
                <a16:creationId xmlns:a16="http://schemas.microsoft.com/office/drawing/2014/main" id="{9F22AFCF-EFBC-408F-BB54-581586CBB025}"/>
              </a:ext>
            </a:extLst>
          </p:cNvPr>
          <p:cNvSpPr>
            <a:spLocks noChangeArrowheads="1"/>
          </p:cNvSpPr>
          <p:nvPr/>
        </p:nvSpPr>
        <p:spPr bwMode="auto">
          <a:xfrm>
            <a:off x="2987814" y="4407869"/>
            <a:ext cx="2163763" cy="9144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Hoitotarvikejakelu</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25" name="Ellipsi 23">
            <a:extLst>
              <a:ext uri="{FF2B5EF4-FFF2-40B4-BE49-F238E27FC236}">
                <a16:creationId xmlns:a16="http://schemas.microsoft.com/office/drawing/2014/main" id="{C7E2E2DA-D8F0-46BE-956D-2EBE311F1FDD}"/>
              </a:ext>
            </a:extLst>
          </p:cNvPr>
          <p:cNvSpPr>
            <a:spLocks noChangeArrowheads="1"/>
          </p:cNvSpPr>
          <p:nvPr/>
        </p:nvSpPr>
        <p:spPr bwMode="auto">
          <a:xfrm>
            <a:off x="4831130" y="4788013"/>
            <a:ext cx="2384358" cy="19050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Vapaaehtoistyöntekijä/järjestöt</a:t>
            </a:r>
            <a:endParaRPr kumimoji="0" lang="fi-FI" altLang="fi-FI"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Muistiyhdistys, SPR, Seurakunnat</a:t>
            </a: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
        <p:nvSpPr>
          <p:cNvPr id="26" name="Ellipsi 24">
            <a:extLst>
              <a:ext uri="{FF2B5EF4-FFF2-40B4-BE49-F238E27FC236}">
                <a16:creationId xmlns:a16="http://schemas.microsoft.com/office/drawing/2014/main" id="{90622CC0-4F84-4429-B821-764B13A70E88}"/>
              </a:ext>
            </a:extLst>
          </p:cNvPr>
          <p:cNvSpPr>
            <a:spLocks noChangeArrowheads="1"/>
          </p:cNvSpPr>
          <p:nvPr/>
        </p:nvSpPr>
        <p:spPr bwMode="auto">
          <a:xfrm>
            <a:off x="8817664" y="2573286"/>
            <a:ext cx="1546226" cy="9144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Intervallihoito/vuorohoito</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27" name="Ellipsi 25">
            <a:extLst>
              <a:ext uri="{FF2B5EF4-FFF2-40B4-BE49-F238E27FC236}">
                <a16:creationId xmlns:a16="http://schemas.microsoft.com/office/drawing/2014/main" id="{8DAB08A8-23B3-4021-94AD-71043D5A651E}"/>
              </a:ext>
            </a:extLst>
          </p:cNvPr>
          <p:cNvSpPr>
            <a:spLocks noChangeArrowheads="1"/>
          </p:cNvSpPr>
          <p:nvPr/>
        </p:nvSpPr>
        <p:spPr bwMode="auto">
          <a:xfrm>
            <a:off x="7911201" y="4728932"/>
            <a:ext cx="1812925" cy="9144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Omaishoitajan lomittaja</a:t>
            </a:r>
            <a:endParaRPr kumimoji="0" lang="fi-FI" altLang="fi-FI" sz="1800" b="0" i="0" u="none" strike="noStrike" cap="none" normalizeH="0" baseline="0" dirty="0">
              <a:ln>
                <a:noFill/>
              </a:ln>
              <a:solidFill>
                <a:schemeClr val="tx1"/>
              </a:solidFill>
              <a:effectLst/>
              <a:latin typeface="Arial" panose="020B0604020202020204" pitchFamily="34" charset="0"/>
            </a:endParaRPr>
          </a:p>
        </p:txBody>
      </p:sp>
      <p:sp>
        <p:nvSpPr>
          <p:cNvPr id="28" name="Ellipsi 26">
            <a:extLst>
              <a:ext uri="{FF2B5EF4-FFF2-40B4-BE49-F238E27FC236}">
                <a16:creationId xmlns:a16="http://schemas.microsoft.com/office/drawing/2014/main" id="{349582F1-BCC3-410F-9243-C490C137E6F0}"/>
              </a:ext>
            </a:extLst>
          </p:cNvPr>
          <p:cNvSpPr>
            <a:spLocks noChangeArrowheads="1"/>
          </p:cNvSpPr>
          <p:nvPr/>
        </p:nvSpPr>
        <p:spPr bwMode="auto">
          <a:xfrm>
            <a:off x="167802" y="143967"/>
            <a:ext cx="1470025" cy="898525"/>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Hammashoito</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29" name="Ellipsi 27">
            <a:extLst>
              <a:ext uri="{FF2B5EF4-FFF2-40B4-BE49-F238E27FC236}">
                <a16:creationId xmlns:a16="http://schemas.microsoft.com/office/drawing/2014/main" id="{EA6A8DDD-0401-469E-B459-4F2AAB58F740}"/>
              </a:ext>
            </a:extLst>
          </p:cNvPr>
          <p:cNvSpPr>
            <a:spLocks noChangeArrowheads="1"/>
          </p:cNvSpPr>
          <p:nvPr/>
        </p:nvSpPr>
        <p:spPr bwMode="auto">
          <a:xfrm>
            <a:off x="6436782" y="1585544"/>
            <a:ext cx="1807889" cy="997737"/>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Erikoislääkäri</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30" name="Ellipsi 28">
            <a:extLst>
              <a:ext uri="{FF2B5EF4-FFF2-40B4-BE49-F238E27FC236}">
                <a16:creationId xmlns:a16="http://schemas.microsoft.com/office/drawing/2014/main" id="{EE8AA236-1F77-4152-AA11-99A00EE08A59}"/>
              </a:ext>
            </a:extLst>
          </p:cNvPr>
          <p:cNvSpPr>
            <a:spLocks noChangeArrowheads="1"/>
          </p:cNvSpPr>
          <p:nvPr/>
        </p:nvSpPr>
        <p:spPr bwMode="auto">
          <a:xfrm>
            <a:off x="2147061" y="3266789"/>
            <a:ext cx="1227138" cy="9144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Laboratorio</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31" name="Ellipsi 29">
            <a:extLst>
              <a:ext uri="{FF2B5EF4-FFF2-40B4-BE49-F238E27FC236}">
                <a16:creationId xmlns:a16="http://schemas.microsoft.com/office/drawing/2014/main" id="{497CF963-10B1-492C-80B3-604F08B98D32}"/>
              </a:ext>
            </a:extLst>
          </p:cNvPr>
          <p:cNvSpPr>
            <a:spLocks noChangeArrowheads="1"/>
          </p:cNvSpPr>
          <p:nvPr/>
        </p:nvSpPr>
        <p:spPr bwMode="auto">
          <a:xfrm>
            <a:off x="10078960" y="3161330"/>
            <a:ext cx="1311275" cy="914400"/>
          </a:xfrm>
          <a:prstGeom prst="ellipse">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Invalidikortti</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32" name="Rectangle 29">
            <a:extLst>
              <a:ext uri="{FF2B5EF4-FFF2-40B4-BE49-F238E27FC236}">
                <a16:creationId xmlns:a16="http://schemas.microsoft.com/office/drawing/2014/main" id="{C36DD632-D5BC-4350-9CB5-F3A7C3DF1024}"/>
              </a:ext>
            </a:extLst>
          </p:cNvPr>
          <p:cNvSpPr>
            <a:spLocks noChangeArrowheads="1"/>
          </p:cNvSpPr>
          <p:nvPr/>
        </p:nvSpPr>
        <p:spPr bwMode="auto">
          <a:xfrm>
            <a:off x="1527142" y="10369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i-FI"/>
          </a:p>
        </p:txBody>
      </p:sp>
      <p:sp>
        <p:nvSpPr>
          <p:cNvPr id="33" name="Rectangle 40">
            <a:extLst>
              <a:ext uri="{FF2B5EF4-FFF2-40B4-BE49-F238E27FC236}">
                <a16:creationId xmlns:a16="http://schemas.microsoft.com/office/drawing/2014/main" id="{64B37752-F26C-44E0-A124-CC04E80CC08C}"/>
              </a:ext>
            </a:extLst>
          </p:cNvPr>
          <p:cNvSpPr>
            <a:spLocks noChangeArrowheads="1"/>
          </p:cNvSpPr>
          <p:nvPr/>
        </p:nvSpPr>
        <p:spPr bwMode="auto">
          <a:xfrm>
            <a:off x="1527142" y="56089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endParaRPr kumimoji="0" lang="fi-FI" altLang="fi-FI"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9450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rot="10800000" flipV="1">
            <a:off x="685801" y="374469"/>
            <a:ext cx="10396882" cy="311331"/>
          </a:xfrm>
        </p:spPr>
        <p:txBody>
          <a:bodyPr>
            <a:normAutofit fontScale="90000"/>
          </a:bodyPr>
          <a:lstStyle/>
          <a:p>
            <a:r>
              <a:rPr lang="fi-FI" dirty="0"/>
              <a:t>PALVELUOHJAUS</a:t>
            </a:r>
          </a:p>
        </p:txBody>
      </p:sp>
      <p:sp>
        <p:nvSpPr>
          <p:cNvPr id="3" name="Sisällön paikkamerkki 2"/>
          <p:cNvSpPr>
            <a:spLocks noGrp="1"/>
          </p:cNvSpPr>
          <p:nvPr>
            <p:ph sz="quarter" idx="13"/>
          </p:nvPr>
        </p:nvSpPr>
        <p:spPr>
          <a:xfrm>
            <a:off x="685800" y="1210492"/>
            <a:ext cx="10394707" cy="4164094"/>
          </a:xfrm>
        </p:spPr>
        <p:txBody>
          <a:bodyPr>
            <a:normAutofit fontScale="62500" lnSpcReduction="20000"/>
          </a:bodyPr>
          <a:lstStyle/>
          <a:p>
            <a:pPr marL="0" indent="0">
              <a:buNone/>
            </a:pPr>
            <a:endParaRPr lang="fi-FI" sz="4800" dirty="0">
              <a:latin typeface="Times New Roman" panose="02020603050405020304" pitchFamily="18" charset="0"/>
              <a:cs typeface="Times New Roman" panose="02020603050405020304" pitchFamily="18" charset="0"/>
            </a:endParaRPr>
          </a:p>
          <a:p>
            <a:pPr marL="0" indent="0">
              <a:buNone/>
            </a:pPr>
            <a:r>
              <a:rPr lang="fi-FI" sz="4800" cap="none" dirty="0">
                <a:latin typeface="Times New Roman" panose="02020603050405020304" pitchFamily="18" charset="0"/>
                <a:cs typeface="Times New Roman" panose="02020603050405020304" pitchFamily="18" charset="0"/>
              </a:rPr>
              <a:t>Prosessi alkaa, kun asiakkaalla on haasteita arjessa selviytymisessä</a:t>
            </a:r>
          </a:p>
          <a:p>
            <a:pPr marL="457200" lvl="1" indent="0">
              <a:buNone/>
            </a:pPr>
            <a:r>
              <a:rPr lang="fi-FI" sz="4600" cap="none" dirty="0">
                <a:latin typeface="Times New Roman" panose="02020603050405020304" pitchFamily="18" charset="0"/>
                <a:cs typeface="Times New Roman" panose="02020603050405020304" pitchFamily="18" charset="0"/>
              </a:rPr>
              <a:t> Tarve tietää erilaisista tuista ja palveluista</a:t>
            </a:r>
          </a:p>
          <a:p>
            <a:pPr lvl="1"/>
            <a:r>
              <a:rPr lang="fi-FI" sz="4600" cap="none" dirty="0">
                <a:latin typeface="Times New Roman" panose="02020603050405020304" pitchFamily="18" charset="0"/>
                <a:cs typeface="Times New Roman" panose="02020603050405020304" pitchFamily="18" charset="0"/>
              </a:rPr>
              <a:t>Elämäntilanne on kriisissä</a:t>
            </a:r>
          </a:p>
          <a:p>
            <a:pPr lvl="1"/>
            <a:r>
              <a:rPr lang="fi-FI" sz="4600" cap="none" dirty="0">
                <a:latin typeface="Times New Roman" panose="02020603050405020304" pitchFamily="18" charset="0"/>
                <a:cs typeface="Times New Roman" panose="02020603050405020304" pitchFamily="18" charset="0"/>
              </a:rPr>
              <a:t>Asiakas on saanut diagnoosin </a:t>
            </a:r>
          </a:p>
          <a:p>
            <a:pPr lvl="1"/>
            <a:r>
              <a:rPr lang="fi-FI" sz="4600" cap="none" dirty="0">
                <a:latin typeface="Times New Roman" panose="02020603050405020304" pitchFamily="18" charset="0"/>
                <a:cs typeface="Times New Roman" panose="02020603050405020304" pitchFamily="18" charset="0"/>
              </a:rPr>
              <a:t>Äkillinen vammautuminen</a:t>
            </a:r>
          </a:p>
          <a:p>
            <a:pPr lvl="1"/>
            <a:r>
              <a:rPr lang="fi-FI" sz="4600" cap="none" dirty="0">
                <a:latin typeface="Times New Roman" panose="02020603050405020304" pitchFamily="18" charset="0"/>
                <a:cs typeface="Times New Roman" panose="02020603050405020304" pitchFamily="18" charset="0"/>
              </a:rPr>
              <a:t>Perheeseen on syntynyt vammainen lapsi</a:t>
            </a:r>
          </a:p>
          <a:p>
            <a:pPr lvl="1"/>
            <a:r>
              <a:rPr lang="fi-FI" sz="4600" cap="none" dirty="0">
                <a:latin typeface="Times New Roman" panose="02020603050405020304" pitchFamily="18" charset="0"/>
                <a:cs typeface="Times New Roman" panose="02020603050405020304" pitchFamily="18" charset="0"/>
              </a:rPr>
              <a:t>Omaishoitaja on uupunut</a:t>
            </a:r>
          </a:p>
          <a:p>
            <a:pPr lvl="1"/>
            <a:r>
              <a:rPr lang="fi-FI" sz="4600" cap="none" dirty="0">
                <a:latin typeface="Times New Roman" panose="02020603050405020304" pitchFamily="18" charset="0"/>
                <a:cs typeface="Times New Roman" panose="02020603050405020304" pitchFamily="18" charset="0"/>
              </a:rPr>
              <a:t>Asiakkaalla ei ole palveluverkostoa tai se on hajanainen</a:t>
            </a:r>
          </a:p>
          <a:p>
            <a:pPr lvl="1"/>
            <a:r>
              <a:rPr lang="fi-FI" sz="4600" cap="none" dirty="0">
                <a:latin typeface="Times New Roman" panose="02020603050405020304" pitchFamily="18" charset="0"/>
                <a:cs typeface="Times New Roman" panose="02020603050405020304" pitchFamily="18" charset="0"/>
              </a:rPr>
              <a:t>Asiakas on vaarassa syrjäytyä</a:t>
            </a:r>
          </a:p>
          <a:p>
            <a:endParaRPr lang="fi-FI" sz="4800" dirty="0">
              <a:latin typeface="Times New Roman" panose="02020603050405020304" pitchFamily="18" charset="0"/>
              <a:cs typeface="Times New Roman" panose="02020603050405020304" pitchFamily="18" charset="0"/>
            </a:endParaRPr>
          </a:p>
          <a:p>
            <a:endParaRPr lang="fi-FI" dirty="0"/>
          </a:p>
        </p:txBody>
      </p:sp>
    </p:spTree>
    <p:extLst>
      <p:ext uri="{BB962C8B-B14F-4D97-AF65-F5344CB8AC3E}">
        <p14:creationId xmlns:p14="http://schemas.microsoft.com/office/powerpoint/2010/main" val="2517633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0891" y="2349925"/>
            <a:ext cx="3971109" cy="2456442"/>
          </a:xfrm>
        </p:spPr>
        <p:txBody>
          <a:bodyPr>
            <a:normAutofit/>
          </a:bodyPr>
          <a:lstStyle/>
          <a:p>
            <a:r>
              <a:rPr lang="fi-FI" sz="3200" dirty="0"/>
              <a:t>Palveluohjauksellinen ajattelu</a:t>
            </a:r>
          </a:p>
        </p:txBody>
      </p:sp>
      <p:sp>
        <p:nvSpPr>
          <p:cNvPr id="3" name="Sisällön paikkamerkki 2"/>
          <p:cNvSpPr>
            <a:spLocks noGrp="1"/>
          </p:cNvSpPr>
          <p:nvPr>
            <p:ph idx="1"/>
          </p:nvPr>
        </p:nvSpPr>
        <p:spPr>
          <a:xfrm>
            <a:off x="5118447" y="1114696"/>
            <a:ext cx="6281873" cy="4937111"/>
          </a:xfrm>
        </p:spPr>
        <p:txBody>
          <a:bodyPr>
            <a:normAutofit fontScale="77500" lnSpcReduction="20000"/>
          </a:bodyPr>
          <a:lstStyle/>
          <a:p>
            <a:r>
              <a:rPr lang="fi-FI" dirty="0">
                <a:latin typeface="Times New Roman" panose="02020603050405020304" pitchFamily="18" charset="0"/>
                <a:cs typeface="Times New Roman" panose="02020603050405020304" pitchFamily="18" charset="0"/>
              </a:rPr>
              <a:t>Hoitajan on huomattava asiakkaan palveluohjaustarve ja osaa ohjata häntä eteenpäin. Myös omaishoitajien tarpeet huomioitava.</a:t>
            </a:r>
          </a:p>
          <a:p>
            <a:r>
              <a:rPr lang="fi-FI" dirty="0">
                <a:latin typeface="Times New Roman" panose="02020603050405020304" pitchFamily="18" charset="0"/>
                <a:cs typeface="Times New Roman" panose="02020603050405020304" pitchFamily="18" charset="0"/>
              </a:rPr>
              <a:t>Hoitajan rooli (esim. kotihoidossa ja intervallihoito)</a:t>
            </a:r>
          </a:p>
          <a:p>
            <a:pPr lvl="1"/>
            <a:r>
              <a:rPr lang="fi-FI" dirty="0">
                <a:latin typeface="Times New Roman" panose="02020603050405020304" pitchFamily="18" charset="0"/>
                <a:cs typeface="Times New Roman" panose="02020603050405020304" pitchFamily="18" charset="0"/>
              </a:rPr>
              <a:t>tulisi luoda luottamuksellinen suhde asiakkaaseen/potilaaseen</a:t>
            </a:r>
          </a:p>
          <a:p>
            <a:pPr lvl="1"/>
            <a:r>
              <a:rPr lang="fi-FI" dirty="0">
                <a:latin typeface="Times New Roman" panose="02020603050405020304" pitchFamily="18" charset="0"/>
                <a:cs typeface="Times New Roman" panose="02020603050405020304" pitchFamily="18" charset="0"/>
              </a:rPr>
              <a:t>oppia tuntemaan potilas (kuuntelemalla ja kysymällä)</a:t>
            </a:r>
          </a:p>
          <a:p>
            <a:pPr lvl="1"/>
            <a:r>
              <a:rPr lang="fi-FI" dirty="0">
                <a:latin typeface="Times New Roman" panose="02020603050405020304" pitchFamily="18" charset="0"/>
                <a:cs typeface="Times New Roman" panose="02020603050405020304" pitchFamily="18" charset="0"/>
              </a:rPr>
              <a:t>tukea tavoitteiden asettamisessa</a:t>
            </a:r>
          </a:p>
          <a:p>
            <a:pPr lvl="1"/>
            <a:r>
              <a:rPr lang="fi-FI" dirty="0">
                <a:latin typeface="Times New Roman" panose="02020603050405020304" pitchFamily="18" charset="0"/>
                <a:cs typeface="Times New Roman" panose="02020603050405020304" pitchFamily="18" charset="0"/>
              </a:rPr>
              <a:t>toimia ja päättää yhdessä asiakkaan kanssa</a:t>
            </a:r>
          </a:p>
          <a:p>
            <a:pPr lvl="1"/>
            <a:r>
              <a:rPr lang="fi-FI" dirty="0">
                <a:latin typeface="Times New Roman" panose="02020603050405020304" pitchFamily="18" charset="0"/>
                <a:cs typeface="Times New Roman" panose="02020603050405020304" pitchFamily="18" charset="0"/>
              </a:rPr>
              <a:t>osoittaa kunnioitusta</a:t>
            </a:r>
          </a:p>
          <a:p>
            <a:r>
              <a:rPr lang="fi-FI" dirty="0">
                <a:latin typeface="Times New Roman" panose="02020603050405020304" pitchFamily="18" charset="0"/>
                <a:cs typeface="Times New Roman" panose="02020603050405020304" pitchFamily="18" charset="0"/>
              </a:rPr>
              <a:t>Toisen kunnan sosiaalipalvelujen ja hoitopaikan hakeminen (sosiaalihuoltolaki)</a:t>
            </a:r>
          </a:p>
          <a:p>
            <a:r>
              <a:rPr lang="fi-FI" dirty="0">
                <a:latin typeface="Times New Roman" panose="02020603050405020304" pitchFamily="18" charset="0"/>
                <a:cs typeface="Times New Roman" panose="02020603050405020304" pitchFamily="18" charset="0"/>
              </a:rPr>
              <a:t>Etsivä vanhustyö – Valli ry. - tavoitteena löytää avuntarpeessa olevia iäkkäitä ja auttaa heitä oikea-aikaisesti.</a:t>
            </a:r>
          </a:p>
          <a:p>
            <a:endParaRPr lang="fi-FI" dirty="0">
              <a:latin typeface="Times New Roman" panose="02020603050405020304" pitchFamily="18" charset="0"/>
              <a:cs typeface="Times New Roman" panose="02020603050405020304" pitchFamily="18" charset="0"/>
            </a:endParaRPr>
          </a:p>
          <a:p>
            <a:pPr marL="457200" lvl="1" indent="0">
              <a:buNone/>
            </a:pPr>
            <a:endParaRPr lang="fi-FI" dirty="0">
              <a:latin typeface="Times New Roman" panose="02020603050405020304" pitchFamily="18" charset="0"/>
              <a:cs typeface="Times New Roman" panose="02020603050405020304" pitchFamily="18" charset="0"/>
            </a:endParaRPr>
          </a:p>
          <a:p>
            <a:pPr marL="0" indent="0">
              <a:buNone/>
            </a:pPr>
            <a:endParaRPr lang="fi-FI" dirty="0">
              <a:latin typeface="Times New Roman" panose="02020603050405020304" pitchFamily="18" charset="0"/>
              <a:cs typeface="Times New Roman" panose="02020603050405020304" pitchFamily="18" charset="0"/>
            </a:endParaRPr>
          </a:p>
          <a:p>
            <a:endParaRPr lang="fi-FI" dirty="0"/>
          </a:p>
        </p:txBody>
      </p:sp>
    </p:spTree>
    <p:extLst>
      <p:ext uri="{BB962C8B-B14F-4D97-AF65-F5344CB8AC3E}">
        <p14:creationId xmlns:p14="http://schemas.microsoft.com/office/powerpoint/2010/main" val="3516344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Lainsäädäntöä</a:t>
            </a:r>
          </a:p>
        </p:txBody>
      </p:sp>
      <p:sp>
        <p:nvSpPr>
          <p:cNvPr id="3" name="Sisällön paikkamerkki 2"/>
          <p:cNvSpPr>
            <a:spLocks noGrp="1"/>
          </p:cNvSpPr>
          <p:nvPr>
            <p:ph sz="quarter" idx="13"/>
          </p:nvPr>
        </p:nvSpPr>
        <p:spPr/>
        <p:txBody>
          <a:bodyPr>
            <a:normAutofit fontScale="85000" lnSpcReduction="20000"/>
          </a:bodyPr>
          <a:lstStyle/>
          <a:p>
            <a:r>
              <a:rPr lang="fi-FI" cap="none" dirty="0">
                <a:latin typeface="Times New Roman" panose="02020603050405020304" pitchFamily="18" charset="0"/>
                <a:cs typeface="Times New Roman" panose="02020603050405020304" pitchFamily="18" charset="0"/>
              </a:rPr>
              <a:t>Laki ikääntyneen väestön toimintakyvyn tukemisesta sekä iäkkäiden </a:t>
            </a:r>
            <a:r>
              <a:rPr lang="fi-FI" cap="none" dirty="0" err="1">
                <a:latin typeface="Times New Roman" panose="02020603050405020304" pitchFamily="18" charset="0"/>
                <a:cs typeface="Times New Roman" panose="02020603050405020304" pitchFamily="18" charset="0"/>
              </a:rPr>
              <a:t>sosiaali</a:t>
            </a:r>
            <a:r>
              <a:rPr lang="fi-FI" cap="none" dirty="0">
                <a:latin typeface="Times New Roman" panose="02020603050405020304" pitchFamily="18" charset="0"/>
                <a:cs typeface="Times New Roman" panose="02020603050405020304" pitchFamily="18" charset="0"/>
              </a:rPr>
              <a:t>- ja terveyspalveluista</a:t>
            </a:r>
          </a:p>
          <a:p>
            <a:r>
              <a:rPr lang="fi-FI" cap="none" dirty="0">
                <a:latin typeface="Times New Roman" panose="02020603050405020304" pitchFamily="18" charset="0"/>
                <a:cs typeface="Times New Roman" panose="02020603050405020304" pitchFamily="18" charset="0"/>
              </a:rPr>
              <a:t>Laki sosiaalihuollon asiakkaan asemasta ja oikeuksista</a:t>
            </a:r>
          </a:p>
          <a:p>
            <a:r>
              <a:rPr lang="fi-FI" cap="none" dirty="0">
                <a:latin typeface="Times New Roman" panose="02020603050405020304" pitchFamily="18" charset="0"/>
                <a:cs typeface="Times New Roman" panose="02020603050405020304" pitchFamily="18" charset="0"/>
              </a:rPr>
              <a:t>Laki vammaisuuden perusteella järjestettävistä palveluista ja tukitoimista</a:t>
            </a:r>
          </a:p>
          <a:p>
            <a:r>
              <a:rPr lang="fi-FI" cap="none" dirty="0">
                <a:latin typeface="Times New Roman" panose="02020603050405020304" pitchFamily="18" charset="0"/>
                <a:cs typeface="Times New Roman" panose="02020603050405020304" pitchFamily="18" charset="0"/>
              </a:rPr>
              <a:t>Laki omaishoidon tuesta</a:t>
            </a:r>
          </a:p>
          <a:p>
            <a:r>
              <a:rPr lang="fi-FI" cap="none" dirty="0">
                <a:latin typeface="Times New Roman" panose="02020603050405020304" pitchFamily="18" charset="0"/>
                <a:cs typeface="Times New Roman" panose="02020603050405020304" pitchFamily="18" charset="0"/>
              </a:rPr>
              <a:t>Laki kehitysvammaisten erityishuollosta</a:t>
            </a:r>
          </a:p>
          <a:p>
            <a:r>
              <a:rPr lang="fi-FI" cap="none" dirty="0">
                <a:latin typeface="Times New Roman" panose="02020603050405020304" pitchFamily="18" charset="0"/>
                <a:cs typeface="Times New Roman" panose="02020603050405020304" pitchFamily="18" charset="0"/>
              </a:rPr>
              <a:t>Sosiaalihuoltolaki</a:t>
            </a:r>
          </a:p>
          <a:p>
            <a:r>
              <a:rPr lang="fi-FI" cap="none" dirty="0">
                <a:latin typeface="Times New Roman" panose="02020603050405020304" pitchFamily="18" charset="0"/>
                <a:cs typeface="Times New Roman" panose="02020603050405020304" pitchFamily="18" charset="0"/>
              </a:rPr>
              <a:t>Terveydenhuoltolaki</a:t>
            </a:r>
          </a:p>
          <a:p>
            <a:r>
              <a:rPr lang="fi-FI" cap="none" dirty="0">
                <a:latin typeface="Times New Roman" panose="02020603050405020304" pitchFamily="18" charset="0"/>
                <a:cs typeface="Times New Roman" panose="02020603050405020304" pitchFamily="18" charset="0"/>
              </a:rPr>
              <a:t>Laki potilaan asemasta ja oikeuksista</a:t>
            </a:r>
          </a:p>
          <a:p>
            <a:endParaRPr lang="fi-FI"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6868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E82E5FD3-EBAD-44A0-8C39-74518FA71EA4}"/>
              </a:ext>
            </a:extLst>
          </p:cNvPr>
          <p:cNvSpPr>
            <a:spLocks noGrp="1"/>
          </p:cNvSpPr>
          <p:nvPr>
            <p:ph type="title"/>
          </p:nvPr>
        </p:nvSpPr>
        <p:spPr>
          <a:xfrm>
            <a:off x="838200" y="556995"/>
            <a:ext cx="10515600" cy="1133693"/>
          </a:xfrm>
        </p:spPr>
        <p:txBody>
          <a:bodyPr>
            <a:normAutofit/>
          </a:bodyPr>
          <a:lstStyle/>
          <a:p>
            <a:r>
              <a:rPr lang="fi-FI" sz="5200"/>
              <a:t>Neuvontavelvollisuus</a:t>
            </a:r>
          </a:p>
        </p:txBody>
      </p:sp>
      <p:graphicFrame>
        <p:nvGraphicFramePr>
          <p:cNvPr id="5" name="Sisällön paikkamerkki 2">
            <a:extLst>
              <a:ext uri="{FF2B5EF4-FFF2-40B4-BE49-F238E27FC236}">
                <a16:creationId xmlns:a16="http://schemas.microsoft.com/office/drawing/2014/main" id="{406D0760-94CA-4C30-9885-91951B5EBCDE}"/>
              </a:ext>
            </a:extLst>
          </p:cNvPr>
          <p:cNvGraphicFramePr>
            <a:graphicFrameLocks noGrp="1"/>
          </p:cNvGraphicFramePr>
          <p:nvPr>
            <p:ph idx="1"/>
            <p:extLst>
              <p:ext uri="{D42A27DB-BD31-4B8C-83A1-F6EECF244321}">
                <p14:modId xmlns:p14="http://schemas.microsoft.com/office/powerpoint/2010/main" val="356696571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92444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2">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Shape 44">
            <a:extLst>
              <a:ext uri="{FF2B5EF4-FFF2-40B4-BE49-F238E27FC236}">
                <a16:creationId xmlns:a16="http://schemas.microsoft.com/office/drawing/2014/main" id="{DB5B423A-57CC-4C58-AA26-8E2E862B03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217023" cy="3994777"/>
          </a:xfrm>
          <a:custGeom>
            <a:avLst/>
            <a:gdLst>
              <a:gd name="connsiteX0" fmla="*/ 1945461 w 5217023"/>
              <a:gd name="connsiteY0" fmla="*/ 3787398 h 3994777"/>
              <a:gd name="connsiteX1" fmla="*/ 1942113 w 5217023"/>
              <a:gd name="connsiteY1" fmla="*/ 3790053 h 3994777"/>
              <a:gd name="connsiteX2" fmla="*/ 1946982 w 5217023"/>
              <a:gd name="connsiteY2" fmla="*/ 3787990 h 3994777"/>
              <a:gd name="connsiteX3" fmla="*/ 1945461 w 5217023"/>
              <a:gd name="connsiteY3" fmla="*/ 3787398 h 3994777"/>
              <a:gd name="connsiteX4" fmla="*/ 0 w 5217023"/>
              <a:gd name="connsiteY4" fmla="*/ 0 h 3994777"/>
              <a:gd name="connsiteX5" fmla="*/ 5030958 w 5217023"/>
              <a:gd name="connsiteY5" fmla="*/ 0 h 3994777"/>
              <a:gd name="connsiteX6" fmla="*/ 5046198 w 5217023"/>
              <a:gd name="connsiteY6" fmla="*/ 153449 h 3994777"/>
              <a:gd name="connsiteX7" fmla="*/ 5055729 w 5217023"/>
              <a:gd name="connsiteY7" fmla="*/ 415828 h 3994777"/>
              <a:gd name="connsiteX8" fmla="*/ 4735242 w 5217023"/>
              <a:gd name="connsiteY8" fmla="*/ 1867130 h 3994777"/>
              <a:gd name="connsiteX9" fmla="*/ 3907395 w 5217023"/>
              <a:gd name="connsiteY9" fmla="*/ 2938441 h 3994777"/>
              <a:gd name="connsiteX10" fmla="*/ 3946497 w 5217023"/>
              <a:gd name="connsiteY10" fmla="*/ 2908567 h 3994777"/>
              <a:gd name="connsiteX11" fmla="*/ 4585421 w 5217023"/>
              <a:gd name="connsiteY11" fmla="*/ 2188401 h 3994777"/>
              <a:gd name="connsiteX12" fmla="*/ 5142585 w 5217023"/>
              <a:gd name="connsiteY12" fmla="*/ 276891 h 3994777"/>
              <a:gd name="connsiteX13" fmla="*/ 5121833 w 5217023"/>
              <a:gd name="connsiteY13" fmla="*/ 30208 h 3994777"/>
              <a:gd name="connsiteX14" fmla="*/ 5116229 w 5217023"/>
              <a:gd name="connsiteY14" fmla="*/ 0 h 3994777"/>
              <a:gd name="connsiteX15" fmla="*/ 5184724 w 5217023"/>
              <a:gd name="connsiteY15" fmla="*/ 0 h 3994777"/>
              <a:gd name="connsiteX16" fmla="*/ 5196265 w 5217023"/>
              <a:gd name="connsiteY16" fmla="*/ 66113 h 3994777"/>
              <a:gd name="connsiteX17" fmla="*/ 5058603 w 5217023"/>
              <a:gd name="connsiteY17" fmla="*/ 1368242 h 3994777"/>
              <a:gd name="connsiteX18" fmla="*/ 4096624 w 5217023"/>
              <a:gd name="connsiteY18" fmla="*/ 2870829 h 3994777"/>
              <a:gd name="connsiteX19" fmla="*/ 3833203 w 5217023"/>
              <a:gd name="connsiteY19" fmla="*/ 3092190 h 3994777"/>
              <a:gd name="connsiteX20" fmla="*/ 3536509 w 5217023"/>
              <a:gd name="connsiteY20" fmla="*/ 3297128 h 3994777"/>
              <a:gd name="connsiteX21" fmla="*/ 3148966 w 5217023"/>
              <a:gd name="connsiteY21" fmla="*/ 3485478 h 3994777"/>
              <a:gd name="connsiteX22" fmla="*/ 1860557 w 5217023"/>
              <a:gd name="connsiteY22" fmla="*/ 3880910 h 3994777"/>
              <a:gd name="connsiteX23" fmla="*/ 573715 w 5217023"/>
              <a:gd name="connsiteY23" fmla="*/ 3983764 h 3994777"/>
              <a:gd name="connsiteX24" fmla="*/ 108410 w 5217023"/>
              <a:gd name="connsiteY24" fmla="*/ 3908816 h 3994777"/>
              <a:gd name="connsiteX25" fmla="*/ 0 w 5217023"/>
              <a:gd name="connsiteY25" fmla="*/ 3876793 h 3994777"/>
              <a:gd name="connsiteX26" fmla="*/ 0 w 5217023"/>
              <a:gd name="connsiteY26" fmla="*/ 3802912 h 3994777"/>
              <a:gd name="connsiteX27" fmla="*/ 36975 w 5217023"/>
              <a:gd name="connsiteY27" fmla="*/ 3815954 h 3994777"/>
              <a:gd name="connsiteX28" fmla="*/ 561628 w 5217023"/>
              <a:gd name="connsiteY28" fmla="*/ 3912655 h 3994777"/>
              <a:gd name="connsiteX29" fmla="*/ 1683086 w 5217023"/>
              <a:gd name="connsiteY29" fmla="*/ 3844334 h 3994777"/>
              <a:gd name="connsiteX30" fmla="*/ 1806023 w 5217023"/>
              <a:gd name="connsiteY30" fmla="*/ 3820992 h 3994777"/>
              <a:gd name="connsiteX31" fmla="*/ 1921817 w 5217023"/>
              <a:gd name="connsiteY31" fmla="*/ 3795747 h 3994777"/>
              <a:gd name="connsiteX32" fmla="*/ 1243689 w 5217023"/>
              <a:gd name="connsiteY32" fmla="*/ 3846539 h 3994777"/>
              <a:gd name="connsiteX33" fmla="*/ 62875 w 5217023"/>
              <a:gd name="connsiteY33" fmla="*/ 3668143 h 3994777"/>
              <a:gd name="connsiteX34" fmla="*/ 0 w 5217023"/>
              <a:gd name="connsiteY34" fmla="*/ 3644185 h 399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17023" h="3994777">
                <a:moveTo>
                  <a:pt x="1945461" y="3787398"/>
                </a:moveTo>
                <a:lnTo>
                  <a:pt x="1942113" y="3790053"/>
                </a:lnTo>
                <a:lnTo>
                  <a:pt x="1946982" y="3787990"/>
                </a:lnTo>
                <a:cubicBezTo>
                  <a:pt x="1946982" y="3787990"/>
                  <a:pt x="1946379" y="3787019"/>
                  <a:pt x="1945461" y="3787398"/>
                </a:cubicBezTo>
                <a:close/>
                <a:moveTo>
                  <a:pt x="0" y="0"/>
                </a:moveTo>
                <a:lnTo>
                  <a:pt x="5030958" y="0"/>
                </a:lnTo>
                <a:lnTo>
                  <a:pt x="5046198" y="153449"/>
                </a:lnTo>
                <a:cubicBezTo>
                  <a:pt x="5052189" y="240558"/>
                  <a:pt x="5055458" y="328007"/>
                  <a:pt x="5055729" y="415828"/>
                </a:cubicBezTo>
                <a:cubicBezTo>
                  <a:pt x="5057604" y="923672"/>
                  <a:pt x="4959210" y="1409054"/>
                  <a:pt x="4735242" y="1867130"/>
                </a:cubicBezTo>
                <a:cubicBezTo>
                  <a:pt x="4533284" y="2280198"/>
                  <a:pt x="4248921" y="2629330"/>
                  <a:pt x="3907395" y="2938441"/>
                </a:cubicBezTo>
                <a:cubicBezTo>
                  <a:pt x="3922498" y="2931535"/>
                  <a:pt x="3935859" y="2921330"/>
                  <a:pt x="3946497" y="2908567"/>
                </a:cubicBezTo>
                <a:cubicBezTo>
                  <a:pt x="4193494" y="2700987"/>
                  <a:pt x="4408756" y="2458364"/>
                  <a:pt x="4585421" y="2188401"/>
                </a:cubicBezTo>
                <a:cubicBezTo>
                  <a:pt x="4967641" y="1608533"/>
                  <a:pt x="5169304" y="975361"/>
                  <a:pt x="5142585" y="276891"/>
                </a:cubicBezTo>
                <a:cubicBezTo>
                  <a:pt x="5139764" y="194215"/>
                  <a:pt x="5132824" y="111888"/>
                  <a:pt x="5121833" y="30208"/>
                </a:cubicBezTo>
                <a:lnTo>
                  <a:pt x="5116229" y="0"/>
                </a:lnTo>
                <a:lnTo>
                  <a:pt x="5184724" y="0"/>
                </a:lnTo>
                <a:lnTo>
                  <a:pt x="5196265" y="66113"/>
                </a:lnTo>
                <a:cubicBezTo>
                  <a:pt x="5249921" y="496647"/>
                  <a:pt x="5197997" y="931171"/>
                  <a:pt x="5058603" y="1368242"/>
                </a:cubicBezTo>
                <a:cubicBezTo>
                  <a:pt x="4872414" y="1953929"/>
                  <a:pt x="4544298" y="2451351"/>
                  <a:pt x="4096624" y="2870829"/>
                </a:cubicBezTo>
                <a:cubicBezTo>
                  <a:pt x="4012832" y="2949426"/>
                  <a:pt x="3924415" y="3022439"/>
                  <a:pt x="3833203" y="3092190"/>
                </a:cubicBezTo>
                <a:cubicBezTo>
                  <a:pt x="3741992" y="3161943"/>
                  <a:pt x="3648667" y="3225510"/>
                  <a:pt x="3536509" y="3297128"/>
                </a:cubicBezTo>
                <a:cubicBezTo>
                  <a:pt x="3427215" y="3372735"/>
                  <a:pt x="3288598" y="3430233"/>
                  <a:pt x="3148966" y="3485478"/>
                </a:cubicBezTo>
                <a:cubicBezTo>
                  <a:pt x="2729930" y="3651299"/>
                  <a:pt x="2302194" y="3788890"/>
                  <a:pt x="1860557" y="3880910"/>
                </a:cubicBezTo>
                <a:cubicBezTo>
                  <a:pt x="1435974" y="3969444"/>
                  <a:pt x="1008052" y="4017957"/>
                  <a:pt x="573715" y="3983764"/>
                </a:cubicBezTo>
                <a:cubicBezTo>
                  <a:pt x="415134" y="3971300"/>
                  <a:pt x="259585" y="3947743"/>
                  <a:pt x="108410" y="3908816"/>
                </a:cubicBezTo>
                <a:lnTo>
                  <a:pt x="0" y="3876793"/>
                </a:lnTo>
                <a:lnTo>
                  <a:pt x="0" y="3802912"/>
                </a:lnTo>
                <a:lnTo>
                  <a:pt x="36975" y="3815954"/>
                </a:lnTo>
                <a:cubicBezTo>
                  <a:pt x="206404" y="3867475"/>
                  <a:pt x="382020" y="3897326"/>
                  <a:pt x="561628" y="3912655"/>
                </a:cubicBezTo>
                <a:cubicBezTo>
                  <a:pt x="938583" y="3944832"/>
                  <a:pt x="1311814" y="3910697"/>
                  <a:pt x="1683086" y="3844334"/>
                </a:cubicBezTo>
                <a:cubicBezTo>
                  <a:pt x="1724123" y="3837151"/>
                  <a:pt x="1765097" y="3829374"/>
                  <a:pt x="1806023" y="3820992"/>
                </a:cubicBezTo>
                <a:cubicBezTo>
                  <a:pt x="1844740" y="3813079"/>
                  <a:pt x="1883218" y="3804161"/>
                  <a:pt x="1921817" y="3795747"/>
                </a:cubicBezTo>
                <a:cubicBezTo>
                  <a:pt x="1697011" y="3826435"/>
                  <a:pt x="1470551" y="3843387"/>
                  <a:pt x="1243689" y="3846539"/>
                </a:cubicBezTo>
                <a:cubicBezTo>
                  <a:pt x="839058" y="3849054"/>
                  <a:pt x="443424" y="3800206"/>
                  <a:pt x="62875" y="3668143"/>
                </a:cubicBezTo>
                <a:lnTo>
                  <a:pt x="0" y="36441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4" name="Kaaviokuva 3"/>
          <p:cNvGraphicFramePr/>
          <p:nvPr>
            <p:extLst>
              <p:ext uri="{D42A27DB-BD31-4B8C-83A1-F6EECF244321}">
                <p14:modId xmlns:p14="http://schemas.microsoft.com/office/powerpoint/2010/main" val="777744793"/>
              </p:ext>
            </p:extLst>
          </p:nvPr>
        </p:nvGraphicFramePr>
        <p:xfrm>
          <a:off x="5542672" y="541606"/>
          <a:ext cx="5811128" cy="56782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30014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3FCD2F1-329B-4A63-B669-5FD9937BAC6F}"/>
              </a:ext>
            </a:extLst>
          </p:cNvPr>
          <p:cNvSpPr>
            <a:spLocks noGrp="1"/>
          </p:cNvSpPr>
          <p:nvPr>
            <p:ph type="title"/>
          </p:nvPr>
        </p:nvSpPr>
        <p:spPr/>
        <p:txBody>
          <a:bodyPr/>
          <a:lstStyle/>
          <a:p>
            <a:r>
              <a:rPr lang="fi-FI" dirty="0"/>
              <a:t>Selvitä- arvioi - sijoita</a:t>
            </a:r>
          </a:p>
        </p:txBody>
      </p:sp>
      <p:sp>
        <p:nvSpPr>
          <p:cNvPr id="3" name="Sisällön paikkamerkki 2">
            <a:extLst>
              <a:ext uri="{FF2B5EF4-FFF2-40B4-BE49-F238E27FC236}">
                <a16:creationId xmlns:a16="http://schemas.microsoft.com/office/drawing/2014/main" id="{B9A5D586-7C14-4E04-816E-139F7477C396}"/>
              </a:ext>
            </a:extLst>
          </p:cNvPr>
          <p:cNvSpPr>
            <a:spLocks noGrp="1"/>
          </p:cNvSpPr>
          <p:nvPr>
            <p:ph idx="1"/>
          </p:nvPr>
        </p:nvSpPr>
        <p:spPr/>
        <p:txBody>
          <a:bodyPr/>
          <a:lstStyle/>
          <a:p>
            <a:r>
              <a:rPr lang="fi-FI" dirty="0"/>
              <a:t>Kun asiakas ei pärjää kotona, hän voi hakea hoitopaikkaa </a:t>
            </a:r>
          </a:p>
          <a:p>
            <a:r>
              <a:rPr lang="fi-FI" dirty="0"/>
              <a:t>Asiakkaan tilannetta vielä selvitetään </a:t>
            </a:r>
          </a:p>
          <a:p>
            <a:pPr lvl="1"/>
            <a:r>
              <a:rPr lang="fi-FI" dirty="0"/>
              <a:t>Mistä palveluista asiakas voisi vielä hyötyä</a:t>
            </a:r>
          </a:p>
          <a:p>
            <a:pPr lvl="1"/>
            <a:r>
              <a:rPr lang="fi-FI" dirty="0"/>
              <a:t>Jos asiakkaalla ei ole ollut </a:t>
            </a:r>
            <a:r>
              <a:rPr lang="fi-FI" dirty="0" err="1"/>
              <a:t>yökotihoitoa</a:t>
            </a:r>
            <a:r>
              <a:rPr lang="fi-FI" dirty="0"/>
              <a:t>, päivätoimintaa tai vuorohoitoa, hän voi kokeilla vielä niitä</a:t>
            </a:r>
          </a:p>
          <a:p>
            <a:r>
              <a:rPr lang="fi-FI" dirty="0"/>
              <a:t>Jos asiakas ei halua muuttaa kotoa, hän voi kieltäytyä siitä (itsemääräämisoikeus)</a:t>
            </a:r>
          </a:p>
        </p:txBody>
      </p:sp>
    </p:spTree>
    <p:extLst>
      <p:ext uri="{BB962C8B-B14F-4D97-AF65-F5344CB8AC3E}">
        <p14:creationId xmlns:p14="http://schemas.microsoft.com/office/powerpoint/2010/main" val="3891832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7AAA43A-CC0F-447E-9D96-4106433222A9}"/>
              </a:ext>
            </a:extLst>
          </p:cNvPr>
          <p:cNvSpPr>
            <a:spLocks noGrp="1"/>
          </p:cNvSpPr>
          <p:nvPr>
            <p:ph type="title"/>
          </p:nvPr>
        </p:nvSpPr>
        <p:spPr>
          <a:xfrm>
            <a:off x="589560" y="856180"/>
            <a:ext cx="4560584" cy="1128068"/>
          </a:xfrm>
        </p:spPr>
        <p:txBody>
          <a:bodyPr anchor="ctr">
            <a:normAutofit/>
          </a:bodyPr>
          <a:lstStyle/>
          <a:p>
            <a:r>
              <a:rPr lang="fi-FI" sz="4000"/>
              <a:t>SAS-prosessi</a:t>
            </a:r>
          </a:p>
        </p:txBody>
      </p:sp>
      <p:grpSp>
        <p:nvGrpSpPr>
          <p:cNvPr id="73" name="Group 72">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74" name="Rectangle 7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7" name="Rectangle 76">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832D63A6-F3D0-451D-96FF-F8E8ED203F9A}"/>
              </a:ext>
            </a:extLst>
          </p:cNvPr>
          <p:cNvSpPr>
            <a:spLocks noGrp="1"/>
          </p:cNvSpPr>
          <p:nvPr>
            <p:ph idx="1"/>
          </p:nvPr>
        </p:nvSpPr>
        <p:spPr>
          <a:xfrm>
            <a:off x="590719" y="2330505"/>
            <a:ext cx="4559425" cy="3979585"/>
          </a:xfrm>
        </p:spPr>
        <p:txBody>
          <a:bodyPr anchor="ctr">
            <a:normAutofit/>
          </a:bodyPr>
          <a:lstStyle/>
          <a:p>
            <a:r>
              <a:rPr lang="fi-FI" sz="1900" dirty="0"/>
              <a:t>Hoitoneuvottelu: asiakas, läheinen, kotihoidon työntekijä, lääkäri, sosiaalityöntekijä</a:t>
            </a:r>
          </a:p>
          <a:p>
            <a:r>
              <a:rPr lang="fi-FI" sz="1900" dirty="0"/>
              <a:t>Jos kriteerit muuttoon täyttyvät ja asiakas sekä omainen sitä haluavat, prosessi käynnistyy</a:t>
            </a:r>
          </a:p>
          <a:p>
            <a:r>
              <a:rPr lang="fi-FI" sz="1900" dirty="0"/>
              <a:t>Hoitotyön yhteenveto: mitä palveluita asiakkaalla on, millainen on hänen toimintakykynsä, millaisia haasteita Toimintakykymittarit</a:t>
            </a:r>
          </a:p>
          <a:p>
            <a:r>
              <a:rPr lang="fi-FI" sz="1900" dirty="0"/>
              <a:t>Hoitava lääkäri ottaa kantaa, voisiko kotona pärjäämistä jatkaa esim. lääkehoidolla tai kuntoutustoimilla</a:t>
            </a:r>
          </a:p>
          <a:p>
            <a:endParaRPr lang="fi-FI" sz="1900" dirty="0"/>
          </a:p>
        </p:txBody>
      </p:sp>
      <p:sp>
        <p:nvSpPr>
          <p:cNvPr id="79" name="Rectangle 78">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hoitoneuvottelu">
            <a:extLst>
              <a:ext uri="{FF2B5EF4-FFF2-40B4-BE49-F238E27FC236}">
                <a16:creationId xmlns:a16="http://schemas.microsoft.com/office/drawing/2014/main" id="{05169115-E902-4EBE-9E3B-259350AF27C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405" r="2" b="1658"/>
          <a:stretch/>
        </p:blipFill>
        <p:spPr bwMode="auto">
          <a:xfrm>
            <a:off x="5977788" y="799352"/>
            <a:ext cx="5425410" cy="5259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395557"/>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8991E8E267B2E54688C92E71F75DC1F8" ma:contentTypeVersion="13" ma:contentTypeDescription="Luo uusi asiakirja." ma:contentTypeScope="" ma:versionID="9e62084364f4c7ae0ce3c9c44d532bcf">
  <xsd:schema xmlns:xsd="http://www.w3.org/2001/XMLSchema" xmlns:xs="http://www.w3.org/2001/XMLSchema" xmlns:p="http://schemas.microsoft.com/office/2006/metadata/properties" xmlns:ns3="a5149041-3037-49cb-a805-ab7d0b5517e3" xmlns:ns4="919f7752-8d9c-4bdc-8753-27a993321872" targetNamespace="http://schemas.microsoft.com/office/2006/metadata/properties" ma:root="true" ma:fieldsID="3fdda9cfdf41724bb239f55dea22a485" ns3:_="" ns4:_="">
    <xsd:import namespace="a5149041-3037-49cb-a805-ab7d0b5517e3"/>
    <xsd:import namespace="919f7752-8d9c-4bdc-8753-27a993321872"/>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149041-3037-49cb-a805-ab7d0b5517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9f7752-8d9c-4bdc-8753-27a993321872" elementFormDefault="qualified">
    <xsd:import namespace="http://schemas.microsoft.com/office/2006/documentManagement/types"/>
    <xsd:import namespace="http://schemas.microsoft.com/office/infopath/2007/PartnerControls"/>
    <xsd:element name="SharedWithUsers" ma:index="15"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Jakamisen tiedot" ma:internalName="SharedWithDetails" ma:readOnly="true">
      <xsd:simpleType>
        <xsd:restriction base="dms:Note">
          <xsd:maxLength value="255"/>
        </xsd:restriction>
      </xsd:simpleType>
    </xsd:element>
    <xsd:element name="SharingHintHash" ma:index="17" nillable="true" ma:displayName="Jakamisvihjeen hajautu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52A575F-A527-4F42-84B9-734FBAF648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149041-3037-49cb-a805-ab7d0b5517e3"/>
    <ds:schemaRef ds:uri="919f7752-8d9c-4bdc-8753-27a9933218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CA5D928-8282-4EBF-B920-717DFE326A14}">
  <ds:schemaRefs>
    <ds:schemaRef ds:uri="http://schemas.microsoft.com/sharepoint/v3/contenttype/forms"/>
  </ds:schemaRefs>
</ds:datastoreItem>
</file>

<file path=customXml/itemProps3.xml><?xml version="1.0" encoding="utf-8"?>
<ds:datastoreItem xmlns:ds="http://schemas.openxmlformats.org/officeDocument/2006/customXml" ds:itemID="{F37708C4-1A84-4CD2-876E-8A3AD0594055}">
  <ds:schemaRefs>
    <ds:schemaRef ds:uri="a5149041-3037-49cb-a805-ab7d0b5517e3"/>
    <ds:schemaRef ds:uri="http://purl.org/dc/elements/1.1/"/>
    <ds:schemaRef ds:uri="http://schemas.openxmlformats.org/package/2006/metadata/core-properties"/>
    <ds:schemaRef ds:uri="http://schemas.microsoft.com/office/infopath/2007/PartnerControls"/>
    <ds:schemaRef ds:uri="http://schemas.microsoft.com/office/2006/documentManagement/types"/>
    <ds:schemaRef ds:uri="http://purl.org/dc/terms/"/>
    <ds:schemaRef ds:uri="http://schemas.microsoft.com/office/2006/metadata/properties"/>
    <ds:schemaRef ds:uri="919f7752-8d9c-4bdc-8753-27a99332187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3246</TotalTime>
  <Words>1232</Words>
  <Application>Microsoft Office PowerPoint</Application>
  <PresentationFormat>Laajakuva</PresentationFormat>
  <Paragraphs>189</Paragraphs>
  <Slides>15</Slides>
  <Notes>15</Notes>
  <HiddenSlides>0</HiddenSlides>
  <MMClips>0</MMClips>
  <ScaleCrop>false</ScaleCrop>
  <HeadingPairs>
    <vt:vector size="6" baseType="variant">
      <vt:variant>
        <vt:lpstr>Käytetyt fontit</vt:lpstr>
      </vt:variant>
      <vt:variant>
        <vt:i4>11</vt:i4>
      </vt:variant>
      <vt:variant>
        <vt:lpstr>Teema</vt:lpstr>
      </vt:variant>
      <vt:variant>
        <vt:i4>1</vt:i4>
      </vt:variant>
      <vt:variant>
        <vt:lpstr>Dian otsikot</vt:lpstr>
      </vt:variant>
      <vt:variant>
        <vt:i4>15</vt:i4>
      </vt:variant>
    </vt:vector>
  </HeadingPairs>
  <TitlesOfParts>
    <vt:vector size="27" baseType="lpstr">
      <vt:lpstr>MS PGothic</vt:lpstr>
      <vt:lpstr>14</vt:lpstr>
      <vt:lpstr>Arial</vt:lpstr>
      <vt:lpstr>Calibri</vt:lpstr>
      <vt:lpstr>Calibri Light</vt:lpstr>
      <vt:lpstr>inherit</vt:lpstr>
      <vt:lpstr>IntervalSansProRegular</vt:lpstr>
      <vt:lpstr>IntervalSansProSemiBold</vt:lpstr>
      <vt:lpstr>Palatino Linotype</vt:lpstr>
      <vt:lpstr>Times New Roman</vt:lpstr>
      <vt:lpstr>Wingdings</vt:lpstr>
      <vt:lpstr>Office-teema</vt:lpstr>
      <vt:lpstr>OHJAAMINEN PALVELUIDEN KÄYTÖSSÄ</vt:lpstr>
      <vt:lpstr>PowerPoint-esitys</vt:lpstr>
      <vt:lpstr>PALVELUOHJAUS</vt:lpstr>
      <vt:lpstr>Palveluohjauksellinen ajattelu</vt:lpstr>
      <vt:lpstr>Lainsäädäntöä</vt:lpstr>
      <vt:lpstr>Neuvontavelvollisuus</vt:lpstr>
      <vt:lpstr>PowerPoint-esitys</vt:lpstr>
      <vt:lpstr>Selvitä- arvioi - sijoita</vt:lpstr>
      <vt:lpstr>SAS-prosessi</vt:lpstr>
      <vt:lpstr>Yleisimpiä sosiaaliturvan tukimuotoja </vt:lpstr>
      <vt:lpstr>Huoli-ilmoitus</vt:lpstr>
      <vt:lpstr>Oikeus vammaispalveluihin?</vt:lpstr>
      <vt:lpstr>Henkilökohtainen apu/kuljetuskorvaushakemus</vt:lpstr>
      <vt:lpstr>Kotikunnan valintaoikeus</vt:lpstr>
      <vt:lpstr>Lähteitä ja lisälukemista</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Karppinen Mari</dc:creator>
  <cp:lastModifiedBy>Mari Karppinen</cp:lastModifiedBy>
  <cp:revision>14</cp:revision>
  <cp:lastPrinted>2022-01-04T05:44:31Z</cp:lastPrinted>
  <dcterms:created xsi:type="dcterms:W3CDTF">2021-08-09T12:43:40Z</dcterms:created>
  <dcterms:modified xsi:type="dcterms:W3CDTF">2022-01-07T07:49:19Z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0x0101008991E8E267B2E54688C92E71F75DC1F8</vt:lpwstr>
  </property>
</Properties>
</file>