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71" r:id="rId7"/>
    <p:sldId id="269" r:id="rId8"/>
    <p:sldId id="27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00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70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6893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99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98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16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85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73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58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76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DBA2C-CFA6-4AFE-9951-99EB2CF8AFC8}" type="datetimeFigureOut">
              <a:rPr lang="fi-FI" smtClean="0"/>
              <a:t>14.1.2020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FAAB-1FF7-4071-827B-AD3CAE5E4E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98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Orgaanisten yhdisteiden reaktiot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1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Yhdisteille tyypilliset reaktiot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Alkaanit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substituutio, krakkaus</a:t>
            </a:r>
          </a:p>
          <a:p>
            <a:r>
              <a:rPr lang="fi-FI" dirty="0" err="1" smtClean="0">
                <a:sym typeface="Wingdings" panose="05000000000000000000" pitchFamily="2" charset="2"/>
              </a:rPr>
              <a:t>Alkyylihalogenidit</a:t>
            </a:r>
            <a:r>
              <a:rPr lang="fi-FI" dirty="0" smtClean="0">
                <a:sym typeface="Wingdings" panose="05000000000000000000" pitchFamily="2" charset="2"/>
              </a:rPr>
              <a:t>  substituutio, eliminaatio</a:t>
            </a:r>
          </a:p>
          <a:p>
            <a:r>
              <a:rPr lang="fi-FI" dirty="0" err="1" smtClean="0">
                <a:sym typeface="Wingdings" panose="05000000000000000000" pitchFamily="2" charset="2"/>
              </a:rPr>
              <a:t>Alkeenit</a:t>
            </a:r>
            <a:r>
              <a:rPr lang="fi-FI" dirty="0" smtClean="0">
                <a:sym typeface="Wingdings" panose="05000000000000000000" pitchFamily="2" charset="2"/>
              </a:rPr>
              <a:t>/</a:t>
            </a:r>
            <a:r>
              <a:rPr lang="fi-FI" dirty="0" err="1" smtClean="0">
                <a:sym typeface="Wingdings" panose="05000000000000000000" pitchFamily="2" charset="2"/>
              </a:rPr>
              <a:t>alkyynit</a:t>
            </a:r>
            <a:r>
              <a:rPr lang="fi-FI" dirty="0" smtClean="0">
                <a:sym typeface="Wingdings" panose="05000000000000000000" pitchFamily="2" charset="2"/>
              </a:rPr>
              <a:t>  </a:t>
            </a:r>
            <a:r>
              <a:rPr lang="fi-FI" dirty="0" err="1" smtClean="0">
                <a:sym typeface="Wingdings" panose="05000000000000000000" pitchFamily="2" charset="2"/>
              </a:rPr>
              <a:t>additio</a:t>
            </a:r>
            <a:r>
              <a:rPr lang="fi-FI" dirty="0" smtClean="0">
                <a:sym typeface="Wingdings" panose="05000000000000000000" pitchFamily="2" charset="2"/>
              </a:rPr>
              <a:t>, polymeroituminen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Aromaattiset hiilivedyt  substituutio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Alkoholit  eliminaatio, hapettuminen, </a:t>
            </a:r>
            <a:r>
              <a:rPr lang="fi-FI" dirty="0" err="1" smtClean="0">
                <a:sym typeface="Wingdings" panose="05000000000000000000" pitchFamily="2" charset="2"/>
              </a:rPr>
              <a:t>esteröityminen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Fenolit  </a:t>
            </a:r>
            <a:r>
              <a:rPr lang="fi-FI" dirty="0" err="1" smtClean="0">
                <a:sym typeface="Wingdings" panose="05000000000000000000" pitchFamily="2" charset="2"/>
              </a:rPr>
              <a:t>protolysoituminen</a:t>
            </a:r>
            <a:r>
              <a:rPr lang="fi-FI" dirty="0" smtClean="0">
                <a:sym typeface="Wingdings" panose="05000000000000000000" pitchFamily="2" charset="2"/>
              </a:rPr>
              <a:t>, neutraloituminen, </a:t>
            </a:r>
            <a:r>
              <a:rPr lang="fi-FI" dirty="0" err="1" smtClean="0">
                <a:sym typeface="Wingdings" panose="05000000000000000000" pitchFamily="2" charset="2"/>
              </a:rPr>
              <a:t>esteröityminen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Aldehydit hapettuminen, pelkistyminen</a:t>
            </a:r>
          </a:p>
          <a:p>
            <a:r>
              <a:rPr lang="fi-FI" dirty="0" err="1" smtClean="0">
                <a:sym typeface="Wingdings" panose="05000000000000000000" pitchFamily="2" charset="2"/>
              </a:rPr>
              <a:t>Karboksyylihapot</a:t>
            </a:r>
            <a:r>
              <a:rPr lang="fi-FI" dirty="0" smtClean="0">
                <a:sym typeface="Wingdings" panose="05000000000000000000" pitchFamily="2" charset="2"/>
              </a:rPr>
              <a:t>  </a:t>
            </a:r>
            <a:r>
              <a:rPr lang="fi-FI" dirty="0" err="1" smtClean="0">
                <a:sym typeface="Wingdings" panose="05000000000000000000" pitchFamily="2" charset="2"/>
              </a:rPr>
              <a:t>protolysoituminen</a:t>
            </a:r>
            <a:r>
              <a:rPr lang="fi-FI" dirty="0" smtClean="0">
                <a:sym typeface="Wingdings" panose="05000000000000000000" pitchFamily="2" charset="2"/>
              </a:rPr>
              <a:t>, neutraloituminen, </a:t>
            </a:r>
            <a:r>
              <a:rPr lang="fi-FI" dirty="0" err="1" smtClean="0">
                <a:sym typeface="Wingdings" panose="05000000000000000000" pitchFamily="2" charset="2"/>
              </a:rPr>
              <a:t>esteröityminen</a:t>
            </a:r>
            <a:r>
              <a:rPr lang="fi-FI" dirty="0" smtClean="0">
                <a:sym typeface="Wingdings" panose="05000000000000000000" pitchFamily="2" charset="2"/>
              </a:rPr>
              <a:t>, pelkistyminen </a:t>
            </a:r>
          </a:p>
          <a:p>
            <a:r>
              <a:rPr lang="fi-FI" dirty="0" err="1" smtClean="0">
                <a:sym typeface="Wingdings" panose="05000000000000000000" pitchFamily="2" charset="2"/>
              </a:rPr>
              <a:t>hydroksihapot</a:t>
            </a:r>
            <a:r>
              <a:rPr lang="fi-FI" dirty="0" smtClean="0">
                <a:sym typeface="Wingdings" panose="05000000000000000000" pitchFamily="2" charset="2"/>
              </a:rPr>
              <a:t>, aminohapot  polymeroituminen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Esterit  hydrolyysi, emäshydrolyysi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30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Substituutio- eli korvausreaktio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Yhdisteessä oleva atomi korvautuu toisella</a:t>
            </a:r>
          </a:p>
          <a:p>
            <a:r>
              <a:rPr lang="fi-FI" dirty="0" smtClean="0"/>
              <a:t>välivaiheena hiilivedystä muodostunut epävakaa ”radikaali” </a:t>
            </a:r>
          </a:p>
          <a:p>
            <a:r>
              <a:rPr lang="fi-FI" dirty="0" smtClean="0"/>
              <a:t>vaatii energianlähteen, esim. valo</a:t>
            </a:r>
          </a:p>
          <a:p>
            <a:pPr marL="0" indent="0">
              <a:buNone/>
            </a:pPr>
            <a:r>
              <a:rPr lang="fi-FI" dirty="0" smtClean="0"/>
              <a:t>Tyypilliset reaktiot:</a:t>
            </a:r>
          </a:p>
          <a:p>
            <a:pPr marL="0" indent="0">
              <a:buNone/>
            </a:pPr>
            <a:r>
              <a:rPr lang="fi-FI" dirty="0" err="1" smtClean="0"/>
              <a:t>Alkaani</a:t>
            </a:r>
            <a:r>
              <a:rPr lang="fi-FI" dirty="0" smtClean="0"/>
              <a:t> tai aromaattinen hiilivety + halogeeni (Cl</a:t>
            </a:r>
            <a:r>
              <a:rPr lang="fi-FI" baseline="-25000" dirty="0" smtClean="0"/>
              <a:t>2 </a:t>
            </a:r>
            <a:r>
              <a:rPr lang="fi-FI" dirty="0" smtClean="0"/>
              <a:t>, Br</a:t>
            </a:r>
            <a:r>
              <a:rPr lang="fi-FI" baseline="-25000" dirty="0" smtClean="0"/>
              <a:t>2</a:t>
            </a:r>
            <a:r>
              <a:rPr lang="fi-FI" dirty="0" smtClean="0"/>
              <a:t> ,…)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>
                <a:sym typeface="Wingdings" panose="05000000000000000000" pitchFamily="2" charset="2"/>
              </a:rPr>
              <a:t> yksi vedyistä vaihtuu halogeeniksi ja lisäksi syntyy </a:t>
            </a:r>
            <a:r>
              <a:rPr lang="fi-FI" dirty="0" err="1" smtClean="0">
                <a:sym typeface="Wingdings" panose="05000000000000000000" pitchFamily="2" charset="2"/>
              </a:rPr>
              <a:t>HCl</a:t>
            </a:r>
            <a:r>
              <a:rPr lang="fi-FI" dirty="0" smtClean="0">
                <a:sym typeface="Wingdings" panose="05000000000000000000" pitchFamily="2" charset="2"/>
              </a:rPr>
              <a:t>, </a:t>
            </a:r>
            <a:r>
              <a:rPr lang="fi-FI" dirty="0" err="1" smtClean="0">
                <a:sym typeface="Wingdings" panose="05000000000000000000" pitchFamily="2" charset="2"/>
              </a:rPr>
              <a:t>HBr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jne</a:t>
            </a:r>
            <a:endParaRPr lang="fi-F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err="1" smtClean="0">
                <a:sym typeface="Wingdings" panose="05000000000000000000" pitchFamily="2" charset="2"/>
              </a:rPr>
              <a:t>Alkyylihalogenidi</a:t>
            </a:r>
            <a:r>
              <a:rPr lang="fi-FI" dirty="0" smtClean="0">
                <a:sym typeface="Wingdings" panose="05000000000000000000" pitchFamily="2" charset="2"/>
              </a:rPr>
              <a:t> + </a:t>
            </a:r>
            <a:r>
              <a:rPr lang="fi-FI" dirty="0" err="1" smtClean="0">
                <a:sym typeface="Wingdings" panose="05000000000000000000" pitchFamily="2" charset="2"/>
              </a:rPr>
              <a:t>NaOH</a:t>
            </a:r>
            <a:r>
              <a:rPr lang="fi-FI" dirty="0" smtClean="0">
                <a:sym typeface="Wingdings" panose="05000000000000000000" pitchFamily="2" charset="2"/>
              </a:rPr>
              <a:t>  syntyy alkoholi + suola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38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Additio</a:t>
            </a:r>
            <a:r>
              <a:rPr lang="fi-FI" dirty="0" smtClean="0"/>
              <a:t>- eli liittymisreaktio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Alkeenin</a:t>
            </a:r>
            <a:r>
              <a:rPr lang="fi-FI" dirty="0" smtClean="0"/>
              <a:t> kaksoissidos muuttuu yksöissidokseksi, ja kumpikin hiili muodostaa sidoksen uuteen atomiin/atomiryhmään </a:t>
            </a:r>
          </a:p>
          <a:p>
            <a:r>
              <a:rPr lang="fi-FI" dirty="0" smtClean="0"/>
              <a:t>Käänteinen tapahtuma = eliminaatio</a:t>
            </a:r>
          </a:p>
          <a:p>
            <a:pPr marL="457200" lvl="1" indent="0">
              <a:buNone/>
            </a:pPr>
            <a:r>
              <a:rPr lang="fi-FI" dirty="0" smtClean="0"/>
              <a:t>molekyylin kaksi osaa yhdistyvät ja irtoavat, hiilien välille syntyy kaksoissidos</a:t>
            </a:r>
          </a:p>
          <a:p>
            <a:pPr marL="0" indent="0">
              <a:buNone/>
            </a:pPr>
            <a:r>
              <a:rPr lang="fi-FI" u="sng" dirty="0" smtClean="0">
                <a:sym typeface="Wingdings" panose="05000000000000000000" pitchFamily="2" charset="2"/>
              </a:rPr>
              <a:t>yksittäiset reaktiot: 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Liittyvä yhdiste jakautuu kahteen osaan </a:t>
            </a:r>
            <a:r>
              <a:rPr lang="fi-FI" dirty="0" err="1" smtClean="0">
                <a:sym typeface="Wingdings" panose="05000000000000000000" pitchFamily="2" charset="2"/>
              </a:rPr>
              <a:t>esim</a:t>
            </a:r>
            <a:r>
              <a:rPr lang="fi-FI" dirty="0" smtClean="0">
                <a:sym typeface="Wingdings" panose="05000000000000000000" pitchFamily="2" charset="2"/>
              </a:rPr>
              <a:t> H-OH, H-</a:t>
            </a:r>
            <a:r>
              <a:rPr lang="fi-FI" dirty="0" err="1" smtClean="0">
                <a:sym typeface="Wingdings" panose="05000000000000000000" pitchFamily="2" charset="2"/>
              </a:rPr>
              <a:t>Br</a:t>
            </a:r>
            <a:r>
              <a:rPr lang="fi-FI" dirty="0" smtClean="0">
                <a:sym typeface="Wingdings" panose="05000000000000000000" pitchFamily="2" charset="2"/>
              </a:rPr>
              <a:t>, </a:t>
            </a:r>
            <a:r>
              <a:rPr lang="fi-FI" dirty="0" err="1" smtClean="0">
                <a:sym typeface="Wingdings" panose="05000000000000000000" pitchFamily="2" charset="2"/>
              </a:rPr>
              <a:t>Br-Br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fi-FI" dirty="0" smtClean="0"/>
              <a:t>Jos liittyvä yhdiste on epäsymmetrinen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Markovnikov</a:t>
            </a:r>
            <a:r>
              <a:rPr lang="fi-FI" dirty="0" smtClean="0">
                <a:sym typeface="Wingdings" panose="05000000000000000000" pitchFamily="2" charset="2"/>
              </a:rPr>
              <a:t>!</a:t>
            </a:r>
          </a:p>
          <a:p>
            <a:pPr marL="0" indent="0">
              <a:buNone/>
            </a:pPr>
            <a:r>
              <a:rPr lang="fi-FI" u="sng" dirty="0" smtClean="0">
                <a:sym typeface="Wingdings" panose="05000000000000000000" pitchFamily="2" charset="2"/>
              </a:rPr>
              <a:t>polymeroituminen: 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uudet sidokset viereisiin ”avautuviin” molekyyleihin (</a:t>
            </a:r>
            <a:r>
              <a:rPr lang="fi-FI" dirty="0" err="1" smtClean="0">
                <a:sym typeface="Wingdings" panose="05000000000000000000" pitchFamily="2" charset="2"/>
              </a:rPr>
              <a:t>polyadditio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1343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Hapettuminen ja pelkistyminen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471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Protolysoituminen</a:t>
            </a:r>
            <a:r>
              <a:rPr lang="fi-FI" dirty="0" smtClean="0"/>
              <a:t> ja neutraloituminen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58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Kondensaatioreaktiot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36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413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169</Words>
  <Application>Microsoft Office PowerPoint</Application>
  <PresentationFormat>Laajakuva</PresentationFormat>
  <Paragraphs>33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Orgaanisten yhdisteiden reaktiot</vt:lpstr>
      <vt:lpstr>Yhdisteille tyypilliset reaktiot</vt:lpstr>
      <vt:lpstr>Substituutio- eli korvausreaktio</vt:lpstr>
      <vt:lpstr>Additio- eli liittymisreaktio</vt:lpstr>
      <vt:lpstr>Hapettuminen ja pelkistyminen</vt:lpstr>
      <vt:lpstr>Protolysoituminen ja neutraloituminen</vt:lpstr>
      <vt:lpstr>Kondensaatioreaktiot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Orgaaninen kemia</dc:title>
  <dc:creator>Majuri Eva Kristiina</dc:creator>
  <cp:lastModifiedBy>Majuri Eva Kristiina</cp:lastModifiedBy>
  <cp:revision>15</cp:revision>
  <dcterms:created xsi:type="dcterms:W3CDTF">2020-01-09T11:20:39Z</dcterms:created>
  <dcterms:modified xsi:type="dcterms:W3CDTF">2020-01-14T09:08:52Z</dcterms:modified>
</cp:coreProperties>
</file>