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82" r:id="rId7"/>
    <p:sldId id="274" r:id="rId8"/>
    <p:sldId id="260" r:id="rId9"/>
    <p:sldId id="263" r:id="rId10"/>
    <p:sldId id="264" r:id="rId11"/>
    <p:sldId id="276" r:id="rId12"/>
    <p:sldId id="265" r:id="rId13"/>
    <p:sldId id="266" r:id="rId14"/>
    <p:sldId id="267" r:id="rId15"/>
    <p:sldId id="271" r:id="rId16"/>
    <p:sldId id="277" r:id="rId17"/>
    <p:sldId id="280" r:id="rId18"/>
    <p:sldId id="283" r:id="rId19"/>
    <p:sldId id="284" r:id="rId20"/>
    <p:sldId id="286" r:id="rId21"/>
    <p:sldId id="287" r:id="rId22"/>
    <p:sldId id="259" r:id="rId23"/>
    <p:sldId id="262" r:id="rId24"/>
    <p:sldId id="278" r:id="rId25"/>
    <p:sldId id="285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E401711-02DC-4F5A-B0A4-D7A4CFB82638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BD-BA89-4B92-9DBC-679F61142570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96-D0E7-4C66-925E-251F9C0B0F21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2E-4FBC-4B01-A175-6B1CAC9B226D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eiclUXec7o&amp;list=PLMMAnQzG1ZO-7LCJfv9DxjZN6QO9VvNwC&amp;index=6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oZXzYuOR0U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 algn="l"/>
            <a:r>
              <a:rPr lang="fi-FI" b="1" dirty="0"/>
              <a:t>Työn suunnittelu, toteutus ja arviointi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 rot="21420000">
            <a:off x="1962934" y="3295629"/>
            <a:ext cx="9755187" cy="1388403"/>
          </a:xfrm>
        </p:spPr>
        <p:txBody>
          <a:bodyPr/>
          <a:lstStyle/>
          <a:p>
            <a:pPr algn="l"/>
            <a:r>
              <a:rPr lang="fi-FI" sz="1400" smtClean="0"/>
              <a:t>toimintakykyä </a:t>
            </a:r>
            <a:r>
              <a:rPr lang="fi-FI" sz="1400" dirty="0"/>
              <a:t>tukevan suunnitelman </a:t>
            </a:r>
            <a:r>
              <a:rPr lang="fi-FI" sz="1400" dirty="0" smtClean="0"/>
              <a:t>tekeminen</a:t>
            </a:r>
          </a:p>
          <a:p>
            <a:pPr algn="l"/>
            <a:r>
              <a:rPr lang="fi-FI" sz="1400" dirty="0"/>
              <a:t>raportointi ja </a:t>
            </a:r>
            <a:r>
              <a:rPr lang="fi-FI" sz="1400" dirty="0" smtClean="0"/>
              <a:t>kirjaaminen</a:t>
            </a:r>
          </a:p>
          <a:p>
            <a:pPr algn="l"/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610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Hoitotoimet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Miten suunnitellut toimenpiteet/auttamismenetelmät toteutuivat?</a:t>
            </a:r>
          </a:p>
          <a:p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Kirjataan suunnitellut toimenpiteet sekä mitä muuta päivän aikana tapahtui.</a:t>
            </a:r>
          </a:p>
          <a:p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Esimerkiksi päivän aikana annetut  tarvittavat lääkkeet sekä lääkepoikkeamat kirjataan </a:t>
            </a:r>
          </a:p>
          <a:p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Päivittäisessä kirjaamisessa tulisi huomioida asiakkaan kokemukset ja tekemiset, ei hoitajan tekemiset.</a:t>
            </a:r>
            <a:endParaRPr lang="fi-FI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04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Hoidon arviointi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Arvioidaan sitä, päästiinkö valituilla keinoilla tavoitteisiin</a:t>
            </a:r>
          </a:p>
          <a:p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Parantunut, huonontunut, ennallaan</a:t>
            </a:r>
            <a:endParaRPr lang="fi-FI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11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1" y="269967"/>
            <a:ext cx="10396882" cy="1254034"/>
          </a:xfrm>
        </p:spPr>
        <p:txBody>
          <a:bodyPr/>
          <a:lstStyle/>
          <a:p>
            <a:r>
              <a:rPr lang="fi-FI" dirty="0" smtClean="0"/>
              <a:t>Rakenteinen kirjaaminen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685800" y="1663337"/>
            <a:ext cx="10394707" cy="3711249"/>
          </a:xfrm>
        </p:spPr>
        <p:txBody>
          <a:bodyPr>
            <a:normAutofit/>
          </a:bodyPr>
          <a:lstStyle/>
          <a:p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Järjestelmässä on valmiit otsikot, mitkä kuvaavat asiakkaan tilannetta</a:t>
            </a:r>
          </a:p>
          <a:p>
            <a:pPr lvl="1"/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Erittäminen, aktiviteetti, haavanhoito</a:t>
            </a:r>
          </a:p>
          <a:p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Otsikoiden alle voi kirjoittaa vapaata tekstiä</a:t>
            </a:r>
          </a:p>
          <a:p>
            <a:pPr marL="0" indent="0">
              <a:buNone/>
            </a:pPr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-&gt;Tietoa on helpompi etsiä järjestelmästä, jos kirjaaminen on tehty oikeiden otsikoiden </a:t>
            </a:r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alle</a:t>
            </a:r>
          </a:p>
          <a:p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Järjestelmä ohjaa kirjaamisessa: haavanhoito – missä haava sijaitsee, miltä se näyttää jne. </a:t>
            </a:r>
            <a:endParaRPr lang="fi-FI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Rakenteinen </a:t>
            </a:r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kirjaaminen perustuu </a:t>
            </a:r>
            <a:r>
              <a:rPr lang="fi-FI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FinnCC</a:t>
            </a:r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-luokitukseen </a:t>
            </a:r>
          </a:p>
          <a:p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-&gt;Kanta-palvelut – osa tiedoista siirtyy kantapalveluihin. Jossain vaiheessa päivittäiset kirjaukset siirtyvät Kantaan</a:t>
            </a:r>
          </a:p>
          <a:p>
            <a:endParaRPr lang="fi-FI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42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HOITO- ja </a:t>
            </a:r>
            <a:r>
              <a:rPr lang="fi-FI" dirty="0" err="1" smtClean="0"/>
              <a:t>palveluSUUNNITELMA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fi-FI" sz="18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Hoidon/palvelun tarve, tavoite ja suunnitellut toiminnot</a:t>
            </a:r>
          </a:p>
          <a:p>
            <a:r>
              <a:rPr lang="fi-FI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Laadukkaassa hoitosuunnitelmassa on huomioitu toimintakyvyn fyysinen, psyykkinen, sosiaalinen ja hengellinen osa-alue.</a:t>
            </a:r>
          </a:p>
          <a:p>
            <a:r>
              <a:rPr lang="fi-FI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Suunnitelma on aina ajan tasalla, sitä arvioidaan sekä muutetaan tarvittaessa.</a:t>
            </a:r>
          </a:p>
          <a:p>
            <a:r>
              <a:rPr lang="fi-FI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Asiakas ja läheinen mukana laatimassa suunnitelmaa</a:t>
            </a:r>
          </a:p>
          <a:p>
            <a:endParaRPr lang="fi-FI" sz="1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16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Kirjaamisen merkitys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913774" y="2403566"/>
            <a:ext cx="10363826" cy="266482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i-FI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Tärkeää muistaa, että asiakas voi pyytää kirjauksia luettavakseen. Mitä ei ole kirjattu, sitä ei ole tehty. </a:t>
            </a:r>
            <a:endParaRPr lang="fi-FI" b="1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b="1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YOUTUBE – VIDEO KIRJAAMISEN MERKITYKSESTÄ</a:t>
            </a:r>
          </a:p>
          <a:p>
            <a:pPr marL="0" indent="0">
              <a:buNone/>
            </a:pPr>
            <a:r>
              <a:rPr lang="fi-FI" dirty="0">
                <a:hlinkClick r:id="rId2"/>
              </a:rPr>
              <a:t>https://www.youtube.com/watch?v=4eiclUXec7o&amp;list=PLMMAnQzG1ZO-7LCJfv9DxjZN6QO9VvNwC&amp;index=6</a:t>
            </a:r>
            <a:endParaRPr lang="fi-FI" dirty="0"/>
          </a:p>
          <a:p>
            <a:pPr marL="0" indent="0">
              <a:buNone/>
            </a:pPr>
            <a:endParaRPr lang="fi-FI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dirty="0" smtClean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78137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KIRJAAMISEN MERKITYS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auttaa hoidon suunnitelmallisuudessa</a:t>
            </a:r>
          </a:p>
          <a:p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sitouttaa asiakasta omaan hoitoonsa</a:t>
            </a:r>
          </a:p>
          <a:p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hyvä tiedonkulu</a:t>
            </a:r>
          </a:p>
          <a:p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voivat lisätä asiakkaan tiedonkulkua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911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1" y="496390"/>
            <a:ext cx="10396882" cy="1079861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Eettinen ja osallistava kirjaaminen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685800" y="1689464"/>
            <a:ext cx="10394707" cy="3685122"/>
          </a:xfrm>
        </p:spPr>
        <p:txBody>
          <a:bodyPr>
            <a:normAutofit fontScale="85000" lnSpcReduction="20000"/>
          </a:bodyPr>
          <a:lstStyle/>
          <a:p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Asiakkaan mukaan ottaminen kirjaamiseen lisää osallisuutta</a:t>
            </a:r>
          </a:p>
          <a:p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Auttaa asiakassuhteen kehityksessä</a:t>
            </a:r>
          </a:p>
          <a:p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Lisää avoimuutta ja luottamusta prosessiin – molemmat tahot tietävät, mitä on sovittu – tähän voi palata myöhemmin</a:t>
            </a:r>
          </a:p>
          <a:p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Asiakirjoihin voi kirjata myös asiakkaan ja työntekijän eriävät mielipiteet sekä perustelut asioille</a:t>
            </a:r>
          </a:p>
          <a:p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Myös muistisairas voi osallistua kirjaamiseen -  osallisuus voidaan nähdä heidän osaltaan pienimuotoisena ja hienovaraisena toimintana. </a:t>
            </a:r>
          </a:p>
          <a:p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Kun asiakas on tietoinen kirjaamisesta, silloin voidaan kirjaamisen olevan eettistä</a:t>
            </a:r>
          </a:p>
          <a:p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Tieto tulee näkyväksi ja epävarmuutta voiolla helpompi sietää </a:t>
            </a:r>
          </a:p>
          <a:p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Kirjaaminen on valtaa</a:t>
            </a:r>
            <a:endParaRPr lang="fi-FI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2628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PALVELUTARPEEN ARVIOINTI IKÄÄNTYVIEN HOIDOSSA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sosiaalihuoltolaki (l 30.12.2014/1301) – palvelutarpeen arviointi tehtävä viimeistään seitsemäntenä arkipäivänä siitä, kun asiakas tai omainen on ottanut yhteyttä</a:t>
            </a:r>
          </a:p>
          <a:p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palvelutarpeen määrittelyssä on otettava huomioon toimintakyky – hyödynnettävä erilaisia arviointivälineitä (vanhuspalvelulaki)</a:t>
            </a:r>
          </a:p>
          <a:p>
            <a:pPr lvl="1"/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missä asioissa asiakas tarvitsee apua ja tukea?</a:t>
            </a:r>
          </a:p>
          <a:p>
            <a:pPr lvl="1"/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ADL –päivittäisissä toiminnoissa tarvittava apu IADL – miten suoriutuu kaupassa käynnistä, puhelimen käytössä</a:t>
            </a:r>
          </a:p>
          <a:p>
            <a:pPr lvl="1"/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miten pystyy suoriutumaan tavanomaisista asioista?</a:t>
            </a:r>
          </a:p>
          <a:p>
            <a:pPr lvl="1"/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ympäristön esteettömyys, asumisen turvallisuus</a:t>
            </a:r>
          </a:p>
          <a:p>
            <a:pPr lvl="1"/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millainen elämänlaatu asiakkaalla on?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197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i-FI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alvelut olisi järjestettävä siten, että iäkäs henkilö kokee elämänsä turvalliseksi, merkitykselliseksi ja arvokkaaksi. miten kykenee pitämään yllä sosiaalista vuorovaikutusta ja osallistumaan mielekkääseen arkeen.</a:t>
            </a:r>
          </a:p>
          <a:p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kirjaaminen auttaa hoidon suunnitelmallisuudessa ja sitouttaa myös asiakasta itseään hoitoonsa</a:t>
            </a:r>
          </a:p>
          <a:p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Parempi tiedonkulku</a:t>
            </a:r>
          </a:p>
          <a:p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Parhaillaan lisäävät turvallisuuden tunnetta, kun kaikki osapuolet tuntevat yksilöllisen kirjaamisen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927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kirjataan? Miten kirjataan?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Kielen on oltava selkeää ja ymmärrettävää, käytä vain yleisesti tunnettuja lyhenteitä ja käsitteitä.</a:t>
            </a:r>
          </a:p>
          <a:p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Tekstissä pitäisi tulla esille se, kenen näkemys tai arvio on kyseessä. Esim. kivun arvioinnissa voidaan kirjoittaa:   </a:t>
            </a:r>
          </a:p>
          <a:p>
            <a:pPr lvl="1"/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Asiakas/Alli valittanut kovaa päänsärkyä. Hän kertoi kivun olevan jomottavaa. </a:t>
            </a:r>
          </a:p>
          <a:p>
            <a:pPr lvl="1"/>
            <a:r>
              <a:rPr lang="fi-FI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oitajan näkökulmasta: asiakas oli kivuliaan oloinen. </a:t>
            </a:r>
          </a:p>
          <a:p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Asiakkaan voinnista sekä annetuista hoitotoimenpiteistä tulisi kirjoittaa vain oleellisia asioita, joilla on merkitystä hoidon jatkuvuuden kannalta.</a:t>
            </a:r>
          </a:p>
          <a:p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Asiakkaan tulisi tietää, että hänestä kirjoitetaan asioita. Asiakas tulisi ottaa mukaan kirjoitusprosessiin ja kysyä hänen mielipiteitään asioista.</a:t>
            </a:r>
            <a:endParaRPr lang="fi-FI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33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Kirjaaminen on </a:t>
            </a:r>
            <a:r>
              <a:rPr lang="fi-FI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hyvän </a:t>
            </a:r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hoitotyön väline. Sillä tarkoitetaan sitä, että asiakkaan hoitoprosessin eri vaiheet kirjataan muistiin.</a:t>
            </a:r>
          </a:p>
          <a:p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Kirjauksia tulee tehdä jokaisessa työvuorossa.</a:t>
            </a:r>
          </a:p>
          <a:p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Kirjaamisen tarkoituksena on </a:t>
            </a:r>
          </a:p>
          <a:p>
            <a:pPr lvl="1"/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lisää asiakasturvallisuutta</a:t>
            </a:r>
          </a:p>
          <a:p>
            <a:pPr lvl="1"/>
            <a:r>
              <a:rPr lang="fi-FI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urvaa tiedonvälityksen</a:t>
            </a:r>
          </a:p>
          <a:p>
            <a:pPr lvl="1"/>
            <a:r>
              <a:rPr lang="fi-FI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on tavoitteellista</a:t>
            </a:r>
          </a:p>
          <a:p>
            <a:pPr lvl="1"/>
            <a:r>
              <a:rPr lang="fi-FI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urvaa hoidon jatkuvuutta</a:t>
            </a:r>
          </a:p>
          <a:p>
            <a:endParaRPr lang="fi-FI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7262949" y="2560319"/>
            <a:ext cx="3817558" cy="23687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Mitä laissa ja asetuksissa  sanotaan kirjaamisesta?</a:t>
            </a:r>
          </a:p>
          <a:p>
            <a:pPr algn="ctr"/>
            <a:endParaRPr lang="fi-FI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i-FI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Laki potilaan asemasta ja oikeuksista (1992)</a:t>
            </a:r>
          </a:p>
          <a:p>
            <a:pPr algn="ctr"/>
            <a:r>
              <a:rPr lang="fi-FI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Laki </a:t>
            </a:r>
            <a:r>
              <a:rPr lang="fi-FI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sosiaali</a:t>
            </a:r>
            <a:r>
              <a:rPr lang="fi-FI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ja terveydenhuollon asiakastietojen sähköisestä käsittelystä (2007)</a:t>
            </a:r>
          </a:p>
          <a:p>
            <a:pPr algn="ctr"/>
            <a:r>
              <a:rPr lang="fi-FI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Sosiaali</a:t>
            </a:r>
            <a:r>
              <a:rPr lang="fi-FI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ja terveysministeriön asetus potilastietoasiakirjoista (2009)</a:t>
            </a:r>
          </a:p>
          <a:p>
            <a:pPr algn="ctr"/>
            <a:r>
              <a:rPr lang="fi-F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Laki sosiaalihuollon asiakasasiakirjoista</a:t>
            </a:r>
          </a:p>
          <a:p>
            <a:pPr algn="ctr"/>
            <a:endParaRPr lang="fi-FI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Kirjaaminen hoitotyössä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450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768531"/>
          </a:xfrm>
        </p:spPr>
        <p:txBody>
          <a:bodyPr>
            <a:normAutofit fontScale="90000"/>
          </a:bodyPr>
          <a:lstStyle/>
          <a:p>
            <a:r>
              <a:rPr lang="fi-FI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Hoitotyön yhteenveto/väliarvio</a:t>
            </a:r>
            <a:br>
              <a:rPr lang="fi-FI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sz="1900" b="1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i-FI" sz="19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Kun hoitojakso päättyy tai siirtyy toiselle yksikölle, asiakkaasta tehdään loppuyhteenveto.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19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Siinä kerrotaan, millaisia hoitotoimia asiakkaalle/potilaalle on tehty sekä jatkohoito-ohjeet.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19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Kotihoidossa </a:t>
            </a:r>
            <a:r>
              <a:rPr lang="fi-FI" sz="19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fi-FI" sz="19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äliarvio tulee tehdä 3 kk välein tai potilaan tilanteen oleellisesti muuttuessa. Potilaan voinnissa tai hoidossa tapahtuneet muutokset edelliseen väliarvioon verrattuna. Päivittäiset  kirjausmerkinnät ovat hyvä apuväline väliarvion tekemiseen.</a:t>
            </a:r>
          </a:p>
          <a:p>
            <a:pPr>
              <a:buFont typeface="Wingdings" panose="05000000000000000000" pitchFamily="2" charset="2"/>
              <a:buChar char="§"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747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raportointi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Aukoton tiedonkulku yksikön työntekijöiden välillä sekä eri yksiköiden välillä on tärkeää</a:t>
            </a:r>
          </a:p>
          <a:p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Päivittäinen raportointi</a:t>
            </a:r>
          </a:p>
          <a:p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Hiljainen raportointi</a:t>
            </a:r>
          </a:p>
          <a:p>
            <a:r>
              <a:rPr lang="fi-FI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Isbar</a:t>
            </a:r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-raportointimenetelmä – johdonmukainen menetelmä eri yksiköiden välillä</a:t>
            </a:r>
          </a:p>
          <a:p>
            <a:pPr lvl="1"/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Kun asiakas siirretään yksiköstä toiseen</a:t>
            </a:r>
          </a:p>
          <a:p>
            <a:pPr lvl="1"/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Kun halutaan konsultoida lääkäriä asiakkaan asioissa</a:t>
            </a:r>
          </a:p>
          <a:p>
            <a:pPr lvl="1"/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Keskeinen tieto asiakkaasta selkeässä ja tiiviissä muodossa</a:t>
            </a:r>
          </a:p>
          <a:p>
            <a:r>
              <a:rPr lang="fi-FI" dirty="0">
                <a:hlinkClick r:id="rId2"/>
              </a:rPr>
              <a:t>ISBAR - Parempaa potilasturvallisuutta - YouTube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768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LÄHTEET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Minna Nikkari: </a:t>
            </a:r>
            <a:r>
              <a:rPr lang="fi-FI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äkökulmia dokumentointiin ja sen opettamiseen sosionomeille ammattikorkeakoulussa tarkastelun kohteena erityisesti iäkkäiden palvelut</a:t>
            </a:r>
          </a:p>
          <a:p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TH/kirjaaminen</a:t>
            </a:r>
          </a:p>
          <a:p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Finlex.fi</a:t>
            </a:r>
          </a:p>
          <a:p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Finncc.fi</a:t>
            </a:r>
          </a:p>
          <a:p>
            <a:endParaRPr lang="fi-FI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33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Mitä laissa ja asetuksissa  sanotaan kirjaamisesta?</a:t>
            </a:r>
            <a:b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7500" lnSpcReduction="20000"/>
          </a:bodyPr>
          <a:lstStyle/>
          <a:p>
            <a:endParaRPr lang="fi-FI" dirty="0" smtClean="0"/>
          </a:p>
          <a:p>
            <a:r>
              <a:rPr lang="fi-FI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henkilötietolaki 523/1999 </a:t>
            </a:r>
          </a:p>
          <a:p>
            <a:r>
              <a:rPr lang="fi-FI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laki potilaan asemasta ja oikeuksista 785/1992 </a:t>
            </a:r>
          </a:p>
          <a:p>
            <a:r>
              <a:rPr lang="fi-FI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laki </a:t>
            </a:r>
            <a:r>
              <a:rPr lang="fi-FI" sz="2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sosiaali</a:t>
            </a:r>
            <a:r>
              <a:rPr lang="fi-FI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ja terveydenhuollon asiakastietojen sähköisestä käsittelystä 159/2007 </a:t>
            </a:r>
          </a:p>
          <a:p>
            <a:r>
              <a:rPr lang="fi-FI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laki terveydenhuollon ammattihenkilöistä 559/1994 </a:t>
            </a:r>
          </a:p>
          <a:p>
            <a:r>
              <a:rPr lang="fi-FI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laki viranomaisten toiminnan julkisuudesta 621/1999 </a:t>
            </a:r>
          </a:p>
          <a:p>
            <a:r>
              <a:rPr lang="fi-FI" sz="2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sosiaali</a:t>
            </a:r>
            <a:r>
              <a:rPr lang="fi-FI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ja terveysministeriön asetus potilasasiakirjoista 298/2009 </a:t>
            </a:r>
          </a:p>
          <a:p>
            <a:r>
              <a:rPr lang="fi-FI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laki sosiaalihuollon asiakasasiakirjoista 2015 </a:t>
            </a:r>
          </a:p>
          <a:p>
            <a:r>
              <a:rPr lang="fi-FI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tietosuojalaki 516/2004 </a:t>
            </a:r>
          </a:p>
          <a:p>
            <a:r>
              <a:rPr lang="fi-FI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terveydenhuoltolaki 1326/2010 </a:t>
            </a:r>
          </a:p>
          <a:p>
            <a:r>
              <a:rPr lang="fi-FI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sosiaali</a:t>
            </a:r>
            <a:r>
              <a:rPr lang="fi-FI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ja terveysministeriön asetus valtakunnallisista tietojärjestelmäpalveluista 165/2012</a:t>
            </a:r>
            <a:endParaRPr lang="fi-FI" sz="2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470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idon dokumentointi. - ppt lataa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2" y="330926"/>
            <a:ext cx="10428978" cy="417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2473234" y="404636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Hoitotyön prosessi ohjaa hoitajan ajattelua ja toimintaa</a:t>
            </a:r>
          </a:p>
          <a:p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83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Kuka saa lukea tekstejä?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i-FI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Asiakas itse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Asiakkaan nimeämä henkilö – tieto tulee olla kirjattuna asiakastiedoissa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Asiakkaan hoitoon osallistuvat saavat lukea hoidon kannalta tärkeitä tietoja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Terveydenhuollon valvontaviranomainen – esim. kantelun selvittämistä varten. </a:t>
            </a:r>
          </a:p>
        </p:txBody>
      </p:sp>
    </p:spTree>
    <p:extLst>
      <p:ext uri="{BB962C8B-B14F-4D97-AF65-F5344CB8AC3E}">
        <p14:creationId xmlns:p14="http://schemas.microsoft.com/office/powerpoint/2010/main" val="354268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Hoidon tarve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i-FI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Hoidon tarpeen määritys on  kuvaus potilaan terveydentilasta (diagnoosi), hoidosta sekä elämäntilanteeseen liittyvien ongelmien kartoituksesta.</a:t>
            </a:r>
          </a:p>
          <a:p>
            <a:r>
              <a:rPr lang="fi-FI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Esitiedot (henkilötiedot, lääkitys, allergiat, apuvälineet) auttavat tarpeen määrittelyssä</a:t>
            </a:r>
          </a:p>
          <a:p>
            <a:r>
              <a:rPr lang="fi-FI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Potilaasta/asiakkaasta kerätään tietoa eri tavoin: havainnoimalla, mittaamalla, kysymällä</a:t>
            </a:r>
          </a:p>
          <a:p>
            <a:r>
              <a:rPr lang="fi-FI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Selvitetään asiakkaan toimintakyky (sosiaalinen/fyysinen/kognitiivinen/hengellinen)</a:t>
            </a:r>
          </a:p>
          <a:p>
            <a:r>
              <a:rPr lang="fi-FI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Tarpeet </a:t>
            </a:r>
            <a:r>
              <a:rPr lang="fi-FI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kirjataan asiakkaan </a:t>
            </a:r>
            <a:r>
              <a:rPr lang="fi-FI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näkökulmasta</a:t>
            </a:r>
          </a:p>
          <a:p>
            <a:r>
              <a:rPr lang="fi-FI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TUTUSTUTAAN ASIAKKAASEEN</a:t>
            </a:r>
            <a:endParaRPr lang="fi-FI" sz="1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sz="18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sz="1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73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Hoidon tavoite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685800" y="1733006"/>
            <a:ext cx="10394707" cy="3641579"/>
          </a:xfrm>
        </p:spPr>
        <p:txBody>
          <a:bodyPr>
            <a:normAutofit/>
          </a:bodyPr>
          <a:lstStyle/>
          <a:p>
            <a:endParaRPr lang="fi-FI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Mitä asiakkaan voinnissa odotetaan tapahtuvan.</a:t>
            </a:r>
          </a:p>
          <a:p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Hoidon tavoite tai tavoitteet voivat olla </a:t>
            </a:r>
          </a:p>
          <a:p>
            <a:pPr lvl="1"/>
            <a:r>
              <a:rPr lang="fi-FI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pitkän tähtäimen tavoitteita</a:t>
            </a:r>
          </a:p>
          <a:p>
            <a:pPr lvl="1"/>
            <a:r>
              <a:rPr lang="fi-FI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päivittäisiä tavoitteita </a:t>
            </a:r>
          </a:p>
          <a:p>
            <a:pPr lvl="1"/>
            <a:r>
              <a:rPr lang="fi-FI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tämän hetken tavoitteita</a:t>
            </a:r>
          </a:p>
          <a:p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Tärkeää muistaa, </a:t>
            </a:r>
            <a:r>
              <a:rPr lang="fi-FI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että tavoitteet ovat  asiakkaan, ei hoitajan tavoitteita</a:t>
            </a:r>
          </a:p>
          <a:p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Kun asiakas otetaan mukaan tavoitteiden määrittelyyn, asiakas sitoutuu paremmin niihin.</a:t>
            </a:r>
            <a:endParaRPr lang="fi-FI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17424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Hoidon tavoite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Tavoitteita voidaan kuvata toimintana (kävelee kaksi kertaa päivässä päiväsaliin)</a:t>
            </a:r>
          </a:p>
          <a:p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Käyttäytymisenä (asiakas osallistuu yhteisiin tapahtumiin)</a:t>
            </a:r>
          </a:p>
          <a:p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Toivottuna tilana (ruokahalu paranee)</a:t>
            </a:r>
          </a:p>
          <a:p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Tavoitteiden tulisi olla realistisia, konkreettisia, joita voi arvioida. </a:t>
            </a:r>
          </a:p>
          <a:p>
            <a:pPr marL="0" indent="0">
              <a:buNone/>
            </a:pPr>
            <a:endParaRPr lang="fi-FI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24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>
                <a:cs typeface="Times New Roman" panose="02020603050405020304" pitchFamily="18" charset="0"/>
              </a:rPr>
              <a:t>Suunnitellut toiminnot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Mitä hoitotoimintoja tarvitaan, että tavoitteet toteutuvat</a:t>
            </a:r>
          </a:p>
          <a:p>
            <a:r>
              <a:rPr lang="fi-FI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Miten hoitoa suunnitellaan ja toteutetaan. Kirjataan vain hoidon kannalta merkittävät hoitotoimet.</a:t>
            </a:r>
          </a:p>
          <a:p>
            <a:r>
              <a:rPr lang="fi-FI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Voidaan kuvata asiakkaan  tai hoitajan tekemisinä tekemisenä</a:t>
            </a:r>
          </a:p>
          <a:p>
            <a:r>
              <a:rPr lang="fi-FI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”Asiakas kävelee kaksi kertaa päivässä päiväsaliin” tai ”asiakasta ohjataan hampaiden pesulle, autetaan vain tarvittaessa.”</a:t>
            </a:r>
          </a:p>
          <a:p>
            <a:endParaRPr lang="fi-FI" sz="18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601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äätapahtuma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1E8E267B2E54688C92E71F75DC1F8" ma:contentTypeVersion="13" ma:contentTypeDescription="Luo uusi asiakirja." ma:contentTypeScope="" ma:versionID="9e62084364f4c7ae0ce3c9c44d532bcf">
  <xsd:schema xmlns:xsd="http://www.w3.org/2001/XMLSchema" xmlns:xs="http://www.w3.org/2001/XMLSchema" xmlns:p="http://schemas.microsoft.com/office/2006/metadata/properties" xmlns:ns3="a5149041-3037-49cb-a805-ab7d0b5517e3" xmlns:ns4="919f7752-8d9c-4bdc-8753-27a993321872" targetNamespace="http://schemas.microsoft.com/office/2006/metadata/properties" ma:root="true" ma:fieldsID="3fdda9cfdf41724bb239f55dea22a485" ns3:_="" ns4:_="">
    <xsd:import namespace="a5149041-3037-49cb-a805-ab7d0b5517e3"/>
    <xsd:import namespace="919f7752-8d9c-4bdc-8753-27a99332187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149041-3037-49cb-a805-ab7d0b551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9f7752-8d9c-4bdc-8753-27a99332187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BC8CE1-A66F-4365-8F46-E08D420FF7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B96643-BA2D-48F6-9983-016DE268AB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149041-3037-49cb-a805-ab7d0b5517e3"/>
    <ds:schemaRef ds:uri="919f7752-8d9c-4bdc-8753-27a9933218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096D1E-983C-462C-AE4A-1D9D859FAFB9}">
  <ds:schemaRefs>
    <ds:schemaRef ds:uri="http://purl.org/dc/terms/"/>
    <ds:schemaRef ds:uri="http://schemas.openxmlformats.org/package/2006/metadata/core-properties"/>
    <ds:schemaRef ds:uri="http://purl.org/dc/dcmitype/"/>
    <ds:schemaRef ds:uri="a5149041-3037-49cb-a805-ab7d0b5517e3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919f7752-8d9c-4bdc-8753-27a99332187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TM04033927[[fn=Päätapahtuma]]</Template>
  <TotalTime>10360</TotalTime>
  <Words>1016</Words>
  <Application>Microsoft Office PowerPoint</Application>
  <PresentationFormat>Laajakuva</PresentationFormat>
  <Paragraphs>143</Paragraphs>
  <Slides>22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27" baseType="lpstr">
      <vt:lpstr>Arial</vt:lpstr>
      <vt:lpstr>Impact</vt:lpstr>
      <vt:lpstr>Times New Roman</vt:lpstr>
      <vt:lpstr>Wingdings</vt:lpstr>
      <vt:lpstr>Päätapahtuma</vt:lpstr>
      <vt:lpstr>Työn suunnittelu, toteutus ja arviointi</vt:lpstr>
      <vt:lpstr>Kirjaaminen hoitotyössä</vt:lpstr>
      <vt:lpstr>Mitä laissa ja asetuksissa  sanotaan kirjaamisesta? </vt:lpstr>
      <vt:lpstr>PowerPoint-esitys</vt:lpstr>
      <vt:lpstr>Kuka saa lukea tekstejä?</vt:lpstr>
      <vt:lpstr>Hoidon tarve</vt:lpstr>
      <vt:lpstr>Hoidon tavoite</vt:lpstr>
      <vt:lpstr>Hoidon tavoite</vt:lpstr>
      <vt:lpstr>Suunnitellut toiminnot</vt:lpstr>
      <vt:lpstr>Hoitotoimet</vt:lpstr>
      <vt:lpstr>Hoidon arviointi</vt:lpstr>
      <vt:lpstr>Rakenteinen kirjaaminen</vt:lpstr>
      <vt:lpstr>HOITO- ja palveluSUUNNITELMA</vt:lpstr>
      <vt:lpstr>Kirjaamisen merkitys</vt:lpstr>
      <vt:lpstr>KIRJAAMISEN MERKITYS</vt:lpstr>
      <vt:lpstr>Eettinen ja osallistava kirjaaminen</vt:lpstr>
      <vt:lpstr>PALVELUTARPEEN ARVIOINTI IKÄÄNTYVIEN HOIDOSSA </vt:lpstr>
      <vt:lpstr>PowerPoint-esitys</vt:lpstr>
      <vt:lpstr>Mitä kirjataan? Miten kirjataan?</vt:lpstr>
      <vt:lpstr>Hoitotyön yhteenveto/väliarvio </vt:lpstr>
      <vt:lpstr>raportointi</vt:lpstr>
      <vt:lpstr>LÄHTEET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Kirjaaminen ja hoitosuunnitelma</dc:title>
  <dc:creator>Karppinen Mari</dc:creator>
  <cp:lastModifiedBy>Karppinen Mari</cp:lastModifiedBy>
  <cp:revision>73</cp:revision>
  <dcterms:created xsi:type="dcterms:W3CDTF">2021-03-02T12:09:22Z</dcterms:created>
  <dcterms:modified xsi:type="dcterms:W3CDTF">2021-11-16T04:48:50Z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0x0101008991E8E267B2E54688C92E71F75DC1F8</vt:lpwstr>
  </property>
</Properties>
</file>