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4"/>
  </p:notesMasterIdLst>
  <p:sldIdLst>
    <p:sldId id="256" r:id="rId5"/>
    <p:sldId id="265" r:id="rId6"/>
    <p:sldId id="266" r:id="rId7"/>
    <p:sldId id="257" r:id="rId8"/>
    <p:sldId id="258" r:id="rId9"/>
    <p:sldId id="259" r:id="rId10"/>
    <p:sldId id="260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5B47D-6249-4295-8E8C-41DC1E5FF28B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13C1D-DE56-4E8B-8F22-E37CE538CAC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040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976FA-D172-4F71-B7C8-15C5083BBB6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8476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976FA-D172-4F71-B7C8-15C5083BBB6A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5072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976FA-D172-4F71-B7C8-15C5083BBB6A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174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7763"/>
            <a:ext cx="54864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976FA-D172-4F71-B7C8-15C5083BBB6A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5699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33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  <p:sldLayoutId id="2147483669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julkaisut.valtioneuvosto.fi/bitstream/handle/10024/162455/STM_2020_29_J.pdf?sequence=1&amp;isAllowed=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stm.fi/suosituksia-ohjeita/terveyspalvelu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Omavalvonta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Tietokannat</a:t>
            </a:r>
          </a:p>
          <a:p>
            <a:r>
              <a:rPr lang="fi-FI" dirty="0" smtClean="0"/>
              <a:t>Näyttöön perustuva toiminta</a:t>
            </a:r>
          </a:p>
          <a:p>
            <a:r>
              <a:rPr lang="fi-FI" dirty="0" smtClean="0"/>
              <a:t>Työn kehittäminen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137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Sosiaali</a:t>
            </a:r>
            <a:r>
              <a:rPr lang="fi-FI" dirty="0" smtClean="0"/>
              <a:t>- ja terveysalan tietokannat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Asiakastyössä </a:t>
            </a:r>
            <a:r>
              <a:rPr lang="fi-FI" dirty="0"/>
              <a:t>tietoa tarvitaan asiakkaan hyvän elämänlaadun ylläpitämiseen ja hoidon sekä työn suunnitteluun. Tietoa saadaan asiakkaalta itseltään sekä hänen läheisiltään. </a:t>
            </a:r>
            <a:endParaRPr lang="fi-FI" dirty="0" smtClean="0"/>
          </a:p>
          <a:p>
            <a:r>
              <a:rPr lang="fi-FI" dirty="0" smtClean="0"/>
              <a:t>Tieteelliset </a:t>
            </a:r>
            <a:r>
              <a:rPr lang="fi-FI" dirty="0"/>
              <a:t>tutkimukset, potilasjärjestöt sekä viranomaistahot tuottavat luotettavaa ja käyttökelpoista tietoa. </a:t>
            </a:r>
            <a:endParaRPr lang="fi-FI" dirty="0" smtClean="0"/>
          </a:p>
          <a:p>
            <a:r>
              <a:rPr lang="fi-FI" dirty="0" smtClean="0"/>
              <a:t>Kun etsii verkosta tietoa, kannattaa huomioida seuraavia seikkoja: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   milloin tieto on luotu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   kuka hallinnoi sivuja? </a:t>
            </a:r>
          </a:p>
          <a:p>
            <a:pPr lvl="1"/>
            <a:r>
              <a:rPr lang="fi-FI" dirty="0"/>
              <a:t> </a:t>
            </a:r>
            <a:r>
              <a:rPr lang="fi-FI" dirty="0" smtClean="0"/>
              <a:t>   kuka on kirjoittanut tekstin?</a:t>
            </a:r>
          </a:p>
          <a:p>
            <a:pPr lvl="1"/>
            <a:r>
              <a:rPr lang="fi-FI" dirty="0" smtClean="0"/>
              <a:t>    mitä varten teksti on kirjoitettu? Ja kenelle?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6114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Tietokantoja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Fimea.fi</a:t>
            </a:r>
          </a:p>
          <a:p>
            <a:r>
              <a:rPr lang="fi-FI" dirty="0" smtClean="0"/>
              <a:t>Terveysportti.fi</a:t>
            </a:r>
          </a:p>
          <a:p>
            <a:r>
              <a:rPr lang="fi-FI" dirty="0" smtClean="0"/>
              <a:t>Muistiliitto.fi </a:t>
            </a:r>
          </a:p>
          <a:p>
            <a:r>
              <a:rPr lang="fi-FI" dirty="0" smtClean="0"/>
              <a:t>Thl.fi</a:t>
            </a:r>
          </a:p>
          <a:p>
            <a:r>
              <a:rPr lang="fi-FI" dirty="0" smtClean="0"/>
              <a:t>Terveyskylä.fi</a:t>
            </a:r>
          </a:p>
          <a:p>
            <a:r>
              <a:rPr lang="fi-FI" dirty="0" smtClean="0"/>
              <a:t>Valvira.fi</a:t>
            </a:r>
          </a:p>
          <a:p>
            <a:r>
              <a:rPr lang="fi-FI" dirty="0" smtClean="0"/>
              <a:t>Potilastietojärjestöt: psoriasisliitto, sydän.fi, diabetes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78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Omavalvonta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/>
              <a:t>K</a:t>
            </a:r>
            <a:r>
              <a:rPr lang="fi-FI" b="1" dirty="0" smtClean="0"/>
              <a:t>irjallinen suunnitelma</a:t>
            </a:r>
            <a:r>
              <a:rPr lang="fi-FI" dirty="0" smtClean="0"/>
              <a:t>, missä kerrotaan, miten asiat tässä yksikössä hoidetaan</a:t>
            </a:r>
          </a:p>
          <a:p>
            <a:r>
              <a:rPr lang="fi-FI" dirty="0" smtClean="0"/>
              <a:t>Sen avulla </a:t>
            </a:r>
            <a:r>
              <a:rPr lang="fi-FI" b="1" dirty="0" smtClean="0"/>
              <a:t>kehitetään ja valvotaan </a:t>
            </a:r>
            <a:r>
              <a:rPr lang="fi-FI" dirty="0" smtClean="0"/>
              <a:t>asiakas- ja hoitotyötä</a:t>
            </a:r>
          </a:p>
          <a:p>
            <a:r>
              <a:rPr lang="fi-FI" dirty="0" smtClean="0"/>
              <a:t>Vastaa siihen, mitä tehdään, kun yksikössä havaitaan esim. vaaratilanne.</a:t>
            </a:r>
          </a:p>
          <a:p>
            <a:r>
              <a:rPr lang="fi-FI" dirty="0" smtClean="0"/>
              <a:t>Kertoo siitä, kuka yksikössä tekee mitäkin</a:t>
            </a:r>
          </a:p>
          <a:p>
            <a:endParaRPr lang="fi-FI" dirty="0"/>
          </a:p>
          <a:p>
            <a:r>
              <a:rPr lang="fi-FI" dirty="0" smtClean="0"/>
              <a:t>Esim. lääkejääkaappien lämpötilan mittaaminen, ruoan mittaaminen säännöllisesti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787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Omavalvontasuunnitelman sisältö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p</a:t>
            </a:r>
            <a:r>
              <a:rPr lang="fi-FI" dirty="0" smtClean="0"/>
              <a:t>erustiedot palvelun tuottajasta (osoitetiedot)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t</a:t>
            </a:r>
            <a:r>
              <a:rPr lang="fi-FI" dirty="0" smtClean="0"/>
              <a:t>oiminta-ajatus, arvot ja toimintaperiaatteet (miksi hoivakoti on olemassa, millaisia palveluita se tuottaa)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o</a:t>
            </a:r>
            <a:r>
              <a:rPr lang="fi-FI" dirty="0" smtClean="0"/>
              <a:t>mavalvonnan organisointi (kuka laatii ja päivittää suunnitelmaa)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h</a:t>
            </a:r>
            <a:r>
              <a:rPr lang="fi-FI" dirty="0" smtClean="0"/>
              <a:t>enkilöstön osallistuminen ja perehdyttäminen omavalvontaan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a</a:t>
            </a:r>
            <a:r>
              <a:rPr lang="fi-FI" dirty="0" smtClean="0"/>
              <a:t>siakkaan aseman ja oikeudet: kohtelu, osallisuus, yksityisyyden varmistaminen ja oikeusturva (mihin voi valittaa huonosta hoidosta, palautekysely asiakkaille ja omaisille)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p</a:t>
            </a:r>
            <a:r>
              <a:rPr lang="fi-FI" dirty="0" smtClean="0"/>
              <a:t>alvelun sisällön omavalvonta (miten hoidetaan mm. ravitsemusasiat ja millaista osaamista henkilöstöltä odotetaan, miten arvioidaan asiakkaiden ravitsemustilaa)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i-FI" dirty="0"/>
              <a:t>a</a:t>
            </a:r>
            <a:r>
              <a:rPr lang="fi-FI" dirty="0" smtClean="0"/>
              <a:t>siakas- ja potilastietojen käsittely (missä säilytetään </a:t>
            </a:r>
            <a:r>
              <a:rPr lang="fi-FI" dirty="0" err="1" smtClean="0"/>
              <a:t>salassapidettävät</a:t>
            </a:r>
            <a:r>
              <a:rPr lang="fi-FI" dirty="0" smtClean="0"/>
              <a:t> tiedot)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931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Hoivakoti </a:t>
            </a:r>
            <a:r>
              <a:rPr lang="fi-FI" dirty="0" err="1" smtClean="0"/>
              <a:t>Kissalan</a:t>
            </a:r>
            <a:r>
              <a:rPr lang="fi-FI" dirty="0" smtClean="0"/>
              <a:t> omavalvontasuunnitelmasta:</a:t>
            </a:r>
          </a:p>
          <a:p>
            <a:pPr marL="0" indent="0">
              <a:buNone/>
            </a:pPr>
            <a:r>
              <a:rPr lang="fi-FI" dirty="0" smtClean="0"/>
              <a:t>Ravitsemustila seuranta: riittävän ravinnon- ja nesteensaannin sekä ravitsemuksen tason seuranta.</a:t>
            </a:r>
          </a:p>
          <a:p>
            <a:pPr marL="0" indent="0">
              <a:buNone/>
            </a:pPr>
            <a:r>
              <a:rPr lang="fi-FI" dirty="0" smtClean="0"/>
              <a:t>Ravitsemustilan arviointi: asiakkaat punnitaan vähintään kerran kuukaudessa</a:t>
            </a:r>
          </a:p>
          <a:p>
            <a:pPr marL="0" indent="0">
              <a:buNone/>
            </a:pPr>
            <a:r>
              <a:rPr lang="fi-FI" dirty="0" smtClean="0"/>
              <a:t>Toiminta, jos asiakkaan paino on laskenut: punnitusten tihentäminen, nestelistat, ravitsemusterapeutin tai lääkärin konsultaatiot.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120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Turvallisuuskulttuuri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Omavalvonnalla halutaan kehittää turvallisuuskulttuuria</a:t>
            </a:r>
          </a:p>
          <a:p>
            <a:r>
              <a:rPr lang="fi-FI" dirty="0" smtClean="0"/>
              <a:t>Tavoitteena olisi se, että yksikkö ja sen työntekijät tunnistavat epäkohdat</a:t>
            </a:r>
          </a:p>
          <a:p>
            <a:r>
              <a:rPr lang="fi-FI" dirty="0" smtClean="0"/>
              <a:t>Omavalvonta tulisi olla kaikkien yhteinen työkalu, minkä avulla voi kehittää yksikön toimintaa.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549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Mistä laatu syntyy?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Laatuun vaikuttavat tuotteeseen asetetut vaatimukset ja odotukset. Siihen vaikuttavat lainsäädäntö (esim. apuvälineiden standardit) ja määräykset. </a:t>
            </a:r>
          </a:p>
          <a:p>
            <a:r>
              <a:rPr lang="fi-FI" dirty="0" smtClean="0"/>
              <a:t>Laatua voi katsoa eri käyttäjien kautta</a:t>
            </a:r>
          </a:p>
          <a:p>
            <a:pPr lvl="1"/>
            <a:r>
              <a:rPr lang="fi-FI" dirty="0" smtClean="0"/>
              <a:t>Mitä hoitaja ajattelee laadusta? Mikä on hoitajan näkökulma? Mikä on toivottu tulos?</a:t>
            </a:r>
          </a:p>
          <a:p>
            <a:pPr lvl="1"/>
            <a:r>
              <a:rPr lang="fi-FI" dirty="0" smtClean="0"/>
              <a:t>Mitä yhteiskunta ajattelee, mikä on hyvää hoitotyötä?</a:t>
            </a:r>
          </a:p>
          <a:p>
            <a:pPr lvl="1"/>
            <a:r>
              <a:rPr lang="fi-FI" dirty="0" smtClean="0"/>
              <a:t>Iäkkään oma näkökulma voi olla erilainen kuin päättäjien näkökulma. </a:t>
            </a:r>
          </a:p>
          <a:p>
            <a:r>
              <a:rPr lang="fi-FI" dirty="0" smtClean="0"/>
              <a:t>Laatu-käsite sisältää aina arvoja, erilaiset tilanteet, kulttuuri ja yhteiskunta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131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laatusuositukset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Käypä hoito -suositukset (löytyvät verkosta)</a:t>
            </a:r>
          </a:p>
          <a:p>
            <a:endParaRPr lang="fi-FI" dirty="0" smtClean="0"/>
          </a:p>
          <a:p>
            <a:r>
              <a:rPr lang="fi-FI" dirty="0">
                <a:hlinkClick r:id="rId3"/>
              </a:rPr>
              <a:t>Laatusuositus hyvän ikääntymisen turvaamiseksi ja palvelujen parantamiseksi 2020–2023 (valtioneuvosto.fi)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Apuvälinepalveluiden laatusuositus – (löytyy verkosta)</a:t>
            </a:r>
          </a:p>
          <a:p>
            <a:endParaRPr lang="fi-FI" dirty="0"/>
          </a:p>
          <a:p>
            <a:r>
              <a:rPr lang="fi-FI" dirty="0" smtClean="0"/>
              <a:t>Suosituksia ja ohjeita </a:t>
            </a:r>
            <a:r>
              <a:rPr lang="fi-FI" dirty="0" err="1" smtClean="0"/>
              <a:t>sosiaali</a:t>
            </a:r>
            <a:r>
              <a:rPr lang="fi-FI" dirty="0" smtClean="0"/>
              <a:t>- ja terveysalalla:</a:t>
            </a:r>
          </a:p>
          <a:p>
            <a:r>
              <a:rPr lang="fi-FI" dirty="0">
                <a:hlinkClick r:id="rId4"/>
              </a:rPr>
              <a:t>Suosituksia ja ohjeita - </a:t>
            </a:r>
            <a:r>
              <a:rPr lang="fi-FI" dirty="0" err="1">
                <a:hlinkClick r:id="rId4"/>
              </a:rPr>
              <a:t>Sosiaali</a:t>
            </a:r>
            <a:r>
              <a:rPr lang="fi-FI" dirty="0">
                <a:hlinkClick r:id="rId4"/>
              </a:rPr>
              <a:t>- ja terveysministeriö (stm.fi</a:t>
            </a:r>
            <a:r>
              <a:rPr lang="fi-FI" dirty="0" smtClean="0">
                <a:hlinkClick r:id="rId4"/>
              </a:rPr>
              <a:t>)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929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3" ma:contentTypeDescription="Luo uusi asiakirja." ma:contentTypeScope="" ma:versionID="9e62084364f4c7ae0ce3c9c44d532bcf">
  <xsd:schema xmlns:xsd="http://www.w3.org/2001/XMLSchema" xmlns:xs="http://www.w3.org/2001/XMLSchema" xmlns:p="http://schemas.microsoft.com/office/2006/metadata/properties" xmlns:ns3="a5149041-3037-49cb-a805-ab7d0b5517e3" xmlns:ns4="919f7752-8d9c-4bdc-8753-27a993321872" targetNamespace="http://schemas.microsoft.com/office/2006/metadata/properties" ma:root="true" ma:fieldsID="3fdda9cfdf41724bb239f55dea22a485" ns3:_="" ns4:_="">
    <xsd:import namespace="a5149041-3037-49cb-a805-ab7d0b5517e3"/>
    <xsd:import namespace="919f7752-8d9c-4bdc-8753-27a9933218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8B896E-E744-44BC-8E9F-D3BE4A3169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149041-3037-49cb-a805-ab7d0b5517e3"/>
    <ds:schemaRef ds:uri="919f7752-8d9c-4bdc-8753-27a993321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22E95D-18DE-4C1F-AD53-3F92955F64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322623-BBDC-411C-BE7B-A5A3659E5C65}">
  <ds:schemaRefs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919f7752-8d9c-4bdc-8753-27a993321872"/>
    <ds:schemaRef ds:uri="a5149041-3037-49cb-a805-ab7d0b5517e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2294</TotalTime>
  <Words>434</Words>
  <Application>Microsoft Office PowerPoint</Application>
  <PresentationFormat>Laajakuva</PresentationFormat>
  <Paragraphs>67</Paragraphs>
  <Slides>9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Tw Cen MT</vt:lpstr>
      <vt:lpstr>Wingdings</vt:lpstr>
      <vt:lpstr>Pisara</vt:lpstr>
      <vt:lpstr>Omavalvonta</vt:lpstr>
      <vt:lpstr>Sosiaali- ja terveysalan tietokannat</vt:lpstr>
      <vt:lpstr>Tietokantoja</vt:lpstr>
      <vt:lpstr>Omavalvonta</vt:lpstr>
      <vt:lpstr>Omavalvontasuunnitelman sisältö </vt:lpstr>
      <vt:lpstr>Esimerkki </vt:lpstr>
      <vt:lpstr>Turvallisuuskulttuuri</vt:lpstr>
      <vt:lpstr>Mistä laatu syntyy?</vt:lpstr>
      <vt:lpstr>laatusuositukset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Omavalvonta</dc:title>
  <dc:creator>Karppinen Mari</dc:creator>
  <cp:lastModifiedBy>Karppinen Mari</cp:lastModifiedBy>
  <cp:revision>2</cp:revision>
  <dcterms:created xsi:type="dcterms:W3CDTF">2021-11-10T17:59:58Z</dcterms:created>
  <dcterms:modified xsi:type="dcterms:W3CDTF">2021-11-12T08:14:36Z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</Properties>
</file>