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8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8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9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7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08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7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0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2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8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71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sta-rypc.org/2020/12/teologia-y-filosofia-patristica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sr-el/%D0%9B%D0%B0%D1%82%D0%B8%D0%BD%D1%81%D0%BA%D0%B0_%D0%BA%D0%B0%D1%82%D0%BE%D0%BB%D0%B8%D1%87%D0%BA%D0%B0_%D1%86%D1%80%D0%BA%D0%B2%D0%B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spender/390481150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stillhungry.net/lord-howe-island-australias-island-paradis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009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671938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bibble-christmas-cross-jesus-jesus-christ-wallpaper-uvlua/download/1366x76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yzantinelife.com/nativity-of-mary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rted/6887715220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religious-illustration-resurrection-iconography-myroforai-wallpaper-wvyfb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ähikuva yleisurheilukentän radasta pimeällä">
            <a:extLst>
              <a:ext uri="{FF2B5EF4-FFF2-40B4-BE49-F238E27FC236}">
                <a16:creationId xmlns:a16="http://schemas.microsoft.com/office/drawing/2014/main" id="{21361DB6-47DA-D253-8B91-92F8027D78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30DD7D3-2712-4491-B2C2-5FC23330C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569" y="1066800"/>
            <a:ext cx="5128322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E989FC-9920-DD78-F583-DCF787BB7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737" y="1562101"/>
            <a:ext cx="4359744" cy="2738530"/>
          </a:xfrm>
        </p:spPr>
        <p:txBody>
          <a:bodyPr anchor="t">
            <a:normAutofit/>
          </a:bodyPr>
          <a:lstStyle/>
          <a:p>
            <a:r>
              <a:rPr lang="fi-FI" dirty="0"/>
              <a:t>Kirkkovuosi alkaa 1.9.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82A4115-6C53-CF8B-4721-C0E4C7BBF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273" y="4300631"/>
            <a:ext cx="4358208" cy="933760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D0734C-004D-4938-8EA0-2C3867A1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37" y="5780876"/>
            <a:ext cx="513116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6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B3468E-1520-21CA-793A-163AFF99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 </a:t>
            </a:r>
          </a:p>
        </p:txBody>
      </p:sp>
      <p:pic>
        <p:nvPicPr>
          <p:cNvPr id="6" name="Sisällön paikkamerkki 5" descr="Kuva, joka sisältää kohteen Ihmisen kasvot, maalaus, vaate, Profeetta&#10;&#10;Tekoälyllä luotu sisältö voi olla virheellistä.">
            <a:extLst>
              <a:ext uri="{FF2B5EF4-FFF2-40B4-BE49-F238E27FC236}">
                <a16:creationId xmlns:a16="http://schemas.microsoft.com/office/drawing/2014/main" id="{D24FBB4D-0F4D-5A3E-5231-B2ABE036CC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624" b="-1"/>
          <a:stretch>
            <a:fillRect/>
          </a:stretch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B025B1-1A01-37DD-5AFC-BE8B8FFE6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9128" y="979051"/>
            <a:ext cx="2811880" cy="5353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err="1"/>
              <a:t>Pääsiäiskausi</a:t>
            </a:r>
            <a:r>
              <a:rPr lang="en-US" dirty="0"/>
              <a:t> </a:t>
            </a:r>
            <a:r>
              <a:rPr lang="en-US" dirty="0" err="1"/>
              <a:t>päättyy</a:t>
            </a:r>
            <a:r>
              <a:rPr lang="en-US" dirty="0"/>
              <a:t> </a:t>
            </a:r>
            <a:r>
              <a:rPr lang="en-US" dirty="0" err="1"/>
              <a:t>helluntaihin</a:t>
            </a:r>
            <a:r>
              <a:rPr lang="en-US" dirty="0"/>
              <a:t> </a:t>
            </a:r>
            <a:r>
              <a:rPr lang="en-US" dirty="0" err="1"/>
              <a:t>jolloin</a:t>
            </a:r>
            <a:r>
              <a:rPr lang="en-US" dirty="0"/>
              <a:t> </a:t>
            </a:r>
            <a:r>
              <a:rPr lang="en-US" dirty="0" err="1"/>
              <a:t>juhlitaan</a:t>
            </a:r>
            <a:r>
              <a:rPr lang="en-US" dirty="0"/>
              <a:t> </a:t>
            </a:r>
            <a:r>
              <a:rPr lang="en-US" dirty="0" err="1"/>
              <a:t>kirkon</a:t>
            </a:r>
            <a:r>
              <a:rPr lang="en-US" dirty="0"/>
              <a:t> </a:t>
            </a:r>
            <a:r>
              <a:rPr lang="en-US" dirty="0" err="1"/>
              <a:t>syntymistä</a:t>
            </a:r>
            <a:r>
              <a:rPr lang="en-US" dirty="0"/>
              <a:t>. 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err="1"/>
              <a:t>Kesällä</a:t>
            </a:r>
            <a:r>
              <a:rPr lang="en-US" dirty="0"/>
              <a:t> </a:t>
            </a:r>
            <a:r>
              <a:rPr lang="en-US" dirty="0" err="1"/>
              <a:t>taas</a:t>
            </a:r>
            <a:r>
              <a:rPr lang="en-US" dirty="0"/>
              <a:t> </a:t>
            </a:r>
            <a:r>
              <a:rPr lang="en-US" dirty="0" err="1"/>
              <a:t>muistetaan</a:t>
            </a:r>
            <a:r>
              <a:rPr lang="en-US" dirty="0"/>
              <a:t> </a:t>
            </a:r>
            <a:r>
              <a:rPr lang="en-US" dirty="0" err="1"/>
              <a:t>apostoleja</a:t>
            </a:r>
            <a:r>
              <a:rPr lang="en-US" dirty="0"/>
              <a:t>, </a:t>
            </a:r>
            <a:r>
              <a:rPr lang="en-US" dirty="0" err="1"/>
              <a:t>kirkon</a:t>
            </a:r>
            <a:r>
              <a:rPr lang="en-US" dirty="0"/>
              <a:t> </a:t>
            </a:r>
            <a:r>
              <a:rPr lang="en-US" dirty="0" err="1"/>
              <a:t>ensimmäisiä</a:t>
            </a:r>
            <a:r>
              <a:rPr lang="en-US" dirty="0"/>
              <a:t> </a:t>
            </a:r>
            <a:r>
              <a:rPr lang="en-US" dirty="0" err="1"/>
              <a:t>pappeja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F68CB81-0718-CF1C-180B-FDBBAD0F103A}"/>
              </a:ext>
            </a:extLst>
          </p:cNvPr>
          <p:cNvSpPr txBox="1"/>
          <p:nvPr/>
        </p:nvSpPr>
        <p:spPr>
          <a:xfrm>
            <a:off x="5678902" y="6156294"/>
            <a:ext cx="25506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s://www.revista-rypc.org/2020/12/teologia-y-filosofia-patristic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5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D47260-AA87-D21E-875F-0B18A39F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4670661" cy="30308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Kirkkovuosi alkaa Marian syntymällä ja päättyy Marian kuolemaan. </a:t>
            </a:r>
            <a:br>
              <a:rPr lang="en-US"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2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05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isällön paikkamerkki 5" descr="Kuva, joka sisältää kohteen maalaus, taide, piirros, vaate&#10;&#10;Tekoälyllä luotu sisältö voi olla virheellistä.">
            <a:extLst>
              <a:ext uri="{FF2B5EF4-FFF2-40B4-BE49-F238E27FC236}">
                <a16:creationId xmlns:a16="http://schemas.microsoft.com/office/drawing/2014/main" id="{67C0A062-A853-0F7E-B392-EEC4463F2B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356"/>
          <a:stretch>
            <a:fillRect/>
          </a:stretch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1B8B4906-4F63-D780-485A-B21EFF6E4208}"/>
              </a:ext>
            </a:extLst>
          </p:cNvPr>
          <p:cNvSpPr txBox="1"/>
          <p:nvPr/>
        </p:nvSpPr>
        <p:spPr>
          <a:xfrm>
            <a:off x="9647714" y="6657945"/>
            <a:ext cx="254428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s://sr.wikipedia.org/sr-el/%D0%9B%D0%B0%D1%82%D0%B8%D0%BD%D1%81%D0%BA%D0%B0_%D0%BA%D0%B0%D1%82%D0%BE%D0%BB%D0%B8%D1%87%D0%BA%D0%B0_%D1%86%D1%80%D0%BA%D0%B2%D0%B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0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06BD704-01C2-4341-B99A-116CC7EC5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rakennus, piha-, taivas, kupoli&#10;&#10;Tekoälyllä luotu sisältö voi olla virheellistä.">
            <a:extLst>
              <a:ext uri="{FF2B5EF4-FFF2-40B4-BE49-F238E27FC236}">
                <a16:creationId xmlns:a16="http://schemas.microsoft.com/office/drawing/2014/main" id="{013CB8E9-2FD8-FF6D-9C73-7411E19900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25C01B-A296-4FAA-AA46-794F27DF6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94" y="979075"/>
            <a:ext cx="5777024" cy="5074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F5F2F20-EBE5-6A3B-4036-F8881101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451" y="1352492"/>
            <a:ext cx="466554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Tämä perinne tulee Bysantin valtakunnasta, jossa vuosi vaihtui syksyllä. </a:t>
            </a:r>
            <a:br>
              <a:rPr lang="en-US" sz="1900"/>
            </a:br>
            <a:endParaRPr lang="en-US" sz="19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713E66-598D-4B8A-9D2A-67C7AF46E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5673" y="979075"/>
            <a:ext cx="0" cy="50749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D38480-7981-6D0E-F3EC-E65E588E5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9454" y="2662356"/>
            <a:ext cx="4665546" cy="30579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Sen taustalla oli esimerkiksi maatalouden satokauden päättyminen. </a:t>
            </a:r>
          </a:p>
          <a:p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A80A2F4-D74A-7DA6-B4C2-AFF2B66D2779}"/>
              </a:ext>
            </a:extLst>
          </p:cNvPr>
          <p:cNvSpPr txBox="1"/>
          <p:nvPr/>
        </p:nvSpPr>
        <p:spPr>
          <a:xfrm>
            <a:off x="9803206" y="6657945"/>
            <a:ext cx="23887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s://www.flickr.com/photos/dspender/390481150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3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06BD704-01C2-4341-B99A-116CC7EC5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luonto, pilvi, maisema, piha-&#10;&#10;Tekoälyllä luotu sisältö voi olla virheellistä.">
            <a:extLst>
              <a:ext uri="{FF2B5EF4-FFF2-40B4-BE49-F238E27FC236}">
                <a16:creationId xmlns:a16="http://schemas.microsoft.com/office/drawing/2014/main" id="{75C4C7A5-3972-4161-E170-AE29E64D3B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25C01B-A296-4FAA-AA46-794F27DF6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94" y="979075"/>
            <a:ext cx="5777024" cy="5074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B1AC89-D978-DB4B-AD07-224751BF2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451" y="1352492"/>
            <a:ext cx="466554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713E66-598D-4B8A-9D2A-67C7AF46E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5673" y="979075"/>
            <a:ext cx="0" cy="50749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EA9D6F-7401-5913-81DE-7EB4467D8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9454" y="2662356"/>
            <a:ext cx="4665546" cy="3057911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/>
              <a:t>Raamatun luomiskertomuksessa kerrotaan, että Jumalan luoma paratiisi oli ihana paikka. Onkin ajateltu, että Jumala olisi luonut maailman juuri tähän vuodenaikaan, kun syötävää on paljon. </a:t>
            </a:r>
          </a:p>
          <a:p>
            <a:pPr lvl="0">
              <a:lnSpc>
                <a:spcPct val="110000"/>
              </a:lnSpc>
            </a:pPr>
            <a:r>
              <a:rPr lang="en-US"/>
              <a:t>Voi tavallaan ajatella, että juhlimme maapallon syntymäpäivää samalla. </a:t>
            </a:r>
          </a:p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32BDEF0-DC39-6C9A-4313-FC22A2360819}"/>
              </a:ext>
            </a:extLst>
          </p:cNvPr>
          <p:cNvSpPr txBox="1"/>
          <p:nvPr/>
        </p:nvSpPr>
        <p:spPr>
          <a:xfrm>
            <a:off x="9476193" y="6657945"/>
            <a:ext cx="27158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s://imstillhungry.net/lord-howe-island-australias-island-paradis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3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06BD704-01C2-4341-B99A-116CC7EC5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puu, vesiputous, piha-, vesi&#10;&#10;Tekoälyllä luotu sisältö voi olla virheellistä.">
            <a:extLst>
              <a:ext uri="{FF2B5EF4-FFF2-40B4-BE49-F238E27FC236}">
                <a16:creationId xmlns:a16="http://schemas.microsoft.com/office/drawing/2014/main" id="{63E42A32-743E-78C6-F5CE-BA87587084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408" b="200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225C01B-A296-4FAA-AA46-794F27DF6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94" y="979075"/>
            <a:ext cx="5777024" cy="5074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B79584D-2C6D-EC2E-FC29-00116B1B8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451" y="1352492"/>
            <a:ext cx="4665540" cy="1143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 1.9. </a:t>
            </a:r>
            <a:r>
              <a:rPr lang="en-US" dirty="0" err="1"/>
              <a:t>onkin</a:t>
            </a:r>
            <a:r>
              <a:rPr lang="en-US" dirty="0"/>
              <a:t> </a:t>
            </a:r>
            <a:r>
              <a:rPr lang="en-US" dirty="0" err="1"/>
              <a:t>samalla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luomakunnan</a:t>
            </a:r>
            <a:r>
              <a:rPr lang="en-US" dirty="0"/>
              <a:t> ja </a:t>
            </a:r>
            <a:r>
              <a:rPr lang="en-US" dirty="0" err="1"/>
              <a:t>luonnonsuojelun</a:t>
            </a:r>
            <a:r>
              <a:rPr lang="en-US" dirty="0"/>
              <a:t> </a:t>
            </a:r>
            <a:r>
              <a:rPr lang="en-US" dirty="0" err="1"/>
              <a:t>päivä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713E66-598D-4B8A-9D2A-67C7AF46E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5673" y="979075"/>
            <a:ext cx="0" cy="50749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AF6142-2B4E-0307-77E4-590B5F900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9454" y="3814916"/>
            <a:ext cx="4665546" cy="1905351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Silloin</a:t>
            </a:r>
            <a:r>
              <a:rPr lang="en-US" dirty="0"/>
              <a:t> </a:t>
            </a:r>
            <a:r>
              <a:rPr lang="en-US" dirty="0" err="1"/>
              <a:t>toimitetaan</a:t>
            </a:r>
            <a:r>
              <a:rPr lang="en-US" dirty="0"/>
              <a:t> </a:t>
            </a:r>
            <a:r>
              <a:rPr lang="en-US" dirty="0" err="1"/>
              <a:t>kiitosakatistos</a:t>
            </a:r>
            <a:r>
              <a:rPr lang="en-US" dirty="0"/>
              <a:t> -</a:t>
            </a:r>
            <a:r>
              <a:rPr lang="en-US" dirty="0" err="1"/>
              <a:t>niminen</a:t>
            </a:r>
            <a:r>
              <a:rPr lang="en-US" dirty="0"/>
              <a:t> </a:t>
            </a:r>
            <a:r>
              <a:rPr lang="en-US" dirty="0" err="1"/>
              <a:t>palvelus</a:t>
            </a:r>
            <a:r>
              <a:rPr lang="en-US" dirty="0"/>
              <a:t>, </a:t>
            </a:r>
            <a:r>
              <a:rPr lang="en-US" dirty="0" err="1"/>
              <a:t>jossa</a:t>
            </a:r>
            <a:r>
              <a:rPr lang="en-US" dirty="0"/>
              <a:t> </a:t>
            </a:r>
            <a:r>
              <a:rPr lang="en-US" dirty="0" err="1"/>
              <a:t>kiitetään</a:t>
            </a:r>
            <a:r>
              <a:rPr lang="en-US" dirty="0"/>
              <a:t> Jumalaa </a:t>
            </a:r>
            <a:r>
              <a:rPr lang="en-US" dirty="0" err="1"/>
              <a:t>luomakunnasta</a:t>
            </a:r>
            <a:r>
              <a:rPr lang="en-US" dirty="0"/>
              <a:t> ja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kauneudesta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1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02C86B-86D3-C614-D034-8B622A8C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Myös Suomen luonnon päivää vietetään Suomessa aina elokuun viimeisenä lauantaina. </a:t>
            </a:r>
            <a:br>
              <a:rPr lang="en-US" sz="2000"/>
            </a:br>
            <a:endParaRPr lang="en-US" sz="2000"/>
          </a:p>
        </p:txBody>
      </p:sp>
      <p:pic>
        <p:nvPicPr>
          <p:cNvPr id="6" name="Sisällön paikkamerkki 5" descr="Kuva, joka sisältää kohteen lippu, piha-, taivas, seiväs&#10;&#10;Tekoälyllä luotu sisältö voi olla virheellistä.">
            <a:extLst>
              <a:ext uri="{FF2B5EF4-FFF2-40B4-BE49-F238E27FC236}">
                <a16:creationId xmlns:a16="http://schemas.microsoft.com/office/drawing/2014/main" id="{6FF08ABA-94CA-B6D3-77E4-863D2422ED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43" b="4553"/>
          <a:stretch>
            <a:fillRect/>
          </a:stretch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0019D4-389B-032A-66FB-F641AECF0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9128" y="2922624"/>
            <a:ext cx="2811880" cy="3409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Silloin liputetaan Suomen luonnolle. </a:t>
            </a:r>
          </a:p>
          <a:p>
            <a:pPr lvl="0"/>
            <a:r>
              <a:rPr lang="en-US"/>
              <a:t>Siihen liittyy myös haaste: vietä yö ulkona.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0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3C30EC4-20CC-5FE6-C701-4AE80EAB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Luterilainen kirkkovuosi alkaa 1. adventtisunnuntaina, noin neljä viikkoa ennen joulua, eli Jeesuksen syntymäjuhlaa. </a:t>
            </a:r>
            <a:br>
              <a:rPr lang="en-US" sz="1700"/>
            </a:br>
            <a:endParaRPr lang="en-US" sz="1700"/>
          </a:p>
        </p:txBody>
      </p:sp>
      <p:pic>
        <p:nvPicPr>
          <p:cNvPr id="6" name="Sisällön paikkamerkki 5" descr="Kuva, joka sisältää kohteen maalaus, mytologia, taide&#10;&#10;Tekoälyllä luotu sisältö voi olla virheellistä.">
            <a:extLst>
              <a:ext uri="{FF2B5EF4-FFF2-40B4-BE49-F238E27FC236}">
                <a16:creationId xmlns:a16="http://schemas.microsoft.com/office/drawing/2014/main" id="{A15D4E60-1EA8-74CE-0F5C-4D1C451228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52" r="3820" b="2"/>
          <a:stretch>
            <a:fillRect/>
          </a:stretch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715600-9D72-4C2E-C83D-6EA2E8169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9128" y="2922624"/>
            <a:ext cx="2811880" cy="3409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Heidän kirkkovuotensa alkaa siis odottamalla Jeesuksen tuloa maailmaan. </a:t>
            </a:r>
          </a:p>
          <a:p>
            <a:pPr marL="0" inden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24E44-285E-AFC4-7D14-D67FC12B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Ortodoksinen kirkkovuosi alkaa vähän aikaisemmasta tapahtumasta: Jeesuksen äidin, eli Marian syntymää juhlitaan syyskuun 8. päivä. </a:t>
            </a:r>
            <a:br>
              <a:rPr lang="en-US" sz="1700"/>
            </a:br>
            <a:endParaRPr lang="en-US" sz="1700"/>
          </a:p>
        </p:txBody>
      </p:sp>
      <p:pic>
        <p:nvPicPr>
          <p:cNvPr id="6" name="Sisällön paikkamerkki 5" descr="Kuva, joka sisältää kohteen maalaus, taide, valokuvakehys, vaate&#10;&#10;Tekoälyllä luotu sisältö voi olla virheellistä.">
            <a:extLst>
              <a:ext uri="{FF2B5EF4-FFF2-40B4-BE49-F238E27FC236}">
                <a16:creationId xmlns:a16="http://schemas.microsoft.com/office/drawing/2014/main" id="{331F9382-BF53-F6C1-FEDE-CE3E173695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910" r="-1" b="29878"/>
          <a:stretch>
            <a:fillRect/>
          </a:stretch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683D45-234D-6C02-1745-0E42C94BD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9128" y="2922624"/>
            <a:ext cx="2811880" cy="3409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err="1"/>
              <a:t>Syksy</a:t>
            </a:r>
            <a:r>
              <a:rPr lang="en-US" dirty="0"/>
              <a:t> </a:t>
            </a:r>
            <a:r>
              <a:rPr lang="en-US" dirty="0" err="1"/>
              <a:t>onkin</a:t>
            </a:r>
            <a:r>
              <a:rPr lang="en-US" dirty="0"/>
              <a:t> Marian </a:t>
            </a:r>
            <a:r>
              <a:rPr lang="en-US" dirty="0" err="1"/>
              <a:t>juhlien</a:t>
            </a:r>
            <a:r>
              <a:rPr lang="en-US" dirty="0"/>
              <a:t> </a:t>
            </a:r>
            <a:r>
              <a:rPr lang="en-US" dirty="0" err="1"/>
              <a:t>aikaa</a:t>
            </a:r>
            <a:r>
              <a:rPr lang="en-US" dirty="0"/>
              <a:t>, </a:t>
            </a:r>
            <a:r>
              <a:rPr lang="en-US" dirty="0" err="1"/>
              <a:t>sillä</a:t>
            </a:r>
            <a:r>
              <a:rPr lang="en-US" dirty="0"/>
              <a:t> </a:t>
            </a:r>
            <a:r>
              <a:rPr lang="en-US" dirty="0" err="1"/>
              <a:t>Jeesus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syntynyt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992F19D-D7B2-5BFD-9928-69DE8C8CC44A}"/>
              </a:ext>
            </a:extLst>
          </p:cNvPr>
          <p:cNvSpPr txBox="1"/>
          <p:nvPr/>
        </p:nvSpPr>
        <p:spPr>
          <a:xfrm>
            <a:off x="5513792" y="6156294"/>
            <a:ext cx="27158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s://thebyzantinelife.com/nativity-of-mar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7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D15E30E-F260-DAC1-764B-22A80916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73" y="1371600"/>
            <a:ext cx="3250069" cy="2696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Talvella taas on useita Jeesukseen liittyviä juhlia. </a:t>
            </a:r>
            <a:br>
              <a:rPr lang="en-US" sz="3700"/>
            </a:br>
            <a:endParaRPr lang="en-US" sz="37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ED01B4-40F2-4CAE-8062-1D4CE8454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2835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isällön paikkamerkki 5" descr="Kuva, joka sisältää kohteen maalaus, taide, vaate, Ihmisen kasvot&#10;&#10;Tekoälyllä luotu sisältö voi olla virheellistä.">
            <a:extLst>
              <a:ext uri="{FF2B5EF4-FFF2-40B4-BE49-F238E27FC236}">
                <a16:creationId xmlns:a16="http://schemas.microsoft.com/office/drawing/2014/main" id="{F287C293-CDB1-98CA-9A68-5D0AD883E7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44723" y="1031001"/>
            <a:ext cx="6454845" cy="487340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DEAC759-6090-164E-E24B-B70BD879DB35}"/>
              </a:ext>
            </a:extLst>
          </p:cNvPr>
          <p:cNvSpPr txBox="1"/>
          <p:nvPr/>
        </p:nvSpPr>
        <p:spPr>
          <a:xfrm>
            <a:off x="8355282" y="5704354"/>
            <a:ext cx="254428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s://www.flickr.com/photos/frted/688771522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9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A9681A-2486-4655-A876-E26402CA2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maalaus, teksti, kuvitus, fiktio&#10;&#10;Tekoälyllä luotu sisältö voi olla virheellistä.">
            <a:extLst>
              <a:ext uri="{FF2B5EF4-FFF2-40B4-BE49-F238E27FC236}">
                <a16:creationId xmlns:a16="http://schemas.microsoft.com/office/drawing/2014/main" id="{3CB8D368-090F-FBBC-F6BB-B8228B8050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276"/>
          <a:stretch>
            <a:fillRect/>
          </a:stretch>
        </p:blipFill>
        <p:spPr>
          <a:xfrm>
            <a:off x="2" y="152"/>
            <a:ext cx="12191998" cy="68578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BB6818-31C2-4340-98F8-64FF7F46A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6E043C-C48F-B835-81A5-1E973C99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758629" cy="2696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Keväällä pääosassa on tietenkin pääsiäisen tapahtumat</a:t>
            </a:r>
            <a:b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05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329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288</Words>
  <Application>Microsoft Office PowerPoint</Application>
  <PresentationFormat>Laajakuva</PresentationFormat>
  <Paragraphs>29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Grandview Display</vt:lpstr>
      <vt:lpstr>DashVTI</vt:lpstr>
      <vt:lpstr>Kirkkovuosi alkaa 1.9.</vt:lpstr>
      <vt:lpstr>Tämä perinne tulee Bysantin valtakunnasta, jossa vuosi vaihtui syksyllä.  </vt:lpstr>
      <vt:lpstr> </vt:lpstr>
      <vt:lpstr> 1.9. onkin samalla myös luomakunnan ja luonnonsuojelun päivä.  </vt:lpstr>
      <vt:lpstr>Myös Suomen luonnon päivää vietetään Suomessa aina elokuun viimeisenä lauantaina.  </vt:lpstr>
      <vt:lpstr>Luterilainen kirkkovuosi alkaa 1. adventtisunnuntaina, noin neljä viikkoa ennen joulua, eli Jeesuksen syntymäjuhlaa.  </vt:lpstr>
      <vt:lpstr>Ortodoksinen kirkkovuosi alkaa vähän aikaisemmasta tapahtumasta: Jeesuksen äidin, eli Marian syntymää juhlitaan syyskuun 8. päivä.  </vt:lpstr>
      <vt:lpstr>Talvella taas on useita Jeesukseen liittyviä juhlia.  </vt:lpstr>
      <vt:lpstr>Keväällä pääosassa on tietenkin pääsiäisen tapahtumat </vt:lpstr>
      <vt:lpstr> </vt:lpstr>
      <vt:lpstr>Kirkkovuosi alkaa Marian syntymällä ja päättyy Marian kuolemaan.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Vuomajoki Kirsi</dc:creator>
  <cp:lastModifiedBy>Vuomajoki Kirsi</cp:lastModifiedBy>
  <cp:revision>1</cp:revision>
  <dcterms:created xsi:type="dcterms:W3CDTF">2025-08-29T04:45:43Z</dcterms:created>
  <dcterms:modified xsi:type="dcterms:W3CDTF">2025-08-29T07:10:11Z</dcterms:modified>
</cp:coreProperties>
</file>