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83" r:id="rId3"/>
    <p:sldId id="281" r:id="rId4"/>
    <p:sldId id="288" r:id="rId5"/>
    <p:sldId id="258" r:id="rId6"/>
    <p:sldId id="287" r:id="rId7"/>
    <p:sldId id="270" r:id="rId8"/>
    <p:sldId id="259" r:id="rId9"/>
    <p:sldId id="262" r:id="rId10"/>
    <p:sldId id="284" r:id="rId11"/>
    <p:sldId id="260" r:id="rId12"/>
    <p:sldId id="261" r:id="rId13"/>
    <p:sldId id="274" r:id="rId14"/>
    <p:sldId id="263" r:id="rId15"/>
    <p:sldId id="286" r:id="rId16"/>
    <p:sldId id="268" r:id="rId17"/>
    <p:sldId id="272" r:id="rId18"/>
    <p:sldId id="273" r:id="rId19"/>
    <p:sldId id="269" r:id="rId20"/>
    <p:sldId id="271" r:id="rId21"/>
    <p:sldId id="275" r:id="rId22"/>
    <p:sldId id="276" r:id="rId23"/>
    <p:sldId id="285" r:id="rId24"/>
    <p:sldId id="277" r:id="rId25"/>
    <p:sldId id="282" r:id="rId26"/>
    <p:sldId id="27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i-FI" smtClean="0"/>
              <a:t>Muokkaa perustyyl. napsautt.</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i-FI" smtClean="0"/>
              <a:t>Muokkaa perustyyl. napsautt.</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i-FI" smtClean="0"/>
              <a:t>Muokkaa perustyyl. napsautt.</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i-FI" smtClean="0"/>
              <a:t>Muokkaa perustyyl. napsautt.</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i-FI" smtClean="0"/>
              <a:t>Muokkaa perustyyl. napsautt.</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1410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i-FI" smtClean="0"/>
              <a:t>Muokkaa perustyyl. napsautt.</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48A87A34-81AB-432B-8DAE-1953F412C126}" type="datetimeFigureOut">
              <a:rPr lang="en-US" dirty="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smtClean="0"/>
              <a:t>Muokkaa perustyyl. napsautt.</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Content Placeholder 3"/>
          <p:cNvSpPr>
            <a:spLocks noGrp="1"/>
          </p:cNvSpPr>
          <p:nvPr>
            <p:ph sz="quarter" idx="13"/>
          </p:nvPr>
        </p:nvSpPr>
        <p:spPr>
          <a:xfrm>
            <a:off x="913774" y="3051012"/>
            <a:ext cx="5106027" cy="274018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3" name="Content Placeholder 5"/>
          <p:cNvSpPr>
            <a:spLocks noGrp="1"/>
          </p:cNvSpPr>
          <p:nvPr>
            <p:ph sz="quarter" idx="14"/>
          </p:nvPr>
        </p:nvSpPr>
        <p:spPr>
          <a:xfrm>
            <a:off x="6172200" y="3051012"/>
            <a:ext cx="5105401" cy="274018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i-FI" smtClean="0"/>
              <a:t>Muokkaa perustyyl. napsautt.</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11/12/2021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superliitto.fi/site/assets/files/4599/superliitto-lahihoitajan-eettiset-ohjeet-2019.pdf" TargetMode="Externa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hyperlink" Target="https://www.valvira.fi/documents/14444/1835702/Selvityksia_kaltoinkohtelu_vanhustenhuollon_yksikoissa.pdf/e530024a-9274-4cc1-b651-5d5c03a9661c" TargetMode="Externa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sUbjRBNoKPk"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le.fi/uutiset/3-12175567"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hyperlink" Target="https://www.valvira.fi/terveydenhuolto/potilaan-asema-ja-oikeudet-oikeudet/liikkumista_rajoittavien_turvavalineiden_kaytto"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Hoitotyön perustalla olevat arvot</a:t>
            </a:r>
            <a:endParaRPr lang="fi-FI" dirty="0"/>
          </a:p>
        </p:txBody>
      </p:sp>
      <p:sp>
        <p:nvSpPr>
          <p:cNvPr id="3" name="Sisällön paikkamerkki 2"/>
          <p:cNvSpPr>
            <a:spLocks noGrp="1"/>
          </p:cNvSpPr>
          <p:nvPr>
            <p:ph idx="1"/>
          </p:nvPr>
        </p:nvSpPr>
        <p:spPr/>
        <p:txBody>
          <a:bodyPr>
            <a:normAutofit fontScale="77500" lnSpcReduction="20000"/>
          </a:bodyPr>
          <a:lstStyle/>
          <a:p>
            <a:r>
              <a:rPr lang="fi-FI" dirty="0" err="1" smtClean="0"/>
              <a:t>Sosiaali</a:t>
            </a:r>
            <a:r>
              <a:rPr lang="fi-FI" dirty="0" smtClean="0"/>
              <a:t>- ja terveysalan työn taustalla on yhteisesti hyväksytyt arvot</a:t>
            </a:r>
          </a:p>
          <a:p>
            <a:pPr marL="0" indent="0">
              <a:buNone/>
            </a:pPr>
            <a:r>
              <a:rPr lang="fi-FI" dirty="0" smtClean="0">
                <a:sym typeface="Wingdings" panose="05000000000000000000" pitchFamily="2" charset="2"/>
              </a:rPr>
              <a:t>taustalla säädökset ja ammattieettiset periaatteet, mitkä ohjaavat hoitajien ajattelua ja toimintaa</a:t>
            </a:r>
          </a:p>
          <a:p>
            <a:pPr marL="0" indent="0">
              <a:buNone/>
            </a:pPr>
            <a:endParaRPr lang="fi-FI" dirty="0" smtClean="0">
              <a:sym typeface="Wingdings" panose="05000000000000000000" pitchFamily="2" charset="2"/>
            </a:endParaRPr>
          </a:p>
          <a:p>
            <a:pPr marL="0" indent="0">
              <a:buNone/>
            </a:pPr>
            <a:r>
              <a:rPr lang="fi-FI" dirty="0" err="1" smtClean="0">
                <a:sym typeface="Wingdings" panose="05000000000000000000" pitchFamily="2" charset="2"/>
              </a:rPr>
              <a:t>SuPer</a:t>
            </a:r>
            <a:r>
              <a:rPr lang="fi-FI" dirty="0" smtClean="0">
                <a:sym typeface="Wingdings" panose="05000000000000000000" pitchFamily="2" charset="2"/>
              </a:rPr>
              <a:t> (Suomen </a:t>
            </a:r>
            <a:r>
              <a:rPr lang="fi-FI" dirty="0" err="1" smtClean="0">
                <a:sym typeface="Wingdings" panose="05000000000000000000" pitchFamily="2" charset="2"/>
              </a:rPr>
              <a:t>lähi</a:t>
            </a:r>
            <a:r>
              <a:rPr lang="fi-FI" dirty="0" smtClean="0">
                <a:sym typeface="Wingdings" panose="05000000000000000000" pitchFamily="2" charset="2"/>
              </a:rPr>
              <a:t>- ja perushoitajien liitto) on koonnut eettiset ohjeet:</a:t>
            </a:r>
          </a:p>
          <a:p>
            <a:pPr lvl="1"/>
            <a:r>
              <a:rPr lang="fi-FI" dirty="0" smtClean="0">
                <a:sym typeface="Wingdings" panose="05000000000000000000" pitchFamily="2" charset="2"/>
              </a:rPr>
              <a:t>ihmisarvon kunnioittaminen</a:t>
            </a:r>
          </a:p>
          <a:p>
            <a:pPr lvl="1"/>
            <a:r>
              <a:rPr lang="fi-FI" dirty="0">
                <a:sym typeface="Wingdings" panose="05000000000000000000" pitchFamily="2" charset="2"/>
              </a:rPr>
              <a:t>i</a:t>
            </a:r>
            <a:r>
              <a:rPr lang="fi-FI" dirty="0" smtClean="0">
                <a:sym typeface="Wingdings" panose="05000000000000000000" pitchFamily="2" charset="2"/>
              </a:rPr>
              <a:t>tsemääräämisoikeus</a:t>
            </a:r>
          </a:p>
          <a:p>
            <a:pPr lvl="1"/>
            <a:r>
              <a:rPr lang="fi-FI" dirty="0">
                <a:sym typeface="Wingdings" panose="05000000000000000000" pitchFamily="2" charset="2"/>
              </a:rPr>
              <a:t>t</a:t>
            </a:r>
            <a:r>
              <a:rPr lang="fi-FI" dirty="0" smtClean="0">
                <a:sym typeface="Wingdings" panose="05000000000000000000" pitchFamily="2" charset="2"/>
              </a:rPr>
              <a:t>asa-arvo</a:t>
            </a:r>
          </a:p>
          <a:p>
            <a:pPr lvl="1"/>
            <a:r>
              <a:rPr lang="fi-FI" dirty="0">
                <a:sym typeface="Wingdings" panose="05000000000000000000" pitchFamily="2" charset="2"/>
              </a:rPr>
              <a:t>v</a:t>
            </a:r>
            <a:r>
              <a:rPr lang="fi-FI" dirty="0" smtClean="0">
                <a:sym typeface="Wingdings" panose="05000000000000000000" pitchFamily="2" charset="2"/>
              </a:rPr>
              <a:t>astuullisuus</a:t>
            </a:r>
          </a:p>
          <a:p>
            <a:pPr lvl="1"/>
            <a:r>
              <a:rPr lang="fi-FI" dirty="0" smtClean="0">
                <a:sym typeface="Wingdings" panose="05000000000000000000" pitchFamily="2" charset="2"/>
              </a:rPr>
              <a:t>Yhteisöllisyys</a:t>
            </a:r>
          </a:p>
          <a:p>
            <a:pPr marL="274320" lvl="1" indent="0">
              <a:buNone/>
            </a:pPr>
            <a:r>
              <a:rPr lang="fi-FI" dirty="0">
                <a:hlinkClick r:id="rId2"/>
              </a:rPr>
              <a:t>Lähihoitajan eettiset ohjeet | </a:t>
            </a:r>
            <a:r>
              <a:rPr lang="fi-FI" dirty="0" err="1">
                <a:hlinkClick r:id="rId2"/>
              </a:rPr>
              <a:t>SuPer</a:t>
            </a:r>
            <a:r>
              <a:rPr lang="fi-FI" dirty="0">
                <a:hlinkClick r:id="rId2"/>
              </a:rPr>
              <a:t> ry (superliitto.fi</a:t>
            </a:r>
            <a:endParaRPr lang="fi-FI" dirty="0" smtClean="0">
              <a:sym typeface="Wingdings" panose="05000000000000000000" pitchFamily="2" charset="2"/>
            </a:endParaRPr>
          </a:p>
          <a:p>
            <a:pPr marL="0" indent="0">
              <a:buNone/>
            </a:pPr>
            <a:endParaRPr lang="fi-FI" dirty="0"/>
          </a:p>
        </p:txBody>
      </p:sp>
    </p:spTree>
    <p:extLst>
      <p:ext uri="{BB962C8B-B14F-4D97-AF65-F5344CB8AC3E}">
        <p14:creationId xmlns:p14="http://schemas.microsoft.com/office/powerpoint/2010/main" val="1038362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dirty="0"/>
          </a:p>
        </p:txBody>
      </p:sp>
      <p:sp>
        <p:nvSpPr>
          <p:cNvPr id="3" name="Sisällön paikkamerkki 2"/>
          <p:cNvSpPr>
            <a:spLocks noGrp="1"/>
          </p:cNvSpPr>
          <p:nvPr>
            <p:ph idx="1"/>
          </p:nvPr>
        </p:nvSpPr>
        <p:spPr/>
        <p:txBody>
          <a:bodyPr>
            <a:normAutofit fontScale="85000" lnSpcReduction="10000"/>
          </a:bodyPr>
          <a:lstStyle/>
          <a:p>
            <a:r>
              <a:rPr lang="fi-FI" dirty="0"/>
              <a:t>Suomen perustuslain mukaan yksilön </a:t>
            </a:r>
            <a:r>
              <a:rPr lang="fi-FI" dirty="0" smtClean="0"/>
              <a:t>henkilökohtaista vapautta  </a:t>
            </a:r>
            <a:r>
              <a:rPr lang="fi-FI" b="1" dirty="0" smtClean="0"/>
              <a:t>saa </a:t>
            </a:r>
            <a:r>
              <a:rPr lang="fi-FI" b="1" dirty="0"/>
              <a:t>rajoittaa vain, jos rajoittaminen perustuu lakiin </a:t>
            </a:r>
            <a:r>
              <a:rPr lang="fi-FI" b="1" dirty="0" smtClean="0"/>
              <a:t>eikä ole </a:t>
            </a:r>
            <a:r>
              <a:rPr lang="fi-FI" b="1" dirty="0"/>
              <a:t>mielivaltaista.</a:t>
            </a:r>
            <a:r>
              <a:rPr lang="fi-FI" dirty="0"/>
              <a:t> Somaattisesta sairaudesta kärsivän potilaan </a:t>
            </a:r>
            <a:r>
              <a:rPr lang="fi-FI" dirty="0" smtClean="0"/>
              <a:t>vapauden rajoittamisesta </a:t>
            </a:r>
            <a:r>
              <a:rPr lang="fi-FI" dirty="0"/>
              <a:t>ei kuitenkaan ole nimenomaisia säännöksiä. </a:t>
            </a:r>
            <a:r>
              <a:rPr lang="fi-FI" dirty="0" smtClean="0"/>
              <a:t>Sitominen merkitsee </a:t>
            </a:r>
            <a:r>
              <a:rPr lang="fi-FI" dirty="0"/>
              <a:t>aina </a:t>
            </a:r>
            <a:r>
              <a:rPr lang="fi-FI" b="1" dirty="0"/>
              <a:t>vakavaa puuttumista </a:t>
            </a:r>
            <a:r>
              <a:rPr lang="fi-FI" dirty="0"/>
              <a:t>potilaan </a:t>
            </a:r>
            <a:r>
              <a:rPr lang="fi-FI" b="1" dirty="0"/>
              <a:t>henkilökohtaiseen </a:t>
            </a:r>
            <a:r>
              <a:rPr lang="fi-FI" b="1" dirty="0" smtClean="0"/>
              <a:t>vapauteen ja </a:t>
            </a:r>
            <a:r>
              <a:rPr lang="fi-FI" b="1" dirty="0"/>
              <a:t>koskemattomuuteen</a:t>
            </a:r>
            <a:r>
              <a:rPr lang="fi-FI" dirty="0"/>
              <a:t>. Sitomiseen voi liittyä myös </a:t>
            </a:r>
            <a:r>
              <a:rPr lang="fi-FI" dirty="0" smtClean="0"/>
              <a:t>terveysriskejä, jopa </a:t>
            </a:r>
            <a:r>
              <a:rPr lang="fi-FI" dirty="0"/>
              <a:t>kuolleisuuden </a:t>
            </a:r>
            <a:r>
              <a:rPr lang="fi-FI" dirty="0" smtClean="0"/>
              <a:t>lisääntymistä. Joskus </a:t>
            </a:r>
            <a:r>
              <a:rPr lang="fi-FI" dirty="0"/>
              <a:t>potilaan vapauden rajoittaminen voi olla välttämätöntä. </a:t>
            </a:r>
            <a:r>
              <a:rPr lang="fi-FI" dirty="0" smtClean="0"/>
              <a:t>Terveydenhuollon oikeusturvakeskuksen </a:t>
            </a:r>
            <a:r>
              <a:rPr lang="fi-FI" dirty="0"/>
              <a:t>näkökannan mukaan </a:t>
            </a:r>
            <a:r>
              <a:rPr lang="fi-FI" dirty="0" smtClean="0"/>
              <a:t>vanhuksen omaa </a:t>
            </a:r>
            <a:r>
              <a:rPr lang="fi-FI" dirty="0"/>
              <a:t>turvallisuutta vakavasti uhkaavan vaaran torjumiseksi </a:t>
            </a:r>
            <a:r>
              <a:rPr lang="fi-FI" dirty="0" smtClean="0"/>
              <a:t>liikkumista </a:t>
            </a:r>
            <a:r>
              <a:rPr lang="fi-FI" b="1" dirty="0" smtClean="0"/>
              <a:t>voidaan </a:t>
            </a:r>
            <a:r>
              <a:rPr lang="fi-FI" b="1" dirty="0"/>
              <a:t>rajoittaa potilaan tahdosta riippumatta, mutta vain siinä </a:t>
            </a:r>
            <a:r>
              <a:rPr lang="fi-FI" b="1" dirty="0" smtClean="0"/>
              <a:t>määrin kuin </a:t>
            </a:r>
            <a:r>
              <a:rPr lang="fi-FI" b="1" dirty="0"/>
              <a:t>kulloinkin on välttämätöntä. </a:t>
            </a:r>
            <a:r>
              <a:rPr lang="fi-FI" dirty="0"/>
              <a:t>Vapautta ei saa rajoittaa, ennen </a:t>
            </a:r>
            <a:r>
              <a:rPr lang="fi-FI" dirty="0" smtClean="0"/>
              <a:t>kuin </a:t>
            </a:r>
            <a:r>
              <a:rPr lang="fi-FI" b="1" dirty="0" smtClean="0"/>
              <a:t>muut </a:t>
            </a:r>
            <a:r>
              <a:rPr lang="fi-FI" b="1" dirty="0"/>
              <a:t>menetelmät on arvioitu ja todettu riittämättömiksi</a:t>
            </a:r>
            <a:r>
              <a:rPr lang="fi-FI" dirty="0" smtClean="0"/>
              <a:t>. (ETENE-julkaisu)</a:t>
            </a:r>
            <a:endParaRPr lang="fi-FI" dirty="0"/>
          </a:p>
        </p:txBody>
      </p:sp>
    </p:spTree>
    <p:extLst>
      <p:ext uri="{BB962C8B-B14F-4D97-AF65-F5344CB8AC3E}">
        <p14:creationId xmlns:p14="http://schemas.microsoft.com/office/powerpoint/2010/main" val="2943797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Eettisiä tilanteita</a:t>
            </a:r>
            <a:endParaRPr lang="fi-FI" dirty="0"/>
          </a:p>
        </p:txBody>
      </p:sp>
      <p:sp>
        <p:nvSpPr>
          <p:cNvPr id="3" name="Sisällön paikkamerkki 2"/>
          <p:cNvSpPr>
            <a:spLocks noGrp="1"/>
          </p:cNvSpPr>
          <p:nvPr>
            <p:ph idx="1"/>
          </p:nvPr>
        </p:nvSpPr>
        <p:spPr/>
        <p:txBody>
          <a:bodyPr>
            <a:normAutofit fontScale="77500" lnSpcReduction="20000"/>
          </a:bodyPr>
          <a:lstStyle/>
          <a:p>
            <a:pPr marL="0" indent="0">
              <a:buNone/>
            </a:pPr>
            <a:r>
              <a:rPr lang="fi-FI" dirty="0" smtClean="0"/>
              <a:t>RUOKAILU</a:t>
            </a:r>
          </a:p>
          <a:p>
            <a:pPr marL="0" indent="0">
              <a:buNone/>
            </a:pPr>
            <a:r>
              <a:rPr lang="fi-FI" dirty="0" smtClean="0"/>
              <a:t>Hoivakodissa asuu Pertti. Hän ei enää osaa itse syödä. Hän ei paljon puhu. Hän kommunikoi esim. pyörittelemällä päätään. Tai työntää lusikkaa pois suun edestä. Nämä ovat merkkejä siitä, että hän ei enää halua syödä. </a:t>
            </a:r>
          </a:p>
          <a:p>
            <a:pPr marL="0" indent="0">
              <a:buNone/>
            </a:pPr>
            <a:endParaRPr lang="fi-FI" dirty="0"/>
          </a:p>
          <a:p>
            <a:pPr marL="0" indent="0">
              <a:buNone/>
            </a:pPr>
            <a:r>
              <a:rPr lang="fi-FI" dirty="0" smtClean="0"/>
              <a:t>Hoitajat huomaavat, että Pertti on laihtunut. Hoitajat alkavat miettiä, mistä tämä johtuisi. Eräs hoitaja kertoo, että hän lopettaa syöttämisen heti, kun Pertti huitaisee kädellään lusikkaa. Monesti ruokaa ei ole mennyt kuin pari lusikallista. Hoitaja perustelee toimintaansa itsemääräämisoikeudella. </a:t>
            </a:r>
          </a:p>
          <a:p>
            <a:pPr marL="0" indent="0">
              <a:buNone/>
            </a:pPr>
            <a:endParaRPr lang="fi-FI" dirty="0"/>
          </a:p>
          <a:p>
            <a:pPr marL="0" indent="0">
              <a:buNone/>
            </a:pPr>
            <a:r>
              <a:rPr lang="fi-FI" b="1" dirty="0" smtClean="0"/>
              <a:t>Mitä ajatuksia tämä herättää? Miten tässä tilanteessa pitäisi toimia? Onko tässä asiassa Pertillä itsemääräämisoikeutta? </a:t>
            </a:r>
          </a:p>
          <a:p>
            <a:pPr marL="0" indent="0">
              <a:buNone/>
            </a:pPr>
            <a:endParaRPr lang="fi-FI" dirty="0"/>
          </a:p>
          <a:p>
            <a:pPr marL="0" indent="0">
              <a:buNone/>
            </a:pPr>
            <a:endParaRPr lang="fi-FI" dirty="0" smtClean="0"/>
          </a:p>
          <a:p>
            <a:pPr marL="0" indent="0">
              <a:buNone/>
            </a:pPr>
            <a:endParaRPr lang="fi-FI" dirty="0" smtClean="0"/>
          </a:p>
          <a:p>
            <a:pPr marL="0" indent="0">
              <a:buNone/>
            </a:pPr>
            <a:endParaRPr lang="fi-FI" dirty="0"/>
          </a:p>
        </p:txBody>
      </p:sp>
    </p:spTree>
    <p:extLst>
      <p:ext uri="{BB962C8B-B14F-4D97-AF65-F5344CB8AC3E}">
        <p14:creationId xmlns:p14="http://schemas.microsoft.com/office/powerpoint/2010/main" val="51164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r>
              <a:rPr lang="fi-FI" dirty="0"/>
              <a:t>Esim. asiakas istuu pyörätuolissa, hän päättää lähteä kävelemään. Hän ei muista, että kävelykyky on </a:t>
            </a:r>
            <a:r>
              <a:rPr lang="fi-FI" dirty="0" smtClean="0"/>
              <a:t>heikkoa </a:t>
            </a:r>
            <a:r>
              <a:rPr lang="fi-FI" dirty="0"/>
              <a:t>(tai hän ei ymmärrä asiaa</a:t>
            </a:r>
            <a:r>
              <a:rPr lang="fi-FI" dirty="0" smtClean="0"/>
              <a:t>). Hän ei ehkä ymmärrä, että hän voi katua ja satuttaa itsensä.  </a:t>
            </a:r>
            <a:endParaRPr lang="fi-FI" dirty="0"/>
          </a:p>
          <a:p>
            <a:r>
              <a:rPr lang="fi-FI" dirty="0" smtClean="0"/>
              <a:t>Voiko asiakasta kieltää nousemasta ylös? Mitä sinä tekisit?</a:t>
            </a:r>
            <a:endParaRPr lang="fi-FI" dirty="0"/>
          </a:p>
        </p:txBody>
      </p:sp>
      <p:pic>
        <p:nvPicPr>
          <p:cNvPr id="5" name="Kuva 4"/>
          <p:cNvPicPr>
            <a:picLocks noChangeAspect="1"/>
          </p:cNvPicPr>
          <p:nvPr/>
        </p:nvPicPr>
        <p:blipFill>
          <a:blip r:embed="rId2"/>
          <a:stretch>
            <a:fillRect/>
          </a:stretch>
        </p:blipFill>
        <p:spPr>
          <a:xfrm>
            <a:off x="7387891" y="4258491"/>
            <a:ext cx="2998056" cy="1865942"/>
          </a:xfrm>
          <a:prstGeom prst="rect">
            <a:avLst/>
          </a:prstGeom>
        </p:spPr>
      </p:pic>
    </p:spTree>
    <p:extLst>
      <p:ext uri="{BB962C8B-B14F-4D97-AF65-F5344CB8AC3E}">
        <p14:creationId xmlns:p14="http://schemas.microsoft.com/office/powerpoint/2010/main" val="212541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Rajoittaminen eettisenä ongelmana</a:t>
            </a:r>
            <a:endParaRPr lang="fi-FI" dirty="0"/>
          </a:p>
        </p:txBody>
      </p:sp>
      <p:sp>
        <p:nvSpPr>
          <p:cNvPr id="3" name="Sisällön paikkamerkki 2"/>
          <p:cNvSpPr>
            <a:spLocks noGrp="1"/>
          </p:cNvSpPr>
          <p:nvPr>
            <p:ph idx="1"/>
          </p:nvPr>
        </p:nvSpPr>
        <p:spPr/>
        <p:txBody>
          <a:bodyPr>
            <a:normAutofit fontScale="77500" lnSpcReduction="20000"/>
          </a:bodyPr>
          <a:lstStyle/>
          <a:p>
            <a:pPr marL="0" indent="0">
              <a:buNone/>
            </a:pPr>
            <a:r>
              <a:rPr lang="fi-FI" dirty="0" smtClean="0"/>
              <a:t>Fyysinen rajoittaminen</a:t>
            </a:r>
          </a:p>
          <a:p>
            <a:r>
              <a:rPr lang="fi-FI" dirty="0"/>
              <a:t> </a:t>
            </a:r>
            <a:r>
              <a:rPr lang="fi-FI" dirty="0" smtClean="0"/>
              <a:t>jos on pelkona se, että ihminen vahingoittaa itseään tai toisia</a:t>
            </a:r>
          </a:p>
          <a:p>
            <a:pPr marL="0" indent="0">
              <a:buNone/>
            </a:pPr>
            <a:r>
              <a:rPr lang="fi-FI" dirty="0" smtClean="0"/>
              <a:t>Rajoittaminen lääkityksellä</a:t>
            </a:r>
          </a:p>
          <a:p>
            <a:r>
              <a:rPr lang="fi-FI" dirty="0"/>
              <a:t> </a:t>
            </a:r>
            <a:r>
              <a:rPr lang="fi-FI" dirty="0" smtClean="0"/>
              <a:t>lääkitään asiakas niin, ettei hän voi liikkua </a:t>
            </a:r>
            <a:endParaRPr lang="fi-FI" dirty="0"/>
          </a:p>
          <a:p>
            <a:pPr marL="0" indent="0">
              <a:buNone/>
            </a:pPr>
            <a:r>
              <a:rPr lang="fi-FI" dirty="0" smtClean="0"/>
              <a:t>Sosiaalinen rajoittaminen</a:t>
            </a:r>
          </a:p>
          <a:p>
            <a:r>
              <a:rPr lang="fi-FI" dirty="0"/>
              <a:t>e</a:t>
            </a:r>
            <a:r>
              <a:rPr lang="fi-FI" dirty="0" smtClean="0"/>
              <a:t>stetään yhteydenpito esim. omaisiin (Voi olla myös omaisen toive, jos asiakas soittaa aamuyöllä)</a:t>
            </a:r>
          </a:p>
          <a:p>
            <a:pPr marL="0" indent="0">
              <a:buNone/>
            </a:pPr>
            <a:r>
              <a:rPr lang="fi-FI" dirty="0" smtClean="0"/>
              <a:t>Psyykkinen rajoittaminen/kaltoinkohtelu</a:t>
            </a:r>
          </a:p>
          <a:p>
            <a:r>
              <a:rPr lang="fi-FI" dirty="0"/>
              <a:t>e</a:t>
            </a:r>
            <a:r>
              <a:rPr lang="fi-FI" dirty="0" smtClean="0"/>
              <a:t>päasiallinen kielenkäyttö, ”lässyttäminen”, </a:t>
            </a:r>
            <a:r>
              <a:rPr lang="fi-FI" dirty="0"/>
              <a:t>asukkaan toiveiden ja tahdon huomiotta jättämistä, </a:t>
            </a:r>
            <a:r>
              <a:rPr lang="fi-FI" dirty="0" smtClean="0"/>
              <a:t>eristämistä</a:t>
            </a:r>
          </a:p>
          <a:p>
            <a:pPr marL="0" indent="0">
              <a:buNone/>
            </a:pPr>
            <a:endParaRPr lang="fi-FI" dirty="0" smtClean="0"/>
          </a:p>
          <a:p>
            <a:pPr marL="0" indent="0">
              <a:buNone/>
            </a:pPr>
            <a:endParaRPr lang="fi-FI" dirty="0"/>
          </a:p>
          <a:p>
            <a:pPr marL="0" indent="0">
              <a:buNone/>
            </a:pPr>
            <a:endParaRPr lang="fi-FI" dirty="0"/>
          </a:p>
        </p:txBody>
      </p:sp>
    </p:spTree>
    <p:extLst>
      <p:ext uri="{BB962C8B-B14F-4D97-AF65-F5344CB8AC3E}">
        <p14:creationId xmlns:p14="http://schemas.microsoft.com/office/powerpoint/2010/main" val="3788248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9848" y="484632"/>
            <a:ext cx="10058400" cy="2110522"/>
          </a:xfrm>
        </p:spPr>
        <p:txBody>
          <a:bodyPr>
            <a:normAutofit fontScale="90000"/>
          </a:bodyPr>
          <a:lstStyle/>
          <a:p>
            <a:r>
              <a:rPr lang="fi-FI" sz="4900" b="1" dirty="0"/>
              <a:t>Autonomia eli itsemääräämisoikeus</a:t>
            </a:r>
            <a:r>
              <a:rPr lang="fi-FI" b="1" dirty="0"/>
              <a:t/>
            </a:r>
            <a:br>
              <a:rPr lang="fi-FI" b="1" dirty="0"/>
            </a:br>
            <a:r>
              <a:rPr lang="fi-FI" b="1" dirty="0"/>
              <a:t/>
            </a:r>
            <a:br>
              <a:rPr lang="fi-FI" b="1" dirty="0"/>
            </a:br>
            <a:endParaRPr lang="fi-FI" dirty="0"/>
          </a:p>
        </p:txBody>
      </p:sp>
      <p:sp>
        <p:nvSpPr>
          <p:cNvPr id="3" name="Sisällön paikkamerkki 2"/>
          <p:cNvSpPr>
            <a:spLocks noGrp="1"/>
          </p:cNvSpPr>
          <p:nvPr>
            <p:ph idx="1"/>
          </p:nvPr>
        </p:nvSpPr>
        <p:spPr/>
        <p:txBody>
          <a:bodyPr/>
          <a:lstStyle/>
          <a:p>
            <a:pPr lvl="1"/>
            <a:r>
              <a:rPr lang="fi-FI" dirty="0" smtClean="0"/>
              <a:t>Ihminen osaa tehdä oikeita valintoja ja päätöksiä -&gt; pitää ymmärtää näiden päätösten seuraukset</a:t>
            </a:r>
          </a:p>
          <a:p>
            <a:pPr lvl="1"/>
            <a:r>
              <a:rPr lang="fi-FI" dirty="0" smtClean="0"/>
              <a:t>Esim. päätän kävellä autotielle, vaikka punainen valo palaa. Minun pitää ymmärtää, että voin jäädä auton alle.</a:t>
            </a:r>
          </a:p>
          <a:p>
            <a:pPr marL="274320" lvl="1" indent="0">
              <a:buNone/>
            </a:pPr>
            <a:endParaRPr lang="fi-FI" dirty="0"/>
          </a:p>
          <a:p>
            <a:pPr marL="274320" lvl="1" indent="0">
              <a:buNone/>
            </a:pPr>
            <a:endParaRPr lang="fi-FI" dirty="0" smtClean="0"/>
          </a:p>
          <a:p>
            <a:pPr>
              <a:buFont typeface="Courier New" panose="02070309020205020404" pitchFamily="49" charset="0"/>
              <a:buChar char="o"/>
            </a:pPr>
            <a:endParaRPr lang="fi-FI" dirty="0"/>
          </a:p>
        </p:txBody>
      </p:sp>
      <p:pic>
        <p:nvPicPr>
          <p:cNvPr id="4" name="Kuva 3"/>
          <p:cNvPicPr>
            <a:picLocks noChangeAspect="1"/>
          </p:cNvPicPr>
          <p:nvPr/>
        </p:nvPicPr>
        <p:blipFill>
          <a:blip r:embed="rId2"/>
          <a:stretch>
            <a:fillRect/>
          </a:stretch>
        </p:blipFill>
        <p:spPr>
          <a:xfrm>
            <a:off x="6315158" y="3666309"/>
            <a:ext cx="4277594" cy="2848928"/>
          </a:xfrm>
          <a:prstGeom prst="rect">
            <a:avLst/>
          </a:prstGeom>
        </p:spPr>
      </p:pic>
    </p:spTree>
    <p:extLst>
      <p:ext uri="{BB962C8B-B14F-4D97-AF65-F5344CB8AC3E}">
        <p14:creationId xmlns:p14="http://schemas.microsoft.com/office/powerpoint/2010/main" val="1993639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normAutofit/>
          </a:bodyPr>
          <a:lstStyle/>
          <a:p>
            <a:pPr marL="0" indent="0">
              <a:buNone/>
            </a:pPr>
            <a:r>
              <a:rPr lang="fi-FI" dirty="0"/>
              <a:t>Itsemääräämisoikeus ja autonomia tarkoittavat sitä, että </a:t>
            </a:r>
            <a:r>
              <a:rPr lang="fi-FI" dirty="0" smtClean="0"/>
              <a:t>vanhuksella on </a:t>
            </a:r>
            <a:r>
              <a:rPr lang="fi-FI" dirty="0"/>
              <a:t>oikeus osallistua omaa hoitoa koskevaan päätöksentekoon aina, </a:t>
            </a:r>
            <a:r>
              <a:rPr lang="fi-FI" dirty="0" smtClean="0"/>
              <a:t>kun se </a:t>
            </a:r>
            <a:r>
              <a:rPr lang="fi-FI" dirty="0"/>
              <a:t>on mahdollista. Hän tarvitsee osallistumiseensa tietoa eri </a:t>
            </a:r>
            <a:r>
              <a:rPr lang="fi-FI" dirty="0" smtClean="0"/>
              <a:t>vaihtoehdoista ja </a:t>
            </a:r>
            <a:r>
              <a:rPr lang="fi-FI" dirty="0"/>
              <a:t>niiden vaikutuksista. Vanhuksen itsemääräämisen </a:t>
            </a:r>
            <a:r>
              <a:rPr lang="fi-FI" dirty="0" smtClean="0"/>
              <a:t>kunnioittaminen merkitsee </a:t>
            </a:r>
            <a:r>
              <a:rPr lang="fi-FI" dirty="0"/>
              <a:t>usein myös muiden hoivaan ja arjen toimintaan </a:t>
            </a:r>
            <a:r>
              <a:rPr lang="fi-FI" dirty="0" smtClean="0"/>
              <a:t>liittyvien toiveiden </a:t>
            </a:r>
            <a:r>
              <a:rPr lang="fi-FI" dirty="0"/>
              <a:t>huomioonottamista. Potilaan autonomiaa saa rajoittaa </a:t>
            </a:r>
            <a:r>
              <a:rPr lang="fi-FI" dirty="0" smtClean="0"/>
              <a:t>vain siinä </a:t>
            </a:r>
            <a:r>
              <a:rPr lang="fi-FI" dirty="0"/>
              <a:t>määrin, kuin hoidon onnistumisen kannalta on välttämätöntä. </a:t>
            </a:r>
            <a:r>
              <a:rPr lang="fi-FI" dirty="0" smtClean="0"/>
              <a:t>Itsemääräämisoikeus edellyttää </a:t>
            </a:r>
            <a:r>
              <a:rPr lang="fi-FI" dirty="0"/>
              <a:t>päätöksentekokykyä, joka on arvioitava </a:t>
            </a:r>
            <a:r>
              <a:rPr lang="fi-FI" dirty="0" smtClean="0"/>
              <a:t>tapauskohtaisesti ja </a:t>
            </a:r>
            <a:r>
              <a:rPr lang="fi-FI" dirty="0"/>
              <a:t>jonka tarvittava määrä riippuu paitsi ihmisen </a:t>
            </a:r>
            <a:r>
              <a:rPr lang="fi-FI" dirty="0" smtClean="0"/>
              <a:t>kyvystä myös </a:t>
            </a:r>
            <a:r>
              <a:rPr lang="fi-FI" dirty="0"/>
              <a:t>päätöksen </a:t>
            </a:r>
            <a:r>
              <a:rPr lang="fi-FI" dirty="0" smtClean="0"/>
              <a:t>monimutkaisuudesta. (ETENE)</a:t>
            </a:r>
            <a:endParaRPr lang="fi-FI" dirty="0"/>
          </a:p>
        </p:txBody>
      </p:sp>
    </p:spTree>
    <p:extLst>
      <p:ext uri="{BB962C8B-B14F-4D97-AF65-F5344CB8AC3E}">
        <p14:creationId xmlns:p14="http://schemas.microsoft.com/office/powerpoint/2010/main" val="1221700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dirty="0"/>
              <a:t>Itsemääräämisoikeuden kunnioittaminen  </a:t>
            </a:r>
            <a:br>
              <a:rPr lang="fi-FI" b="1" dirty="0"/>
            </a:br>
            <a:endParaRPr lang="fi-FI" dirty="0"/>
          </a:p>
        </p:txBody>
      </p:sp>
      <p:sp>
        <p:nvSpPr>
          <p:cNvPr id="3" name="Sisällön paikkamerkki 2"/>
          <p:cNvSpPr>
            <a:spLocks noGrp="1"/>
          </p:cNvSpPr>
          <p:nvPr>
            <p:ph idx="1"/>
          </p:nvPr>
        </p:nvSpPr>
        <p:spPr/>
        <p:txBody>
          <a:bodyPr/>
          <a:lstStyle/>
          <a:p>
            <a:pPr marL="0" indent="0">
              <a:buNone/>
            </a:pPr>
            <a:r>
              <a:rPr lang="fi-FI" dirty="0" smtClean="0"/>
              <a:t>Hoitaja/toinen </a:t>
            </a:r>
            <a:r>
              <a:rPr lang="fi-FI" dirty="0"/>
              <a:t>ihminen kunnioittaa asiakkaan päätöksiä ja valintoja, vaikka eivät olisi samaa mieltä.  </a:t>
            </a:r>
          </a:p>
          <a:p>
            <a:pPr marL="0" indent="0">
              <a:buNone/>
            </a:pPr>
            <a:r>
              <a:rPr lang="fi-FI" dirty="0" smtClean="0"/>
              <a:t>Asiakkaan </a:t>
            </a:r>
            <a:r>
              <a:rPr lang="fi-FI" dirty="0"/>
              <a:t>tekemien valintojen ja päätösten kunnioittaminen on helppoa, jos   olemme samaa mieltä asiasta tai jos päätöksestä seuraa selkeästi hyvää. </a:t>
            </a:r>
          </a:p>
          <a:p>
            <a:endParaRPr lang="fi-FI" dirty="0"/>
          </a:p>
        </p:txBody>
      </p:sp>
    </p:spTree>
    <p:extLst>
      <p:ext uri="{BB962C8B-B14F-4D97-AF65-F5344CB8AC3E}">
        <p14:creationId xmlns:p14="http://schemas.microsoft.com/office/powerpoint/2010/main" val="3229945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Itsemääräämisoikeuden tukeminen</a:t>
            </a:r>
            <a:endParaRPr lang="fi-FI" dirty="0"/>
          </a:p>
        </p:txBody>
      </p:sp>
      <p:sp>
        <p:nvSpPr>
          <p:cNvPr id="3" name="Sisällön paikkamerkki 2"/>
          <p:cNvSpPr>
            <a:spLocks noGrp="1"/>
          </p:cNvSpPr>
          <p:nvPr>
            <p:ph idx="1"/>
          </p:nvPr>
        </p:nvSpPr>
        <p:spPr>
          <a:xfrm>
            <a:off x="1461734" y="2426209"/>
            <a:ext cx="10058400" cy="4050792"/>
          </a:xfrm>
        </p:spPr>
        <p:txBody>
          <a:bodyPr>
            <a:normAutofit/>
          </a:bodyPr>
          <a:lstStyle/>
          <a:p>
            <a:r>
              <a:rPr lang="fi-FI" dirty="0" smtClean="0"/>
              <a:t>Tiedon lisääminen – varmistetaan se, että toinen on ymmärtänyt asian. </a:t>
            </a:r>
          </a:p>
          <a:p>
            <a:r>
              <a:rPr lang="fi-FI" dirty="0" smtClean="0"/>
              <a:t>Hyödynnä erilaiset tavat kommunikoida: piirrä, kirjoita, näytä kuva, kerro esimerkki.</a:t>
            </a:r>
          </a:p>
          <a:p>
            <a:r>
              <a:rPr lang="fi-FI" dirty="0" smtClean="0"/>
              <a:t>Kysy henkilön mielipidettä</a:t>
            </a:r>
          </a:p>
          <a:p>
            <a:r>
              <a:rPr lang="fi-FI" dirty="0" smtClean="0"/>
              <a:t>Valintavaihtoehtojen antaminen päätöksenteon tueksi: haluatko lähteä ulos? Ulkona on kaunis ilma, mutta hieman kylmä. Laitetaan sinulle tarpeeksi vaatetta, jotta tarkenet.</a:t>
            </a:r>
          </a:p>
          <a:p>
            <a:pPr marL="0" indent="0">
              <a:buNone/>
            </a:pPr>
            <a:r>
              <a:rPr lang="fi-FI" dirty="0"/>
              <a:t> </a:t>
            </a:r>
            <a:r>
              <a:rPr lang="fi-FI" dirty="0" smtClean="0"/>
              <a:t>   </a:t>
            </a:r>
          </a:p>
          <a:p>
            <a:pPr marL="0" indent="0">
              <a:buNone/>
            </a:pPr>
            <a:endParaRPr lang="fi-FI" dirty="0"/>
          </a:p>
          <a:p>
            <a:pPr marL="0" indent="0">
              <a:buNone/>
            </a:pPr>
            <a:endParaRPr lang="fi-FI" dirty="0" smtClean="0"/>
          </a:p>
          <a:p>
            <a:pPr marL="0" indent="0">
              <a:buNone/>
            </a:pPr>
            <a:endParaRPr lang="fi-FI" dirty="0"/>
          </a:p>
          <a:p>
            <a:pPr marL="0" indent="0">
              <a:buNone/>
            </a:pPr>
            <a:endParaRPr lang="fi-FI" dirty="0" smtClean="0"/>
          </a:p>
        </p:txBody>
      </p:sp>
    </p:spTree>
    <p:extLst>
      <p:ext uri="{BB962C8B-B14F-4D97-AF65-F5344CB8AC3E}">
        <p14:creationId xmlns:p14="http://schemas.microsoft.com/office/powerpoint/2010/main" val="1076502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Haluatko lisää ruokaa? </a:t>
            </a:r>
            <a:endParaRPr lang="fi-FI" dirty="0"/>
          </a:p>
        </p:txBody>
      </p:sp>
      <p:pic>
        <p:nvPicPr>
          <p:cNvPr id="4" name="Sisällön paikkamerkki 3"/>
          <p:cNvPicPr>
            <a:picLocks noGrp="1" noChangeAspect="1"/>
          </p:cNvPicPr>
          <p:nvPr>
            <p:ph idx="1"/>
          </p:nvPr>
        </p:nvPicPr>
        <p:blipFill>
          <a:blip r:embed="rId2"/>
          <a:stretch>
            <a:fillRect/>
          </a:stretch>
        </p:blipFill>
        <p:spPr>
          <a:xfrm>
            <a:off x="5568761" y="2569028"/>
            <a:ext cx="2652130" cy="2663463"/>
          </a:xfrm>
          <a:prstGeom prst="rect">
            <a:avLst/>
          </a:prstGeom>
        </p:spPr>
      </p:pic>
      <p:pic>
        <p:nvPicPr>
          <p:cNvPr id="5" name="Kuva 4"/>
          <p:cNvPicPr>
            <a:picLocks noChangeAspect="1"/>
          </p:cNvPicPr>
          <p:nvPr/>
        </p:nvPicPr>
        <p:blipFill>
          <a:blip r:embed="rId3"/>
          <a:stretch>
            <a:fillRect/>
          </a:stretch>
        </p:blipFill>
        <p:spPr>
          <a:xfrm>
            <a:off x="1447799" y="2569028"/>
            <a:ext cx="2706190" cy="2706190"/>
          </a:xfrm>
          <a:prstGeom prst="rect">
            <a:avLst/>
          </a:prstGeom>
        </p:spPr>
      </p:pic>
      <p:sp>
        <p:nvSpPr>
          <p:cNvPr id="6" name="Suorakulmio 5"/>
          <p:cNvSpPr/>
          <p:nvPr/>
        </p:nvSpPr>
        <p:spPr>
          <a:xfrm>
            <a:off x="3335383" y="3596640"/>
            <a:ext cx="3997234" cy="3139321"/>
          </a:xfrm>
          <a:prstGeom prst="rect">
            <a:avLst/>
          </a:prstGeom>
        </p:spPr>
        <p:txBody>
          <a:bodyPr wrap="square">
            <a:spAutoFit/>
          </a:bodyPr>
          <a:lstStyle/>
          <a:p>
            <a:endParaRPr lang="fi-FI" dirty="0" smtClean="0"/>
          </a:p>
          <a:p>
            <a:endParaRPr lang="fi-FI" dirty="0"/>
          </a:p>
          <a:p>
            <a:endParaRPr lang="fi-FI" dirty="0" smtClean="0"/>
          </a:p>
          <a:p>
            <a:endParaRPr lang="fi-FI" dirty="0"/>
          </a:p>
          <a:p>
            <a:endParaRPr lang="fi-FI" dirty="0" smtClean="0"/>
          </a:p>
          <a:p>
            <a:endParaRPr lang="fi-FI" dirty="0"/>
          </a:p>
          <a:p>
            <a:endParaRPr lang="fi-FI" dirty="0" smtClean="0"/>
          </a:p>
          <a:p>
            <a:endParaRPr lang="fi-FI" dirty="0"/>
          </a:p>
          <a:p>
            <a:endParaRPr lang="fi-FI" dirty="0" smtClean="0"/>
          </a:p>
          <a:p>
            <a:endParaRPr lang="fi-FI" dirty="0"/>
          </a:p>
          <a:p>
            <a:r>
              <a:rPr lang="fi-FI" dirty="0" smtClean="0"/>
              <a:t>Kuvat</a:t>
            </a:r>
            <a:r>
              <a:rPr lang="fi-FI" dirty="0"/>
              <a:t>: Papunet.fi</a:t>
            </a:r>
          </a:p>
        </p:txBody>
      </p:sp>
    </p:spTree>
    <p:extLst>
      <p:ext uri="{BB962C8B-B14F-4D97-AF65-F5344CB8AC3E}">
        <p14:creationId xmlns:p14="http://schemas.microsoft.com/office/powerpoint/2010/main" val="2283508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Pohdi</a:t>
            </a:r>
            <a:r>
              <a:rPr lang="fi-FI" dirty="0"/>
              <a:t/>
            </a:r>
            <a:br>
              <a:rPr lang="fi-FI" dirty="0"/>
            </a:br>
            <a:endParaRPr lang="fi-FI" dirty="0"/>
          </a:p>
        </p:txBody>
      </p:sp>
      <p:sp>
        <p:nvSpPr>
          <p:cNvPr id="3" name="Sisällön paikkamerkki 2"/>
          <p:cNvSpPr>
            <a:spLocks noGrp="1"/>
          </p:cNvSpPr>
          <p:nvPr>
            <p:ph idx="1"/>
          </p:nvPr>
        </p:nvSpPr>
        <p:spPr/>
        <p:txBody>
          <a:bodyPr/>
          <a:lstStyle/>
          <a:p>
            <a:pPr marL="274320" lvl="1" indent="0">
              <a:buNone/>
            </a:pPr>
            <a:r>
              <a:rPr lang="fi-FI" dirty="0" smtClean="0"/>
              <a:t>Mistä </a:t>
            </a:r>
            <a:r>
              <a:rPr lang="fi-FI" dirty="0"/>
              <a:t>tietää, milloin ihminen on kykenevä tekemään oikeita valintoja</a:t>
            </a:r>
            <a:r>
              <a:rPr lang="fi-FI" dirty="0" smtClean="0"/>
              <a:t>?</a:t>
            </a:r>
          </a:p>
          <a:p>
            <a:pPr marL="274320" lvl="1" indent="0">
              <a:buNone/>
            </a:pPr>
            <a:r>
              <a:rPr lang="fi-FI" dirty="0" smtClean="0"/>
              <a:t>Missä tilanteissa toinen aikuinen voi ”pakottaa” toimimaan haluamallaan tavalla? </a:t>
            </a:r>
            <a:endParaRPr lang="fi-FI" dirty="0"/>
          </a:p>
          <a:p>
            <a:pPr marL="274320" lvl="1" indent="0">
              <a:buNone/>
            </a:pPr>
            <a:endParaRPr lang="fi-FI" dirty="0" smtClean="0"/>
          </a:p>
          <a:p>
            <a:pPr marL="274320" lvl="1" indent="0">
              <a:buNone/>
            </a:pPr>
            <a:endParaRPr lang="fi-FI" dirty="0"/>
          </a:p>
          <a:p>
            <a:pPr marL="0" indent="0">
              <a:buNone/>
            </a:pPr>
            <a:endParaRPr lang="fi-FI" dirty="0"/>
          </a:p>
        </p:txBody>
      </p:sp>
    </p:spTree>
    <p:extLst>
      <p:ext uri="{BB962C8B-B14F-4D97-AF65-F5344CB8AC3E}">
        <p14:creationId xmlns:p14="http://schemas.microsoft.com/office/powerpoint/2010/main" val="4102591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arvot</a:t>
            </a:r>
            <a:endParaRPr lang="fi-FI" dirty="0"/>
          </a:p>
        </p:txBody>
      </p:sp>
      <p:sp>
        <p:nvSpPr>
          <p:cNvPr id="3" name="Sisällön paikkamerkki 2"/>
          <p:cNvSpPr>
            <a:spLocks noGrp="1"/>
          </p:cNvSpPr>
          <p:nvPr>
            <p:ph idx="1"/>
          </p:nvPr>
        </p:nvSpPr>
        <p:spPr/>
        <p:txBody>
          <a:bodyPr/>
          <a:lstStyle/>
          <a:p>
            <a:r>
              <a:rPr lang="fi-FI" dirty="0" smtClean="0"/>
              <a:t>Perustelevat sitä, miten toimintaan ja mitä toiminnalla tavoitellaan</a:t>
            </a:r>
          </a:p>
          <a:p>
            <a:r>
              <a:rPr lang="fi-FI" dirty="0" smtClean="0"/>
              <a:t>Miten arvot näkyvät toiminnassa? </a:t>
            </a:r>
          </a:p>
          <a:p>
            <a:r>
              <a:rPr lang="fi-FI" dirty="0" smtClean="0"/>
              <a:t>Miten iloisuus, lämminhenkisyys tai valinnanvapaus voisivat näkyä hoitajan työssä, yrityksen toiminnassa tai koko tiimin toiminnassa?</a:t>
            </a:r>
          </a:p>
          <a:p>
            <a:endParaRPr lang="fi-FI" dirty="0"/>
          </a:p>
          <a:p>
            <a:endParaRPr lang="fi-FI" dirty="0"/>
          </a:p>
          <a:p>
            <a:endParaRPr lang="fi-FI" dirty="0" smtClean="0"/>
          </a:p>
          <a:p>
            <a:endParaRPr lang="fi-FI" dirty="0"/>
          </a:p>
        </p:txBody>
      </p:sp>
    </p:spTree>
    <p:extLst>
      <p:ext uri="{BB962C8B-B14F-4D97-AF65-F5344CB8AC3E}">
        <p14:creationId xmlns:p14="http://schemas.microsoft.com/office/powerpoint/2010/main" val="3023422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Pohdi	</a:t>
            </a:r>
            <a:endParaRPr lang="fi-FI" dirty="0"/>
          </a:p>
        </p:txBody>
      </p:sp>
      <p:sp>
        <p:nvSpPr>
          <p:cNvPr id="3" name="Sisällön paikkamerkki 2"/>
          <p:cNvSpPr>
            <a:spLocks noGrp="1"/>
          </p:cNvSpPr>
          <p:nvPr>
            <p:ph idx="1"/>
          </p:nvPr>
        </p:nvSpPr>
        <p:spPr>
          <a:xfrm>
            <a:off x="1069847" y="2121408"/>
            <a:ext cx="10408049" cy="4736592"/>
          </a:xfrm>
        </p:spPr>
        <p:txBody>
          <a:bodyPr>
            <a:normAutofit/>
          </a:bodyPr>
          <a:lstStyle/>
          <a:p>
            <a:r>
              <a:rPr lang="fi-FI" dirty="0" smtClean="0"/>
              <a:t>On Allin suihkupäivä. Menet hänen huoneeseensa, ja ilmoitat, että nyt lähdetään suihkuun. Alli ei ole käynyt suihkussa pariin viikkoon, joten hiukset ovat likaisia ja hän haisee hieltä. Alli ilmoittaa, ettei hän lähde. Miten toimit?</a:t>
            </a:r>
          </a:p>
          <a:p>
            <a:endParaRPr lang="fi-FI" dirty="0"/>
          </a:p>
          <a:p>
            <a:endParaRPr lang="fi-FI" dirty="0" smtClean="0"/>
          </a:p>
          <a:p>
            <a:endParaRPr lang="fi-FI" dirty="0"/>
          </a:p>
          <a:p>
            <a:endParaRPr lang="fi-FI" dirty="0" smtClean="0"/>
          </a:p>
          <a:p>
            <a:endParaRPr lang="fi-FI" dirty="0"/>
          </a:p>
          <a:p>
            <a:endParaRPr lang="fi-FI" dirty="0" smtClean="0"/>
          </a:p>
          <a:p>
            <a:r>
              <a:rPr lang="fi-FI" sz="1100" dirty="0" smtClean="0"/>
              <a:t>Kuvan lähde: Finna.fi</a:t>
            </a:r>
            <a:endParaRPr lang="fi-FI" sz="1100" dirty="0"/>
          </a:p>
        </p:txBody>
      </p:sp>
      <p:pic>
        <p:nvPicPr>
          <p:cNvPr id="4" name="Kuva 3"/>
          <p:cNvPicPr>
            <a:picLocks noChangeAspect="1"/>
          </p:cNvPicPr>
          <p:nvPr/>
        </p:nvPicPr>
        <p:blipFill>
          <a:blip r:embed="rId2"/>
          <a:stretch>
            <a:fillRect/>
          </a:stretch>
        </p:blipFill>
        <p:spPr>
          <a:xfrm>
            <a:off x="6836229" y="3961402"/>
            <a:ext cx="4537166" cy="2599418"/>
          </a:xfrm>
          <a:prstGeom prst="rect">
            <a:avLst/>
          </a:prstGeom>
        </p:spPr>
      </p:pic>
    </p:spTree>
    <p:extLst>
      <p:ext uri="{BB962C8B-B14F-4D97-AF65-F5344CB8AC3E}">
        <p14:creationId xmlns:p14="http://schemas.microsoft.com/office/powerpoint/2010/main" val="2332868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Kaltoinkohtelu</a:t>
            </a:r>
            <a:endParaRPr lang="fi-FI" dirty="0"/>
          </a:p>
        </p:txBody>
      </p:sp>
      <p:sp>
        <p:nvSpPr>
          <p:cNvPr id="3" name="Sisällön paikkamerkki 2"/>
          <p:cNvSpPr>
            <a:spLocks noGrp="1"/>
          </p:cNvSpPr>
          <p:nvPr>
            <p:ph idx="1"/>
          </p:nvPr>
        </p:nvSpPr>
        <p:spPr/>
        <p:txBody>
          <a:bodyPr/>
          <a:lstStyle/>
          <a:p>
            <a:r>
              <a:rPr lang="fi-FI" dirty="0" smtClean="0"/>
              <a:t>Omainen, hoitaja vaarantavat ikääntyneen hyvinvoinnin, turvallisuuden ja terveyden, kun jättävät tietoisesti jonkin asian tekemättä</a:t>
            </a:r>
          </a:p>
          <a:p>
            <a:r>
              <a:rPr lang="fi-FI" dirty="0" smtClean="0"/>
              <a:t>Kaltoinkohtelu voi olla taloudellista, psyykkistä, sosiaalista tai terveydellistä </a:t>
            </a:r>
          </a:p>
          <a:p>
            <a:pPr marL="0" indent="0">
              <a:buNone/>
            </a:pPr>
            <a:endParaRPr lang="fi-FI" dirty="0" smtClean="0"/>
          </a:p>
          <a:p>
            <a:pPr marL="0" indent="0">
              <a:buNone/>
            </a:pPr>
            <a:r>
              <a:rPr lang="fi-FI" dirty="0" smtClean="0"/>
              <a:t>Lue lisää: </a:t>
            </a:r>
            <a:r>
              <a:rPr lang="fi-FI" dirty="0" smtClean="0">
                <a:hlinkClick r:id="rId2"/>
              </a:rPr>
              <a:t>Selvityksia_kaltoinkohtelu_vanhustenhuollon_yksikoissa.docx </a:t>
            </a:r>
            <a:r>
              <a:rPr lang="fi-FI" dirty="0">
                <a:hlinkClick r:id="rId2"/>
              </a:rPr>
              <a:t>(valvira.fi)</a:t>
            </a:r>
            <a:endParaRPr lang="fi-FI" dirty="0"/>
          </a:p>
        </p:txBody>
      </p:sp>
    </p:spTree>
    <p:extLst>
      <p:ext uri="{BB962C8B-B14F-4D97-AF65-F5344CB8AC3E}">
        <p14:creationId xmlns:p14="http://schemas.microsoft.com/office/powerpoint/2010/main" val="838566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Yksityisyys</a:t>
            </a:r>
            <a:endParaRPr lang="fi-FI" dirty="0"/>
          </a:p>
        </p:txBody>
      </p:sp>
      <p:sp>
        <p:nvSpPr>
          <p:cNvPr id="3" name="Sisällön paikkamerkki 2"/>
          <p:cNvSpPr>
            <a:spLocks noGrp="1"/>
          </p:cNvSpPr>
          <p:nvPr>
            <p:ph idx="1"/>
          </p:nvPr>
        </p:nvSpPr>
        <p:spPr/>
        <p:txBody>
          <a:bodyPr>
            <a:normAutofit/>
          </a:bodyPr>
          <a:lstStyle/>
          <a:p>
            <a:pPr marL="0" indent="0">
              <a:buNone/>
            </a:pPr>
            <a:r>
              <a:rPr lang="fi-FI" dirty="0" smtClean="0"/>
              <a:t>Oikeus yksityisyyteen (Perustuslaki)</a:t>
            </a:r>
          </a:p>
          <a:p>
            <a:pPr marL="0" indent="0">
              <a:buNone/>
            </a:pPr>
            <a:r>
              <a:rPr lang="fi-FI" b="1" dirty="0" smtClean="0"/>
              <a:t>Fyysinen yksityisyys</a:t>
            </a:r>
            <a:r>
              <a:rPr lang="fi-FI" dirty="0" smtClean="0"/>
              <a:t>: jokaisella on oma henkilökohtainen tilansa. Kulttuurien merkitys. Oma </a:t>
            </a:r>
            <a:r>
              <a:rPr lang="fi-FI" dirty="0"/>
              <a:t>huone, tila</a:t>
            </a:r>
          </a:p>
          <a:p>
            <a:pPr marL="0" indent="0">
              <a:buNone/>
            </a:pPr>
            <a:r>
              <a:rPr lang="fi-FI" b="1" dirty="0" smtClean="0"/>
              <a:t>Psyykkinen yksityisyys</a:t>
            </a:r>
            <a:r>
              <a:rPr lang="fi-FI" dirty="0" smtClean="0"/>
              <a:t>: jokaisella on oikeus päättää esim. siitä, miten paljon hän jakaa toisille.</a:t>
            </a:r>
          </a:p>
          <a:p>
            <a:pPr marL="0" indent="0">
              <a:buNone/>
            </a:pPr>
            <a:r>
              <a:rPr lang="fi-FI" b="1" dirty="0" smtClean="0"/>
              <a:t>Sosiaalinen yksityisyys</a:t>
            </a:r>
            <a:r>
              <a:rPr lang="fi-FI" dirty="0" smtClean="0"/>
              <a:t>: tarve olla omissa oloissaan</a:t>
            </a:r>
          </a:p>
          <a:p>
            <a:pPr marL="0" indent="0">
              <a:buNone/>
            </a:pPr>
            <a:r>
              <a:rPr lang="fi-FI" b="1" dirty="0" smtClean="0"/>
              <a:t>Tiedo</a:t>
            </a:r>
            <a:r>
              <a:rPr lang="fi-FI" b="1" dirty="0"/>
              <a:t>llinen yksityisyys</a:t>
            </a:r>
            <a:r>
              <a:rPr lang="fi-FI" dirty="0"/>
              <a:t>: tiedon salaaminen tai tietojen </a:t>
            </a:r>
            <a:r>
              <a:rPr lang="fi-FI" dirty="0" smtClean="0"/>
              <a:t>salassapito</a:t>
            </a:r>
          </a:p>
          <a:p>
            <a:pPr marL="0" indent="0">
              <a:buNone/>
            </a:pPr>
            <a:endParaRPr lang="fi-FI" dirty="0" smtClean="0"/>
          </a:p>
          <a:p>
            <a:pPr marL="0" indent="0">
              <a:buNone/>
            </a:pPr>
            <a:endParaRPr lang="fi-FI" b="1" dirty="0" smtClean="0"/>
          </a:p>
        </p:txBody>
      </p:sp>
    </p:spTree>
    <p:extLst>
      <p:ext uri="{BB962C8B-B14F-4D97-AF65-F5344CB8AC3E}">
        <p14:creationId xmlns:p14="http://schemas.microsoft.com/office/powerpoint/2010/main" val="2887391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normAutofit/>
          </a:bodyPr>
          <a:lstStyle/>
          <a:p>
            <a:r>
              <a:rPr lang="fi-FI" dirty="0"/>
              <a:t>Yksityisyyden kunnioittaminen edellyttää usein pienten mutta </a:t>
            </a:r>
            <a:r>
              <a:rPr lang="fi-FI" dirty="0" smtClean="0"/>
              <a:t>vanhukselle tärkeiden </a:t>
            </a:r>
            <a:r>
              <a:rPr lang="fi-FI" dirty="0"/>
              <a:t>asioiden huomioon ottamista. Monenlaista apua </a:t>
            </a:r>
            <a:r>
              <a:rPr lang="fi-FI" dirty="0" smtClean="0"/>
              <a:t>tarvitseva menettää </a:t>
            </a:r>
            <a:r>
              <a:rPr lang="fi-FI" dirty="0"/>
              <a:t>helposti yksityisyytensä ja sen myötä </a:t>
            </a:r>
            <a:r>
              <a:rPr lang="fi-FI" dirty="0" smtClean="0"/>
              <a:t>ihmisarvonsa. esimerkiksi </a:t>
            </a:r>
            <a:r>
              <a:rPr lang="fi-FI" dirty="0"/>
              <a:t>henkilökohtainen hygienia, arkaluonteiset henkilötiedot </a:t>
            </a:r>
            <a:r>
              <a:rPr lang="fi-FI" dirty="0" smtClean="0"/>
              <a:t>ja yksityiset </a:t>
            </a:r>
            <a:r>
              <a:rPr lang="fi-FI" dirty="0"/>
              <a:t>henkilösuhteet ovat potilaan yksityisasioita, ja niiden </a:t>
            </a:r>
            <a:r>
              <a:rPr lang="fi-FI" dirty="0" smtClean="0"/>
              <a:t>pitäminen luottamuksellisina </a:t>
            </a:r>
            <a:r>
              <a:rPr lang="fi-FI" dirty="0"/>
              <a:t>on jokaisen vanhuksen kanssa toimivan </a:t>
            </a:r>
            <a:r>
              <a:rPr lang="fi-FI" dirty="0" smtClean="0"/>
              <a:t>eettinen velvollisuus</a:t>
            </a:r>
            <a:r>
              <a:rPr lang="fi-FI" dirty="0"/>
              <a:t>. Oikeus yksityisyyteen on myös laitoksessa asuvan </a:t>
            </a:r>
            <a:r>
              <a:rPr lang="fi-FI" dirty="0" smtClean="0"/>
              <a:t>vanhuksen perustuslaillinen </a:t>
            </a:r>
            <a:r>
              <a:rPr lang="fi-FI" dirty="0"/>
              <a:t>oikeus</a:t>
            </a:r>
            <a:r>
              <a:rPr lang="fi-FI" dirty="0" smtClean="0"/>
              <a:t>. (ETENE)</a:t>
            </a:r>
            <a:endParaRPr lang="fi-FI" dirty="0"/>
          </a:p>
        </p:txBody>
      </p:sp>
    </p:spTree>
    <p:extLst>
      <p:ext uri="{BB962C8B-B14F-4D97-AF65-F5344CB8AC3E}">
        <p14:creationId xmlns:p14="http://schemas.microsoft.com/office/powerpoint/2010/main" val="3579163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Pohdi</a:t>
            </a:r>
            <a:endParaRPr lang="fi-FI" dirty="0"/>
          </a:p>
        </p:txBody>
      </p:sp>
      <p:sp>
        <p:nvSpPr>
          <p:cNvPr id="3" name="Sisällön paikkamerkki 2"/>
          <p:cNvSpPr>
            <a:spLocks noGrp="1"/>
          </p:cNvSpPr>
          <p:nvPr>
            <p:ph idx="1"/>
          </p:nvPr>
        </p:nvSpPr>
        <p:spPr/>
        <p:txBody>
          <a:bodyPr/>
          <a:lstStyle/>
          <a:p>
            <a:pPr marL="0" indent="0">
              <a:buNone/>
            </a:pPr>
            <a:r>
              <a:rPr lang="fi-FI" dirty="0" smtClean="0"/>
              <a:t>Miten </a:t>
            </a:r>
            <a:r>
              <a:rPr lang="fi-FI" dirty="0"/>
              <a:t>tunnistaa asiakkaan tarve omaan yksityisyyteen? </a:t>
            </a:r>
          </a:p>
          <a:p>
            <a:pPr marL="0" indent="0">
              <a:buNone/>
            </a:pPr>
            <a:r>
              <a:rPr lang="fi-FI" dirty="0"/>
              <a:t>Mitä tarkoitetaan sosiaalisella yksityisyydellä?</a:t>
            </a:r>
          </a:p>
          <a:p>
            <a:endParaRPr lang="fi-FI" dirty="0"/>
          </a:p>
        </p:txBody>
      </p:sp>
    </p:spTree>
    <p:extLst>
      <p:ext uri="{BB962C8B-B14F-4D97-AF65-F5344CB8AC3E}">
        <p14:creationId xmlns:p14="http://schemas.microsoft.com/office/powerpoint/2010/main" val="3493870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Eettinen kuormitus</a:t>
            </a:r>
            <a:endParaRPr lang="fi-FI" dirty="0"/>
          </a:p>
        </p:txBody>
      </p:sp>
      <p:sp>
        <p:nvSpPr>
          <p:cNvPr id="3" name="Sisällön paikkamerkki 2"/>
          <p:cNvSpPr>
            <a:spLocks noGrp="1"/>
          </p:cNvSpPr>
          <p:nvPr>
            <p:ph idx="1"/>
          </p:nvPr>
        </p:nvSpPr>
        <p:spPr/>
        <p:txBody>
          <a:bodyPr/>
          <a:lstStyle/>
          <a:p>
            <a:r>
              <a:rPr lang="fi-FI" dirty="0"/>
              <a:t>Eettistä kuormitusta syntyy tilanteissa, joissa ihminen on epätietoinen siitä, mikä on oikein tai riittävän laadukasta taikka joihin liittyy liian iso vastuu suhteessa toimintamahdollisuuksiin </a:t>
            </a:r>
          </a:p>
        </p:txBody>
      </p:sp>
    </p:spTree>
    <p:extLst>
      <p:ext uri="{BB962C8B-B14F-4D97-AF65-F5344CB8AC3E}">
        <p14:creationId xmlns:p14="http://schemas.microsoft.com/office/powerpoint/2010/main" val="1173938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Lähteet</a:t>
            </a:r>
            <a:endParaRPr lang="fi-FI" dirty="0"/>
          </a:p>
        </p:txBody>
      </p:sp>
      <p:sp>
        <p:nvSpPr>
          <p:cNvPr id="3" name="Sisällön paikkamerkki 2"/>
          <p:cNvSpPr>
            <a:spLocks noGrp="1"/>
          </p:cNvSpPr>
          <p:nvPr>
            <p:ph idx="1"/>
          </p:nvPr>
        </p:nvSpPr>
        <p:spPr/>
        <p:txBody>
          <a:bodyPr>
            <a:normAutofit fontScale="85000" lnSpcReduction="10000"/>
          </a:bodyPr>
          <a:lstStyle/>
          <a:p>
            <a:r>
              <a:rPr lang="fi-FI" dirty="0" smtClean="0"/>
              <a:t>Etiikka hoitotyössä. Helena Leino-Kilpi ja Maritta Välimäki.</a:t>
            </a:r>
          </a:p>
          <a:p>
            <a:pPr marL="0" indent="0">
              <a:buNone/>
            </a:pPr>
            <a:endParaRPr lang="fi-FI" dirty="0"/>
          </a:p>
          <a:p>
            <a:r>
              <a:rPr lang="fi-FI" dirty="0" smtClean="0"/>
              <a:t>Vanhuus ja hoidon etiikka. Valtakunnallisen terveydenhuollon eettisen neuvottelukunnan (Etene) raportti.  Verkossa saatavilla.</a:t>
            </a:r>
          </a:p>
          <a:p>
            <a:r>
              <a:rPr lang="fi-FI" dirty="0" smtClean="0"/>
              <a:t>Hoidanko </a:t>
            </a:r>
            <a:r>
              <a:rPr lang="fi-FI" dirty="0"/>
              <a:t>oikein? Gustaf </a:t>
            </a:r>
            <a:r>
              <a:rPr lang="fi-FI" dirty="0" err="1"/>
              <a:t>Molander</a:t>
            </a:r>
            <a:r>
              <a:rPr lang="fi-FI" dirty="0"/>
              <a:t>. Hoidanko oikein? Eettinen kuormitus hoito- ja hoivatyössä. PS-kustannus. Juva. 2014. 304 sivua. </a:t>
            </a:r>
          </a:p>
          <a:p>
            <a:endParaRPr lang="fi-FI" dirty="0" smtClean="0"/>
          </a:p>
          <a:p>
            <a:pPr marL="0" indent="0">
              <a:buNone/>
            </a:pPr>
            <a:endParaRPr lang="fi-FI" dirty="0"/>
          </a:p>
          <a:p>
            <a:pPr marL="0" indent="0">
              <a:buNone/>
            </a:pPr>
            <a:r>
              <a:rPr lang="fi-FI" dirty="0" smtClean="0"/>
              <a:t> </a:t>
            </a:r>
          </a:p>
          <a:p>
            <a:endParaRPr lang="fi-FI" dirty="0"/>
          </a:p>
        </p:txBody>
      </p:sp>
    </p:spTree>
    <p:extLst>
      <p:ext uri="{BB962C8B-B14F-4D97-AF65-F5344CB8AC3E}">
        <p14:creationId xmlns:p14="http://schemas.microsoft.com/office/powerpoint/2010/main" val="3644434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Eettinen toimintakyky</a:t>
            </a:r>
            <a:endParaRPr lang="fi-FI" dirty="0"/>
          </a:p>
        </p:txBody>
      </p:sp>
      <p:sp>
        <p:nvSpPr>
          <p:cNvPr id="3" name="Sisällön paikkamerkki 2"/>
          <p:cNvSpPr>
            <a:spLocks noGrp="1"/>
          </p:cNvSpPr>
          <p:nvPr>
            <p:ph idx="1"/>
          </p:nvPr>
        </p:nvSpPr>
        <p:spPr/>
        <p:txBody>
          <a:bodyPr/>
          <a:lstStyle/>
          <a:p>
            <a:r>
              <a:rPr lang="fi-FI" dirty="0" err="1">
                <a:hlinkClick r:id="rId2"/>
              </a:rPr>
              <a:t>ProEt</a:t>
            </a:r>
            <a:r>
              <a:rPr lang="fi-FI" dirty="0">
                <a:hlinkClick r:id="rId2"/>
              </a:rPr>
              <a:t> - ETIIKKAKOULU osa 17. Mitä on eettinen toimintakyky? </a:t>
            </a:r>
            <a:r>
              <a:rPr lang="fi-FI" dirty="0" smtClean="0">
                <a:hlinkClick r:id="rId2"/>
              </a:rPr>
              <a:t>– YouTube</a:t>
            </a:r>
            <a:endParaRPr lang="fi-FI" dirty="0" smtClean="0"/>
          </a:p>
          <a:p>
            <a:r>
              <a:rPr lang="fi-FI" dirty="0" smtClean="0"/>
              <a:t>Omien arvojen tunnistaminen</a:t>
            </a:r>
          </a:p>
          <a:p>
            <a:r>
              <a:rPr lang="fi-FI" dirty="0" smtClean="0"/>
              <a:t>Työpaikan arvojen tunnistaminen</a:t>
            </a:r>
            <a:endParaRPr lang="fi-FI" dirty="0"/>
          </a:p>
        </p:txBody>
      </p:sp>
    </p:spTree>
    <p:extLst>
      <p:ext uri="{BB962C8B-B14F-4D97-AF65-F5344CB8AC3E}">
        <p14:creationId xmlns:p14="http://schemas.microsoft.com/office/powerpoint/2010/main" val="895966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EETTINEN OSAAMINEN</a:t>
            </a:r>
            <a:endParaRPr lang="fi-FI" dirty="0"/>
          </a:p>
        </p:txBody>
      </p:sp>
      <p:sp>
        <p:nvSpPr>
          <p:cNvPr id="3" name="Sisällön paikkamerkki 2"/>
          <p:cNvSpPr>
            <a:spLocks noGrp="1"/>
          </p:cNvSpPr>
          <p:nvPr>
            <p:ph idx="1"/>
          </p:nvPr>
        </p:nvSpPr>
        <p:spPr/>
        <p:txBody>
          <a:bodyPr>
            <a:normAutofit fontScale="85000" lnSpcReduction="20000"/>
          </a:bodyPr>
          <a:lstStyle/>
          <a:p>
            <a:pPr marL="0" indent="0">
              <a:buNone/>
            </a:pPr>
            <a:r>
              <a:rPr lang="fi-FI" b="1" dirty="0" smtClean="0"/>
              <a:t>PERUSTUU ARVOIHIN</a:t>
            </a:r>
            <a:r>
              <a:rPr lang="fi-FI" dirty="0" smtClean="0"/>
              <a:t>:</a:t>
            </a:r>
          </a:p>
          <a:p>
            <a:r>
              <a:rPr lang="fi-FI" dirty="0" smtClean="0"/>
              <a:t>HYVÄN ELÄMÄN EDISTÄMISEEN</a:t>
            </a:r>
          </a:p>
          <a:p>
            <a:r>
              <a:rPr lang="fi-FI" dirty="0" smtClean="0"/>
              <a:t>ITSEMÄÄRÄMISOIKEUTEEN</a:t>
            </a:r>
          </a:p>
          <a:p>
            <a:r>
              <a:rPr lang="fi-FI" dirty="0" smtClean="0"/>
              <a:t>HYVINVOINNIN TOTEUTUMISEEN</a:t>
            </a:r>
          </a:p>
          <a:p>
            <a:pPr marL="0" indent="0">
              <a:buNone/>
            </a:pPr>
            <a:r>
              <a:rPr lang="fi-FI" b="1" dirty="0" smtClean="0"/>
              <a:t>ILMENEE TOIMINNASSA</a:t>
            </a:r>
          </a:p>
          <a:p>
            <a:r>
              <a:rPr lang="fi-FI" dirty="0" smtClean="0"/>
              <a:t>TUOTTAA HYVÄÄ PALVELUA</a:t>
            </a:r>
          </a:p>
          <a:p>
            <a:r>
              <a:rPr lang="fi-FI" dirty="0" smtClean="0"/>
              <a:t>TUTKII ERI VAIHTOEHTOJA JA POHTII NIIDEN SEURAUKSIA</a:t>
            </a:r>
          </a:p>
          <a:p>
            <a:pPr marL="0" indent="0">
              <a:buNone/>
            </a:pPr>
            <a:r>
              <a:rPr lang="fi-FI" b="1" dirty="0" smtClean="0"/>
              <a:t>PERUSTUU IHMISKÄSITYKSEEN </a:t>
            </a:r>
            <a:r>
              <a:rPr lang="fi-FI" dirty="0" smtClean="0"/>
              <a:t>ELI KÄSITYKSEEN SIITÄ, MIKÄ IHMINEN ON, MIKÄ PUOLI IHMISESSÄ PAINOTTUU JA ON TÄRKEÄÄ</a:t>
            </a:r>
            <a:endParaRPr lang="fi-FI" dirty="0"/>
          </a:p>
        </p:txBody>
      </p:sp>
    </p:spTree>
    <p:extLst>
      <p:ext uri="{BB962C8B-B14F-4D97-AF65-F5344CB8AC3E}">
        <p14:creationId xmlns:p14="http://schemas.microsoft.com/office/powerpoint/2010/main" val="121490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a:r>
              <a:rPr lang="fi-FI" dirty="0" smtClean="0"/>
              <a:t>Eettinen osaaminen</a:t>
            </a:r>
            <a:endParaRPr lang="fi-FI" dirty="0"/>
          </a:p>
        </p:txBody>
      </p:sp>
      <p:sp>
        <p:nvSpPr>
          <p:cNvPr id="3" name="Sisällön paikkamerkki 2"/>
          <p:cNvSpPr>
            <a:spLocks noGrp="1"/>
          </p:cNvSpPr>
          <p:nvPr>
            <p:ph idx="1"/>
          </p:nvPr>
        </p:nvSpPr>
        <p:spPr/>
        <p:txBody>
          <a:bodyPr>
            <a:normAutofit fontScale="85000" lnSpcReduction="10000"/>
          </a:bodyPr>
          <a:lstStyle/>
          <a:p>
            <a:r>
              <a:rPr lang="fi-FI" dirty="0" smtClean="0"/>
              <a:t>Mikä on hyvä ja oikea tapa elää, miten toimia ja kohdata muita.</a:t>
            </a:r>
          </a:p>
          <a:p>
            <a:r>
              <a:rPr lang="fi-FI" dirty="0" smtClean="0"/>
              <a:t>Hoitotyössä vaaditaan erityistä herkkyyttä ja kunnioitusta, koska asiakkaina on  ihmisiä jotka ovat riippuvaisia toisen ihmisen  avusta ja tuesta.</a:t>
            </a:r>
          </a:p>
          <a:p>
            <a:r>
              <a:rPr lang="fi-FI" b="1" dirty="0" smtClean="0"/>
              <a:t>Eettinen päätöksenteko</a:t>
            </a:r>
          </a:p>
          <a:p>
            <a:r>
              <a:rPr lang="fi-FI" dirty="0" smtClean="0"/>
              <a:t>Hoitaja pohtii, miten toimimalla hän pääsee toivottuun tulokseen (seurausetiikka)</a:t>
            </a:r>
          </a:p>
          <a:p>
            <a:pPr lvl="1"/>
            <a:r>
              <a:rPr lang="fi-FI" dirty="0" smtClean="0"/>
              <a:t>Millaiset vaikutukset tekemiselläni on?</a:t>
            </a:r>
          </a:p>
          <a:p>
            <a:r>
              <a:rPr lang="fi-FI" dirty="0" smtClean="0"/>
              <a:t>Hoitaja ajattelee asiakkaan parasta esim. turvallisuutta.(Hyve-etiikka)</a:t>
            </a:r>
          </a:p>
          <a:p>
            <a:r>
              <a:rPr lang="fi-FI" dirty="0">
                <a:hlinkClick r:id="rId2"/>
              </a:rPr>
              <a:t>Päivät teipattuna tuoliin ja yöt kuormaliinoilla kiinni sängyssä – kehitysvammaisen pojan lainvastainen kohtelu ja pahoinpitely hoivakodissa sai jatkua vuosia | Yle Uutiset</a:t>
            </a:r>
            <a:endParaRPr lang="fi-FI" dirty="0" smtClean="0"/>
          </a:p>
          <a:p>
            <a:pPr marL="0" indent="0">
              <a:buNone/>
            </a:pPr>
            <a:endParaRPr lang="fi-FI" dirty="0"/>
          </a:p>
          <a:p>
            <a:pPr marL="0" indent="0">
              <a:buNone/>
            </a:pPr>
            <a:endParaRPr lang="fi-FI" dirty="0"/>
          </a:p>
          <a:p>
            <a:pPr marL="0" indent="0">
              <a:buNone/>
            </a:pPr>
            <a:endParaRPr lang="fi-FI" dirty="0" smtClean="0"/>
          </a:p>
          <a:p>
            <a:endParaRPr lang="fi-FI" b="1" dirty="0" smtClean="0"/>
          </a:p>
          <a:p>
            <a:endParaRPr lang="fi-FI" b="1" dirty="0" smtClean="0"/>
          </a:p>
        </p:txBody>
      </p:sp>
      <p:pic>
        <p:nvPicPr>
          <p:cNvPr id="4" name="Kuva 3"/>
          <p:cNvPicPr>
            <a:picLocks noChangeAspect="1"/>
          </p:cNvPicPr>
          <p:nvPr/>
        </p:nvPicPr>
        <p:blipFill>
          <a:blip r:embed="rId3"/>
          <a:stretch>
            <a:fillRect/>
          </a:stretch>
        </p:blipFill>
        <p:spPr>
          <a:xfrm>
            <a:off x="9162406" y="165462"/>
            <a:ext cx="2616545" cy="1847209"/>
          </a:xfrm>
          <a:prstGeom prst="rect">
            <a:avLst/>
          </a:prstGeom>
        </p:spPr>
      </p:pic>
    </p:spTree>
    <p:extLst>
      <p:ext uri="{BB962C8B-B14F-4D97-AF65-F5344CB8AC3E}">
        <p14:creationId xmlns:p14="http://schemas.microsoft.com/office/powerpoint/2010/main" val="4221466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r>
              <a:rPr lang="fi-FI" dirty="0"/>
              <a:t>Hyvän tekemisen ja vahingon välttämisen periaate edellyttää, että </a:t>
            </a:r>
            <a:r>
              <a:rPr lang="fi-FI" dirty="0" smtClean="0"/>
              <a:t>hoitoa tarkastellaan </a:t>
            </a:r>
            <a:r>
              <a:rPr lang="fi-FI" dirty="0"/>
              <a:t>kokonaisuutena. Suunniteltujen hoitojen hyötyjä ja </a:t>
            </a:r>
            <a:r>
              <a:rPr lang="fi-FI" dirty="0" smtClean="0"/>
              <a:t>haittoja arvioidaan </a:t>
            </a:r>
            <a:r>
              <a:rPr lang="fi-FI" dirty="0"/>
              <a:t>pohtimalla niiden vaikutusta vanhuksen </a:t>
            </a:r>
            <a:r>
              <a:rPr lang="fi-FI" dirty="0" smtClean="0"/>
              <a:t>elämänlaatuun. (ETENE)</a:t>
            </a:r>
            <a:endParaRPr lang="fi-FI" dirty="0"/>
          </a:p>
        </p:txBody>
      </p:sp>
    </p:spTree>
    <p:extLst>
      <p:ext uri="{BB962C8B-B14F-4D97-AF65-F5344CB8AC3E}">
        <p14:creationId xmlns:p14="http://schemas.microsoft.com/office/powerpoint/2010/main" val="2623003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Eettinen ongelma</a:t>
            </a:r>
            <a:endParaRPr lang="fi-FI" dirty="0"/>
          </a:p>
        </p:txBody>
      </p:sp>
      <p:sp>
        <p:nvSpPr>
          <p:cNvPr id="3" name="Sisällön paikkamerkki 2"/>
          <p:cNvSpPr>
            <a:spLocks noGrp="1"/>
          </p:cNvSpPr>
          <p:nvPr>
            <p:ph idx="1"/>
          </p:nvPr>
        </p:nvSpPr>
        <p:spPr/>
        <p:txBody>
          <a:bodyPr>
            <a:normAutofit fontScale="85000" lnSpcReduction="10000"/>
          </a:bodyPr>
          <a:lstStyle/>
          <a:p>
            <a:r>
              <a:rPr lang="fi-FI" dirty="0" smtClean="0"/>
              <a:t>Eettinen ongelma muodostuu ristiriidoista kahden eri arvon välillä. </a:t>
            </a:r>
          </a:p>
          <a:p>
            <a:r>
              <a:rPr lang="fi-FI" dirty="0" smtClean="0"/>
              <a:t>Ongelma voi muodostua myös siitä, miten arvo toiminnassa konkretisoituu.</a:t>
            </a:r>
          </a:p>
          <a:p>
            <a:r>
              <a:rPr lang="fi-FI" dirty="0" smtClean="0"/>
              <a:t>Ilmenee  ihmisten välisessä toiminnassa tai keskustelussa. </a:t>
            </a:r>
          </a:p>
          <a:p>
            <a:endParaRPr lang="fi-FI" dirty="0"/>
          </a:p>
          <a:p>
            <a:pPr marL="0" indent="0" fontAlgn="base">
              <a:buNone/>
            </a:pPr>
            <a:r>
              <a:rPr lang="fi-FI" dirty="0" smtClean="0"/>
              <a:t>Eettinen ongelma voi syntyä seuraavasti:</a:t>
            </a:r>
          </a:p>
          <a:p>
            <a:pPr marL="0" indent="0" fontAlgn="base">
              <a:buNone/>
            </a:pPr>
            <a:r>
              <a:rPr lang="fi-FI" dirty="0" smtClean="0"/>
              <a:t>Työpaikan A arvona on lämminhenkisyys. Työntekijä pitää itseään lämminhenkisenä, hän kokee olevansa ystävällinen ja hyvä kuuntelija. </a:t>
            </a:r>
          </a:p>
          <a:p>
            <a:pPr marL="0" indent="0" fontAlgn="base">
              <a:buNone/>
            </a:pPr>
            <a:r>
              <a:rPr lang="fi-FI" dirty="0" smtClean="0"/>
              <a:t>Työpaikalla on kuitenkin kireä tunnelma, mikä on levinnyt johtoportaaseen saakka.  Työntekijä kokee, että hän ei uskalla viettää aikaa asukkaiden kanssa päiväsalissa.  </a:t>
            </a:r>
          </a:p>
          <a:p>
            <a:pPr marL="0" indent="0" fontAlgn="base">
              <a:buNone/>
            </a:pPr>
            <a:endParaRPr lang="fi-FI" dirty="0" smtClean="0"/>
          </a:p>
        </p:txBody>
      </p:sp>
    </p:spTree>
    <p:extLst>
      <p:ext uri="{BB962C8B-B14F-4D97-AF65-F5344CB8AC3E}">
        <p14:creationId xmlns:p14="http://schemas.microsoft.com/office/powerpoint/2010/main" val="1518934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9848" y="484632"/>
            <a:ext cx="10058400" cy="541735"/>
          </a:xfrm>
        </p:spPr>
        <p:txBody>
          <a:bodyPr>
            <a:normAutofit fontScale="90000"/>
          </a:bodyPr>
          <a:lstStyle/>
          <a:p>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smtClean="0"/>
              <a:t/>
            </a:r>
            <a:br>
              <a:rPr lang="fi-FI" dirty="0" smtClean="0"/>
            </a:br>
            <a:r>
              <a:rPr lang="fi-FI" sz="1200" dirty="0" smtClean="0"/>
              <a:t>Lähde: Hyvinvoinnin ja toimintakyvyn edistäminen. Sanoma pro</a:t>
            </a:r>
            <a:endParaRPr lang="fi-FI" sz="1200" dirty="0"/>
          </a:p>
        </p:txBody>
      </p:sp>
      <p:pic>
        <p:nvPicPr>
          <p:cNvPr id="4" name="Sisällön paikkamerkki 3"/>
          <p:cNvPicPr>
            <a:picLocks noGrp="1" noChangeAspect="1"/>
          </p:cNvPicPr>
          <p:nvPr>
            <p:ph idx="1"/>
          </p:nvPr>
        </p:nvPicPr>
        <p:blipFill>
          <a:blip r:embed="rId2"/>
          <a:stretch>
            <a:fillRect/>
          </a:stretch>
        </p:blipFill>
        <p:spPr>
          <a:xfrm rot="16200000">
            <a:off x="2807757" y="-2486620"/>
            <a:ext cx="6088805" cy="11286307"/>
          </a:xfrm>
          <a:prstGeom prst="rect">
            <a:avLst/>
          </a:prstGeom>
        </p:spPr>
      </p:pic>
    </p:spTree>
    <p:extLst>
      <p:ext uri="{BB962C8B-B14F-4D97-AF65-F5344CB8AC3E}">
        <p14:creationId xmlns:p14="http://schemas.microsoft.com/office/powerpoint/2010/main" val="1287384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Liikkumisen rajoittaminen</a:t>
            </a:r>
            <a:endParaRPr lang="fi-FI" dirty="0"/>
          </a:p>
        </p:txBody>
      </p:sp>
      <p:sp>
        <p:nvSpPr>
          <p:cNvPr id="3" name="Sisällön paikkamerkki 2"/>
          <p:cNvSpPr>
            <a:spLocks noGrp="1"/>
          </p:cNvSpPr>
          <p:nvPr>
            <p:ph idx="1"/>
          </p:nvPr>
        </p:nvSpPr>
        <p:spPr/>
        <p:txBody>
          <a:bodyPr>
            <a:normAutofit fontScale="40000" lnSpcReduction="20000"/>
          </a:bodyPr>
          <a:lstStyle/>
          <a:p>
            <a:r>
              <a:rPr lang="fi-FI" sz="3600" dirty="0" smtClean="0"/>
              <a:t>Liikkumista voidaan rajoittaa, jos se nähdään tarpeelliseksi. (Turvavyö pyörätuolissa, vuoteen laidat, nk. Pukupuku, lepositeet)</a:t>
            </a:r>
          </a:p>
          <a:p>
            <a:r>
              <a:rPr lang="fi-FI" sz="3600" dirty="0" smtClean="0"/>
              <a:t>Päätöksen tekee lääkäri. Se on määräaikainen. </a:t>
            </a:r>
          </a:p>
          <a:p>
            <a:r>
              <a:rPr lang="fi-FI" sz="3600" dirty="0" smtClean="0"/>
              <a:t>Päätöksestä on keskusteltava asiakkaan sekä hänen omaisen kanssa.</a:t>
            </a:r>
          </a:p>
          <a:p>
            <a:r>
              <a:rPr lang="fi-FI" sz="3600" dirty="0" smtClean="0"/>
              <a:t>Päätöksen tulee olla merkitty potilasasiakirjoihin. </a:t>
            </a:r>
          </a:p>
          <a:p>
            <a:endParaRPr lang="fi-FI" sz="3600" dirty="0"/>
          </a:p>
          <a:p>
            <a:endParaRPr lang="fi-FI" dirty="0" smtClean="0"/>
          </a:p>
          <a:p>
            <a:endParaRPr lang="fi-FI" dirty="0"/>
          </a:p>
          <a:p>
            <a:endParaRPr lang="fi-FI" dirty="0" smtClean="0"/>
          </a:p>
          <a:p>
            <a:endParaRPr lang="fi-FI" dirty="0"/>
          </a:p>
          <a:p>
            <a:endParaRPr lang="fi-FI" dirty="0" smtClean="0"/>
          </a:p>
          <a:p>
            <a:r>
              <a:rPr lang="fi-FI" dirty="0" smtClean="0"/>
              <a:t>Lue </a:t>
            </a:r>
            <a:r>
              <a:rPr lang="fi-FI" dirty="0" err="1" smtClean="0"/>
              <a:t>lisää:</a:t>
            </a:r>
            <a:r>
              <a:rPr lang="fi-FI" dirty="0" err="1">
                <a:hlinkClick r:id="rId2"/>
              </a:rPr>
              <a:t>Liikkumista</a:t>
            </a:r>
            <a:r>
              <a:rPr lang="fi-FI" dirty="0">
                <a:hlinkClick r:id="rId2"/>
              </a:rPr>
              <a:t> rajoittavien turvavälineiden käyttö - Valvira</a:t>
            </a:r>
            <a:endParaRPr lang="fi-FI" dirty="0"/>
          </a:p>
        </p:txBody>
      </p:sp>
    </p:spTree>
    <p:extLst>
      <p:ext uri="{BB962C8B-B14F-4D97-AF65-F5344CB8AC3E}">
        <p14:creationId xmlns:p14="http://schemas.microsoft.com/office/powerpoint/2010/main" val="2148533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Pisara">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TM04033925[[fn=Pisara]]</Template>
  <TotalTime>2164</TotalTime>
  <Words>1292</Words>
  <Application>Microsoft Office PowerPoint</Application>
  <PresentationFormat>Laajakuva</PresentationFormat>
  <Paragraphs>151</Paragraphs>
  <Slides>26</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26</vt:i4>
      </vt:variant>
    </vt:vector>
  </HeadingPairs>
  <TitlesOfParts>
    <vt:vector size="31" baseType="lpstr">
      <vt:lpstr>Arial</vt:lpstr>
      <vt:lpstr>Courier New</vt:lpstr>
      <vt:lpstr>Tw Cen MT</vt:lpstr>
      <vt:lpstr>Wingdings</vt:lpstr>
      <vt:lpstr>Pisara</vt:lpstr>
      <vt:lpstr>Hoitotyön perustalla olevat arvot</vt:lpstr>
      <vt:lpstr>arvot</vt:lpstr>
      <vt:lpstr>Eettinen toimintakyky</vt:lpstr>
      <vt:lpstr>EETTINEN OSAAMINEN</vt:lpstr>
      <vt:lpstr>Eettinen osaaminen</vt:lpstr>
      <vt:lpstr>PowerPoint-esitys</vt:lpstr>
      <vt:lpstr>Eettinen ongelma</vt:lpstr>
      <vt:lpstr>                    Lähde: Hyvinvoinnin ja toimintakyvyn edistäminen. Sanoma pro</vt:lpstr>
      <vt:lpstr>Liikkumisen rajoittaminen</vt:lpstr>
      <vt:lpstr>PowerPoint-esitys</vt:lpstr>
      <vt:lpstr>Eettisiä tilanteita</vt:lpstr>
      <vt:lpstr>PowerPoint-esitys</vt:lpstr>
      <vt:lpstr>Rajoittaminen eettisenä ongelmana</vt:lpstr>
      <vt:lpstr>Autonomia eli itsemääräämisoikeus  </vt:lpstr>
      <vt:lpstr>PowerPoint-esitys</vt:lpstr>
      <vt:lpstr>Itsemääräämisoikeuden kunnioittaminen   </vt:lpstr>
      <vt:lpstr>Itsemääräämisoikeuden tukeminen</vt:lpstr>
      <vt:lpstr>Haluatko lisää ruokaa? </vt:lpstr>
      <vt:lpstr>Pohdi </vt:lpstr>
      <vt:lpstr>Pohdi </vt:lpstr>
      <vt:lpstr>Kaltoinkohtelu</vt:lpstr>
      <vt:lpstr>Yksityisyys</vt:lpstr>
      <vt:lpstr>PowerPoint-esitys</vt:lpstr>
      <vt:lpstr>Pohdi</vt:lpstr>
      <vt:lpstr>Eettinen kuormitus</vt:lpstr>
      <vt:lpstr>Lähteet</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Hoitotyön perustalla olevat arvot</dc:title>
  <dc:creator>Karppinen Mari</dc:creator>
  <cp:lastModifiedBy>Karppinen Mari</cp:lastModifiedBy>
  <cp:revision>11</cp:revision>
  <dcterms:created xsi:type="dcterms:W3CDTF">2021-11-10T17:12:00Z</dcterms:created>
  <dcterms:modified xsi:type="dcterms:W3CDTF">2021-11-12T09:06:10Z</dcterms:modified>
</cp:coreProperties>
</file>