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notesMasterIdLst>
    <p:notesMasterId r:id="rId16"/>
  </p:notesMasterIdLst>
  <p:sldIdLst>
    <p:sldId id="256" r:id="rId2"/>
    <p:sldId id="257" r:id="rId3"/>
    <p:sldId id="266" r:id="rId4"/>
    <p:sldId id="262" r:id="rId5"/>
    <p:sldId id="260" r:id="rId6"/>
    <p:sldId id="261" r:id="rId7"/>
    <p:sldId id="267" r:id="rId8"/>
    <p:sldId id="264" r:id="rId9"/>
    <p:sldId id="265" r:id="rId10"/>
    <p:sldId id="263" r:id="rId11"/>
    <p:sldId id="274" r:id="rId12"/>
    <p:sldId id="259" r:id="rId13"/>
    <p:sldId id="276" r:id="rId14"/>
    <p:sldId id="27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snapToGrid="0">
      <p:cViewPr varScale="1">
        <p:scale>
          <a:sx n="88" d="100"/>
          <a:sy n="88" d="100"/>
        </p:scale>
        <p:origin x="269" y="62"/>
      </p:cViewPr>
      <p:guideLst/>
    </p:cSldViewPr>
  </p:slideViewPr>
  <p:notesTextViewPr>
    <p:cViewPr>
      <p:scale>
        <a:sx n="1" d="1"/>
        <a:sy n="1" d="1"/>
      </p:scale>
      <p:origin x="0" y="0"/>
    </p:cViewPr>
  </p:notesTextViewPr>
  <p:notesViewPr>
    <p:cSldViewPr snapToGrid="0">
      <p:cViewPr varScale="1">
        <p:scale>
          <a:sx n="66" d="100"/>
          <a:sy n="66" d="100"/>
        </p:scale>
        <p:origin x="313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8CF995-33D3-4A5E-8674-D7E4CC29AB82}" type="datetimeFigureOut">
              <a:rPr lang="fi-FI" smtClean="0"/>
              <a:t>3.11.2021</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42AECA-BED6-4B35-B618-F4EC1AC11421}" type="slidenum">
              <a:rPr lang="fi-FI" smtClean="0"/>
              <a:t>‹#›</a:t>
            </a:fld>
            <a:endParaRPr lang="fi-FI"/>
          </a:p>
        </p:txBody>
      </p:sp>
    </p:spTree>
    <p:extLst>
      <p:ext uri="{BB962C8B-B14F-4D97-AF65-F5344CB8AC3E}">
        <p14:creationId xmlns:p14="http://schemas.microsoft.com/office/powerpoint/2010/main" val="676058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Tässä voi pohtia sitä, millaiset </a:t>
            </a:r>
            <a:r>
              <a:rPr lang="fi-FI" dirty="0" err="1" smtClean="0"/>
              <a:t>vuorvaikutustaidot</a:t>
            </a:r>
            <a:r>
              <a:rPr lang="fi-FI" dirty="0" smtClean="0"/>
              <a:t> minulla on? Miten voin parantaa näitä taitoja? Plussat ja miinukset</a:t>
            </a:r>
          </a:p>
          <a:p>
            <a:r>
              <a:rPr lang="fi-FI" dirty="0" smtClean="0"/>
              <a:t>Miettiä jotain tuttua tai </a:t>
            </a:r>
            <a:r>
              <a:rPr lang="fi-FI" dirty="0" err="1" smtClean="0"/>
              <a:t>teo</a:t>
            </a:r>
            <a:r>
              <a:rPr lang="fi-FI" dirty="0" smtClean="0"/>
              <a:t>-paikassa tavattua henkilöä, millä on haasteita puheessa ja ymmärtämisessä? Miten häntä voisi tukea? </a:t>
            </a:r>
          </a:p>
          <a:p>
            <a:endParaRPr lang="fi-FI" dirty="0"/>
          </a:p>
          <a:p>
            <a:endParaRPr lang="fi-FI" dirty="0"/>
          </a:p>
        </p:txBody>
      </p:sp>
      <p:sp>
        <p:nvSpPr>
          <p:cNvPr id="4" name="Dian numeron paikkamerkki 3"/>
          <p:cNvSpPr>
            <a:spLocks noGrp="1"/>
          </p:cNvSpPr>
          <p:nvPr>
            <p:ph type="sldNum" sz="quarter" idx="10"/>
          </p:nvPr>
        </p:nvSpPr>
        <p:spPr/>
        <p:txBody>
          <a:bodyPr/>
          <a:lstStyle/>
          <a:p>
            <a:fld id="{CE42AECA-BED6-4B35-B618-F4EC1AC11421}" type="slidenum">
              <a:rPr lang="fi-FI" smtClean="0"/>
              <a:t>1</a:t>
            </a:fld>
            <a:endParaRPr lang="fi-FI"/>
          </a:p>
        </p:txBody>
      </p:sp>
    </p:spTree>
    <p:extLst>
      <p:ext uri="{BB962C8B-B14F-4D97-AF65-F5344CB8AC3E}">
        <p14:creationId xmlns:p14="http://schemas.microsoft.com/office/powerpoint/2010/main" val="749631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CE42AECA-BED6-4B35-B618-F4EC1AC11421}" type="slidenum">
              <a:rPr lang="fi-FI" smtClean="0"/>
              <a:t>5</a:t>
            </a:fld>
            <a:endParaRPr lang="fi-FI"/>
          </a:p>
        </p:txBody>
      </p:sp>
    </p:spTree>
    <p:extLst>
      <p:ext uri="{BB962C8B-B14F-4D97-AF65-F5344CB8AC3E}">
        <p14:creationId xmlns:p14="http://schemas.microsoft.com/office/powerpoint/2010/main" val="3848671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CE42AECA-BED6-4B35-B618-F4EC1AC11421}" type="slidenum">
              <a:rPr lang="fi-FI" smtClean="0"/>
              <a:t>6</a:t>
            </a:fld>
            <a:endParaRPr lang="fi-FI"/>
          </a:p>
        </p:txBody>
      </p:sp>
    </p:spTree>
    <p:extLst>
      <p:ext uri="{BB962C8B-B14F-4D97-AF65-F5344CB8AC3E}">
        <p14:creationId xmlns:p14="http://schemas.microsoft.com/office/powerpoint/2010/main" val="2081701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eleet, ilmeet, käyttäytyminen, yksittäiset sanat, kosketus</a:t>
            </a:r>
            <a:endParaRPr lang="fi-FI" dirty="0"/>
          </a:p>
        </p:txBody>
      </p:sp>
      <p:sp>
        <p:nvSpPr>
          <p:cNvPr id="4" name="Dian numeron paikkamerkki 3"/>
          <p:cNvSpPr>
            <a:spLocks noGrp="1"/>
          </p:cNvSpPr>
          <p:nvPr>
            <p:ph type="sldNum" sz="quarter" idx="10"/>
          </p:nvPr>
        </p:nvSpPr>
        <p:spPr/>
        <p:txBody>
          <a:bodyPr/>
          <a:lstStyle/>
          <a:p>
            <a:fld id="{CE42AECA-BED6-4B35-B618-F4EC1AC11421}" type="slidenum">
              <a:rPr lang="fi-FI" smtClean="0"/>
              <a:t>8</a:t>
            </a:fld>
            <a:endParaRPr lang="fi-FI"/>
          </a:p>
        </p:txBody>
      </p:sp>
    </p:spTree>
    <p:extLst>
      <p:ext uri="{BB962C8B-B14F-4D97-AF65-F5344CB8AC3E}">
        <p14:creationId xmlns:p14="http://schemas.microsoft.com/office/powerpoint/2010/main" val="21625434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Kaikessa vuorovaikutuksessa on tärkeää, että tehtyyn aloitteeseen vastataan. Kysymykseen odotetaan vastausta ja kehotukseen tai pyyntöön sitä, että toinen tekee pyytämämme asian.</a:t>
            </a:r>
          </a:p>
          <a:p>
            <a:r>
              <a:rPr lang="fi-FI" dirty="0"/>
              <a:t>Jos vastausta ei syystä tai toisesta kuulu, oletamme, että toinen ei ole huomannut viestiämme. Hän ei ehkä ole ymmärtänyt ilmaustamme tai sitten hän ei ole halukas toimimaan vuorovaikutuksessa kanssamme.</a:t>
            </a:r>
          </a:p>
          <a:p>
            <a:r>
              <a:rPr lang="fi-FI" dirty="0"/>
              <a:t>Tulkinnasta riippuen voimme joko toistaa aiemman ilmauksemme, muokata sitä edelleen tai vetäytyä pois tilanteesta.</a:t>
            </a:r>
          </a:p>
          <a:p>
            <a:r>
              <a:rPr lang="fi-FI" dirty="0"/>
              <a:t>Vaikeimmin kehitysvammainen, hyvin varhaisten viestintätaitojen varassa toimiva ihminen ilmaisee monet viestinsä tiedostamattaan eikä hän välttämättä kohdista niitä kenellekään.</a:t>
            </a:r>
          </a:p>
          <a:p>
            <a:r>
              <a:rPr lang="fi-FI" dirty="0"/>
              <a:t>Kuitenkin jos tällaisetkin viestit huomataan ja niihin vastataan, hänelle voi muodostua käsitys siitä, että häntä ja hänen ilmauksiaan arvostetaan ja pidetään tärkeinä.</a:t>
            </a:r>
          </a:p>
          <a:p>
            <a:r>
              <a:rPr lang="fi-FI" dirty="0"/>
              <a:t>Olennaista on, että kumppani pitää kaikkia ilmauksia merkityksellisinä ja vastaa niihin. Myönteiset kokemukset keskinäisestä ymmärtämisestä ja mahdollisuudesta vaikuttaa vievät kommunikoinnin kehitystä eteenpäin.</a:t>
            </a:r>
          </a:p>
          <a:p>
            <a:r>
              <a:rPr lang="fi-FI" dirty="0"/>
              <a:t>Kun tiettyyn toimintaan vastataan toistuvasti ja johdonmukaisesti samalla tavalla, voi alun perin tiedostamattomista toiminnoista tulla myöhemmin tietoisia viestejä ja aloitteita.</a:t>
            </a:r>
          </a:p>
          <a:p>
            <a:endParaRPr lang="fi-FI" dirty="0"/>
          </a:p>
        </p:txBody>
      </p:sp>
      <p:sp>
        <p:nvSpPr>
          <p:cNvPr id="4" name="Dian numeron paikkamerkki 3"/>
          <p:cNvSpPr>
            <a:spLocks noGrp="1"/>
          </p:cNvSpPr>
          <p:nvPr>
            <p:ph type="sldNum" sz="quarter" idx="10"/>
          </p:nvPr>
        </p:nvSpPr>
        <p:spPr/>
        <p:txBody>
          <a:bodyPr/>
          <a:lstStyle/>
          <a:p>
            <a:fld id="{CE42AECA-BED6-4B35-B618-F4EC1AC11421}" type="slidenum">
              <a:rPr lang="fi-FI" smtClean="0"/>
              <a:t>9</a:t>
            </a:fld>
            <a:endParaRPr lang="fi-FI"/>
          </a:p>
        </p:txBody>
      </p:sp>
    </p:spTree>
    <p:extLst>
      <p:ext uri="{BB962C8B-B14F-4D97-AF65-F5344CB8AC3E}">
        <p14:creationId xmlns:p14="http://schemas.microsoft.com/office/powerpoint/2010/main" val="42029469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Ihminen muodostaa käsityksen itsestään ja ympäröivästä maailmasta aistitiedon varassa. Monet miellyttävät kokemukset, kuten hyvästä ruoasta nauttiminen, mieluisan musiikin kuunteleminen ja kauniin maiseman ihaileminen syntyvät aistien välityksellä</a:t>
            </a:r>
            <a:r>
              <a:rPr lang="fi-FI" dirty="0" smtClean="0"/>
              <a:t>.</a:t>
            </a:r>
          </a:p>
          <a:p>
            <a:endParaRPr lang="fi-FI" dirty="0"/>
          </a:p>
          <a:p>
            <a:endParaRPr lang="fi-FI" dirty="0" smtClean="0"/>
          </a:p>
          <a:p>
            <a:r>
              <a:rPr lang="fi-FI" b="1" dirty="0"/>
              <a:t>Aistien tehtävät</a:t>
            </a:r>
          </a:p>
          <a:p>
            <a:r>
              <a:rPr lang="fi-FI" dirty="0"/>
              <a:t>Aistiensa avulla ihminen voi olla yhteydessä sekä ulkomaailmaan että oman kehonsa tuntemuksiin. Kaukoaistiensa, näkö-, kuulo- ja hajuaistin avulla ihminen suuntautuu ympäristöön ja vastaanottaa tietoa ympärillään tapahtuvista asioista.</a:t>
            </a:r>
          </a:p>
          <a:p>
            <a:endParaRPr lang="fi-FI" dirty="0" smtClean="0"/>
          </a:p>
          <a:p>
            <a:r>
              <a:rPr lang="fi-FI" b="1" dirty="0" err="1"/>
              <a:t>ireystila</a:t>
            </a:r>
            <a:endParaRPr lang="fi-FI" b="1" dirty="0"/>
          </a:p>
          <a:p>
            <a:r>
              <a:rPr lang="fi-FI" dirty="0"/>
              <a:t>Kulloinenkin tilanne ja oma mielentila vaikuttavat siihen, miten ihminen kokee aistimuksia. Väsyneenä sellaisetkin ärsykkeet, jotka tavallisesti koetaan miellyttävinä, voivat tuntua epämiellyttäviltä. Ihmiset pystyvät kuitenkin tilannetta ja ärsykemaailmaa muokkaamalla säätelemään omaa vireystilaansa.</a:t>
            </a:r>
          </a:p>
          <a:p>
            <a:r>
              <a:rPr lang="fi-FI" dirty="0"/>
              <a:t>Rentoutunut olotila saadaan aikaan esimerkiksi rauhallista musiikkia kuuntelemalla, mutta virkistymiseen ja aktivointiin tarvitaan toisenlaisia ärsykkeitä.</a:t>
            </a:r>
          </a:p>
          <a:p>
            <a:r>
              <a:rPr lang="fi-FI" dirty="0"/>
              <a:t>Vaikeaan aivovaurioon tai kehitysvammaisuuteen voi liittyä äkillisiä vireystilan vaihteluita. Lähi-ihmisten onkin tärkeää havainnoida, millaiset aistimukset lisäävät henkilön tarkkaavaisuutta ja keskittymistä ja mitkä aistimukset puolestaan rauhoittavat. </a:t>
            </a:r>
            <a:endParaRPr lang="fi-FI" dirty="0" smtClean="0"/>
          </a:p>
          <a:p>
            <a:r>
              <a:rPr lang="fi-FI" dirty="0" smtClean="0"/>
              <a:t>Ihmisen suurin tuntoelin, iho, reagoi lämpöön, kylmään, paineeseen, kipuun sekä </a:t>
            </a:r>
            <a:r>
              <a:rPr lang="fi-FI" dirty="0" err="1" smtClean="0"/>
              <a:t>kosketukseen</a:t>
            </a:r>
            <a:r>
              <a:rPr lang="fi-FI" dirty="0" smtClean="0"/>
              <a:t>. Ihon reseptorit, jotka ovat suorassa yhteydessä sensorisiin hermoihin, ottavat vastaan kehon ulkopuolelta tulevat ärsykkeet. (</a:t>
            </a:r>
            <a:r>
              <a:rPr lang="fi-FI" dirty="0" err="1" smtClean="0"/>
              <a:t>Uvnäs</a:t>
            </a:r>
            <a:r>
              <a:rPr lang="fi-FI" dirty="0" smtClean="0"/>
              <a:t> Moberg 2007, 113.) Fyysisessä kosketuksessa syntyy painetta ihon tuntokeräisiin, joista lähtee impulssi kosketuksesta aivoihin. Tämä </a:t>
            </a:r>
            <a:r>
              <a:rPr lang="fi-FI" dirty="0" err="1" smtClean="0"/>
              <a:t>paineen</a:t>
            </a:r>
            <a:r>
              <a:rPr lang="fi-FI" dirty="0" smtClean="0"/>
              <a:t> aivot rekisteröivät kosketukseksi. (</a:t>
            </a:r>
            <a:r>
              <a:rPr lang="fi-FI" dirty="0" err="1" smtClean="0"/>
              <a:t>Enäkoski</a:t>
            </a:r>
            <a:r>
              <a:rPr lang="fi-FI" dirty="0" smtClean="0"/>
              <a:t> &amp; Routasalo 1998, 15.) Jokapäiväisessä vuorovaikutuksessa sanallisen kommunikaation lisäksi käytetään kosketusta, jolloin pystytään luomaan haluttuun viestiin lisää erilaisia tunteita. Tilanteissa, joissa </a:t>
            </a:r>
            <a:r>
              <a:rPr lang="fi-FI" dirty="0" err="1" smtClean="0"/>
              <a:t>sanallista</a:t>
            </a:r>
            <a:r>
              <a:rPr lang="fi-FI" dirty="0" smtClean="0"/>
              <a:t> viestiä ei ole, pelkkä kosketus usein riittää. Koskettamalla saadaan aikaan rehellinen ja 13 vahva sekä hyvin merkityksellinen viesti. Kosketuksen merkitys korostuu etenkin silloin, kun ihminen sairastuu ja sanallisen viestinnän kyky heikkenee. (</a:t>
            </a:r>
            <a:r>
              <a:rPr lang="fi-FI" dirty="0" err="1" smtClean="0"/>
              <a:t>Gothóni</a:t>
            </a:r>
            <a:r>
              <a:rPr lang="fi-FI" dirty="0" smtClean="0"/>
              <a:t> 2012, 61-62.)</a:t>
            </a:r>
            <a:endParaRPr lang="fi-FI" dirty="0"/>
          </a:p>
          <a:p>
            <a:endParaRPr lang="fi-FI" dirty="0"/>
          </a:p>
        </p:txBody>
      </p:sp>
      <p:sp>
        <p:nvSpPr>
          <p:cNvPr id="4" name="Dian numeron paikkamerkki 3"/>
          <p:cNvSpPr>
            <a:spLocks noGrp="1"/>
          </p:cNvSpPr>
          <p:nvPr>
            <p:ph type="sldNum" sz="quarter" idx="10"/>
          </p:nvPr>
        </p:nvSpPr>
        <p:spPr/>
        <p:txBody>
          <a:bodyPr/>
          <a:lstStyle/>
          <a:p>
            <a:fld id="{CE42AECA-BED6-4B35-B618-F4EC1AC11421}" type="slidenum">
              <a:rPr lang="fi-FI" smtClean="0"/>
              <a:t>12</a:t>
            </a:fld>
            <a:endParaRPr lang="fi-FI"/>
          </a:p>
        </p:txBody>
      </p:sp>
    </p:spTree>
    <p:extLst>
      <p:ext uri="{BB962C8B-B14F-4D97-AF65-F5344CB8AC3E}">
        <p14:creationId xmlns:p14="http://schemas.microsoft.com/office/powerpoint/2010/main" val="36857164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fi-FI" smtClean="0"/>
              <a:t>Muokkaa perustyyl. napsautt.</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11/3/2021</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11/3/2021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fi-FI" smtClean="0"/>
              <a:t>Muokkaa perustyyl. napsautt.</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11/3/2021</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11/3/2021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11/3/2021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fi-FI" smtClean="0"/>
              <a:t>Muokkaa perustyyl. napsautt.</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8" name="Date Placeholder 7"/>
          <p:cNvSpPr>
            <a:spLocks noGrp="1"/>
          </p:cNvSpPr>
          <p:nvPr>
            <p:ph type="dt" sz="half" idx="10"/>
          </p:nvPr>
        </p:nvSpPr>
        <p:spPr/>
        <p:txBody>
          <a:bodyPr/>
          <a:lstStyle/>
          <a:p>
            <a:fld id="{1CF131DD-A141-4471-BCF9-C6073EDD7E20}" type="datetimeFigureOut">
              <a:rPr lang="en-US" dirty="0"/>
              <a:t>11/3/2021</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11/3/2021</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11/3/2021</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youtube.com/watch?v=DVd3Gx2x-U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tehylehti.fi/fi/tyoelama/tutkija-kosketus-vahentaa-laitostumista#:~:text=Hoiva-%20ja%20hoitoty%C3%B6ss%C3%A4%20kosketus%20on%20v%C3%A4ist%C3%A4m%C3%A4t%C3%B6nt%C3%A4.%20Esimerkiksi%20vanhukset,painaminen%20olalle%20k%C3%A4ynnist%C3%A4%C3%A4%20oksitosiinin%20tuotannon%20ja%20rauhoittaa%20ihmist%C3%A4."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AK3sx8XUPeg&amp;t=133s" TargetMode="External"/><Relationship Id="rId7" Type="http://schemas.openxmlformats.org/officeDocument/2006/relationships/hyperlink" Target="https://sydan.fi/artikkeli/taina-kinnunen-ja-kosketuksen-voima/" TargetMode="External"/><Relationship Id="rId2" Type="http://schemas.openxmlformats.org/officeDocument/2006/relationships/hyperlink" Target="https://www.youtube.com/watch?v=DVd3Gx2x-Ug" TargetMode="External"/><Relationship Id="rId1" Type="http://schemas.openxmlformats.org/officeDocument/2006/relationships/slideLayout" Target="../slideLayouts/slideLayout2.xml"/><Relationship Id="rId6" Type="http://schemas.openxmlformats.org/officeDocument/2006/relationships/hyperlink" Target="https://www.tehylehti.fi/fi/tyoelama/tutkija-kosketus-vahentaa-laitostumista#:~:text=Hoiva-%20ja%20hoitoty%C3%B6ss%C3%A4%20kosketus%20on%20v%C3%A4ist%C3%A4m%C3%A4t%C3%B6nt%C3%A4.%20Esimerkiksi%20vanhukset,painaminen%20olalle%20k%C3%A4ynnist%C3%A4%C3%A4%20oksitosiinin%20tuotannon%20ja%20rauhoittaa%20ihmist%C3%A4." TargetMode="External"/><Relationship Id="rId5" Type="http://schemas.openxmlformats.org/officeDocument/2006/relationships/hyperlink" Target="https://www.tehylehti.fi/fi/terveys/hoitaja-opettele-lasnaolo-ja-kunnioittava-kosketus-unohda-turha-tsemppipuhe" TargetMode="External"/><Relationship Id="rId4" Type="http://schemas.openxmlformats.org/officeDocument/2006/relationships/hyperlink" Target="https://papunet.net/sites/papunet.net/files/materiaalia/Julkaisut/Kohdaten%20NETTI.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Ammatillinen vuorovaikutus</a:t>
            </a:r>
            <a:endParaRPr lang="fi-FI" dirty="0"/>
          </a:p>
        </p:txBody>
      </p:sp>
      <p:sp>
        <p:nvSpPr>
          <p:cNvPr id="3" name="Alaotsikko 2"/>
          <p:cNvSpPr>
            <a:spLocks noGrp="1"/>
          </p:cNvSpPr>
          <p:nvPr>
            <p:ph type="subTitle" idx="1"/>
          </p:nvPr>
        </p:nvSpPr>
        <p:spPr/>
        <p:txBody>
          <a:bodyPr/>
          <a:lstStyle/>
          <a:p>
            <a:r>
              <a:rPr lang="fi-FI" b="1" dirty="0"/>
              <a:t>Vuorovaikutusaloitteiden havaitseminen ja niihin vastaaminen</a:t>
            </a:r>
            <a:endParaRPr lang="fi-FI" dirty="0"/>
          </a:p>
          <a:p>
            <a:endParaRPr lang="fi-FI" dirty="0"/>
          </a:p>
        </p:txBody>
      </p:sp>
    </p:spTree>
    <p:extLst>
      <p:ext uri="{BB962C8B-B14F-4D97-AF65-F5344CB8AC3E}">
        <p14:creationId xmlns:p14="http://schemas.microsoft.com/office/powerpoint/2010/main" val="22007314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LOVIT®-muistisääntö</a:t>
            </a:r>
            <a:br>
              <a:rPr lang="fi-FI" dirty="0"/>
            </a:br>
            <a:endParaRPr lang="fi-FI" dirty="0"/>
          </a:p>
        </p:txBody>
      </p:sp>
      <p:sp>
        <p:nvSpPr>
          <p:cNvPr id="3" name="Sisällön paikkamerkki 2"/>
          <p:cNvSpPr>
            <a:spLocks noGrp="1"/>
          </p:cNvSpPr>
          <p:nvPr>
            <p:ph idx="1"/>
          </p:nvPr>
        </p:nvSpPr>
        <p:spPr/>
        <p:txBody>
          <a:bodyPr/>
          <a:lstStyle/>
          <a:p>
            <a:r>
              <a:rPr lang="fi-FI" b="1" dirty="0" smtClean="0"/>
              <a:t>Läsnäolo</a:t>
            </a:r>
            <a:endParaRPr lang="fi-FI" dirty="0"/>
          </a:p>
          <a:p>
            <a:r>
              <a:rPr lang="fi-FI" b="1" dirty="0"/>
              <a:t>Odota</a:t>
            </a:r>
            <a:endParaRPr lang="fi-FI" dirty="0"/>
          </a:p>
          <a:p>
            <a:r>
              <a:rPr lang="fi-FI" b="1" dirty="0"/>
              <a:t>Vastaa viesteihin</a:t>
            </a:r>
            <a:endParaRPr lang="fi-FI" dirty="0"/>
          </a:p>
          <a:p>
            <a:r>
              <a:rPr lang="fi-FI" b="1" dirty="0"/>
              <a:t>Mukauta omaa ilmaisuasi</a:t>
            </a:r>
            <a:endParaRPr lang="fi-FI" dirty="0"/>
          </a:p>
          <a:p>
            <a:r>
              <a:rPr lang="fi-FI" b="1" dirty="0"/>
              <a:t>Tarkista, että ymmärrätte toistenne viestin ja haluatte jatkaa keskustelua</a:t>
            </a:r>
            <a:endParaRPr lang="fi-FI" dirty="0"/>
          </a:p>
          <a:p>
            <a:endParaRPr lang="fi-FI" dirty="0"/>
          </a:p>
        </p:txBody>
      </p:sp>
    </p:spTree>
    <p:extLst>
      <p:ext uri="{BB962C8B-B14F-4D97-AF65-F5344CB8AC3E}">
        <p14:creationId xmlns:p14="http://schemas.microsoft.com/office/powerpoint/2010/main" val="9641267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Apuvälineitä kommunikointiin</a:t>
            </a:r>
            <a:endParaRPr lang="fi-FI" dirty="0"/>
          </a:p>
        </p:txBody>
      </p:sp>
      <p:sp>
        <p:nvSpPr>
          <p:cNvPr id="3" name="Sisällön paikkamerkki 2"/>
          <p:cNvSpPr>
            <a:spLocks noGrp="1"/>
          </p:cNvSpPr>
          <p:nvPr>
            <p:ph idx="1"/>
          </p:nvPr>
        </p:nvSpPr>
        <p:spPr/>
        <p:txBody>
          <a:bodyPr/>
          <a:lstStyle/>
          <a:p>
            <a:r>
              <a:rPr lang="fi-FI" b="1" u="sng" dirty="0">
                <a:hlinkClick r:id="rId2"/>
              </a:rPr>
              <a:t>Viesti-sanakansion ja </a:t>
            </a:r>
            <a:r>
              <a:rPr lang="fi-FI" b="1" u="sng" dirty="0" err="1">
                <a:hlinkClick r:id="rId2"/>
              </a:rPr>
              <a:t>Talking</a:t>
            </a:r>
            <a:r>
              <a:rPr lang="fi-FI" b="1" u="sng" dirty="0">
                <a:hlinkClick r:id="rId2"/>
              </a:rPr>
              <a:t> Mats® keskustelumaton esittely </a:t>
            </a:r>
            <a:r>
              <a:rPr lang="fi-FI" b="1" u="sng" dirty="0" smtClean="0">
                <a:hlinkClick r:id="rId2"/>
              </a:rPr>
              <a:t>– YouTube</a:t>
            </a:r>
            <a:endParaRPr lang="fi-FI" b="1" u="sng" dirty="0" smtClean="0"/>
          </a:p>
          <a:p>
            <a:endParaRPr lang="fi-FI" b="1" u="sng" dirty="0"/>
          </a:p>
          <a:p>
            <a:endParaRPr lang="fi-FI" dirty="0" smtClean="0"/>
          </a:p>
          <a:p>
            <a:r>
              <a:rPr lang="fi-FI" dirty="0" smtClean="0"/>
              <a:t>Papunet – kuvia </a:t>
            </a:r>
            <a:endParaRPr lang="fi-FI" dirty="0"/>
          </a:p>
          <a:p>
            <a:endParaRPr lang="fi-FI" dirty="0"/>
          </a:p>
          <a:p>
            <a:endParaRPr lang="fi-FI" dirty="0"/>
          </a:p>
        </p:txBody>
      </p:sp>
      <p:pic>
        <p:nvPicPr>
          <p:cNvPr id="2052" name="Picture 4" descr="https://kuvapankki.papunet.net/api/thumb_large/16181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8250" y="3851366"/>
            <a:ext cx="1428750" cy="142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57365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latin typeface="Times New Roman" panose="02020603050405020304" pitchFamily="18" charset="0"/>
                <a:cs typeface="Times New Roman" panose="02020603050405020304" pitchFamily="18" charset="0"/>
              </a:rPr>
              <a:t>Kosketus vuorovaikutuksessa</a:t>
            </a:r>
            <a:r>
              <a:rPr lang="fi-FI" dirty="0">
                <a:latin typeface="Times New Roman" panose="02020603050405020304" pitchFamily="18" charset="0"/>
                <a:cs typeface="Times New Roman" panose="02020603050405020304" pitchFamily="18" charset="0"/>
              </a:rPr>
              <a:t/>
            </a:r>
            <a:br>
              <a:rPr lang="fi-FI" dirty="0">
                <a:latin typeface="Times New Roman" panose="02020603050405020304" pitchFamily="18" charset="0"/>
                <a:cs typeface="Times New Roman" panose="02020603050405020304" pitchFamily="18" charset="0"/>
              </a:rPr>
            </a:br>
            <a:endParaRPr lang="fi-FI" dirty="0"/>
          </a:p>
        </p:txBody>
      </p:sp>
      <p:sp>
        <p:nvSpPr>
          <p:cNvPr id="3" name="Sisällön paikkamerkki 2"/>
          <p:cNvSpPr>
            <a:spLocks noGrp="1"/>
          </p:cNvSpPr>
          <p:nvPr>
            <p:ph idx="1"/>
          </p:nvPr>
        </p:nvSpPr>
        <p:spPr/>
        <p:txBody>
          <a:bodyPr>
            <a:normAutofit/>
          </a:bodyPr>
          <a:lstStyle/>
          <a:p>
            <a:pPr marL="0" indent="0">
              <a:buNone/>
            </a:pPr>
            <a:endParaRPr lang="fi-FI" dirty="0" smtClean="0">
              <a:hlinkClick r:id="rId3"/>
            </a:endParaRPr>
          </a:p>
          <a:p>
            <a:r>
              <a:rPr lang="fi-FI" dirty="0" smtClean="0"/>
              <a:t>Kosketus </a:t>
            </a:r>
            <a:r>
              <a:rPr lang="fi-FI" dirty="0"/>
              <a:t>on </a:t>
            </a:r>
            <a:r>
              <a:rPr lang="fi-FI" dirty="0" smtClean="0"/>
              <a:t>yksi tärkeimmistä vuorovaikutuksen keinoista</a:t>
            </a:r>
          </a:p>
          <a:p>
            <a:r>
              <a:rPr lang="fi-FI" dirty="0" smtClean="0"/>
              <a:t>Ensimmäinen ja viimeinen aisti on tuntoaisti</a:t>
            </a:r>
          </a:p>
          <a:p>
            <a:r>
              <a:rPr lang="fi-FI" dirty="0" smtClean="0"/>
              <a:t>Kosketustyypit: </a:t>
            </a:r>
          </a:p>
          <a:p>
            <a:pPr lvl="1"/>
            <a:r>
              <a:rPr lang="fi-FI" dirty="0" smtClean="0"/>
              <a:t>hoitava- lohduttaa ja tuo hyvän olon tunnetta, käytetään sanallisen viestinnän tukena</a:t>
            </a:r>
          </a:p>
          <a:p>
            <a:pPr lvl="1"/>
            <a:r>
              <a:rPr lang="fi-FI" dirty="0" smtClean="0"/>
              <a:t>Suojeleva – tarttuvat taudit</a:t>
            </a:r>
          </a:p>
          <a:p>
            <a:pPr lvl="1"/>
            <a:r>
              <a:rPr lang="fi-FI" dirty="0" smtClean="0"/>
              <a:t>Tehtäväsuuntainen – pukeminen, kylvetys</a:t>
            </a:r>
          </a:p>
          <a:p>
            <a:r>
              <a:rPr lang="fi-FI" dirty="0" smtClean="0"/>
              <a:t>Vireystila </a:t>
            </a:r>
            <a:r>
              <a:rPr lang="fi-FI" dirty="0"/>
              <a:t>vaikuttaa aistien toimintaan</a:t>
            </a:r>
          </a:p>
          <a:p>
            <a:endParaRPr lang="fi-FI" dirty="0">
              <a:hlinkClick r:id="rId3"/>
            </a:endParaRPr>
          </a:p>
          <a:p>
            <a:endParaRPr lang="fi-FI" dirty="0"/>
          </a:p>
          <a:p>
            <a:endParaRPr lang="fi-FI" dirty="0"/>
          </a:p>
        </p:txBody>
      </p:sp>
    </p:spTree>
    <p:extLst>
      <p:ext uri="{BB962C8B-B14F-4D97-AF65-F5344CB8AC3E}">
        <p14:creationId xmlns:p14="http://schemas.microsoft.com/office/powerpoint/2010/main" val="12259659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Kysymyksiä:</a:t>
            </a:r>
            <a:endParaRPr lang="fi-FI" dirty="0"/>
          </a:p>
        </p:txBody>
      </p:sp>
      <p:sp>
        <p:nvSpPr>
          <p:cNvPr id="3" name="Sisällön paikkamerkki 2"/>
          <p:cNvSpPr>
            <a:spLocks noGrp="1"/>
          </p:cNvSpPr>
          <p:nvPr>
            <p:ph idx="1"/>
          </p:nvPr>
        </p:nvSpPr>
        <p:spPr/>
        <p:txBody>
          <a:bodyPr/>
          <a:lstStyle/>
          <a:p>
            <a:r>
              <a:rPr lang="fi-FI" dirty="0" smtClean="0"/>
              <a:t>Miten koet kosketuksen hoitotyössä?</a:t>
            </a:r>
          </a:p>
          <a:p>
            <a:r>
              <a:rPr lang="fi-FI" dirty="0" smtClean="0"/>
              <a:t>Tuliko mieleen </a:t>
            </a:r>
            <a:endParaRPr lang="fi-FI" dirty="0"/>
          </a:p>
        </p:txBody>
      </p:sp>
    </p:spTree>
    <p:extLst>
      <p:ext uri="{BB962C8B-B14F-4D97-AF65-F5344CB8AC3E}">
        <p14:creationId xmlns:p14="http://schemas.microsoft.com/office/powerpoint/2010/main" val="33694457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66800" y="1062446"/>
            <a:ext cx="10058400" cy="951748"/>
          </a:xfrm>
        </p:spPr>
        <p:txBody>
          <a:bodyPr>
            <a:normAutofit/>
          </a:bodyPr>
          <a:lstStyle/>
          <a:p>
            <a:r>
              <a:rPr lang="fi-FI" dirty="0" smtClean="0"/>
              <a:t>Linkkejä ja lisälukemista</a:t>
            </a:r>
            <a:endParaRPr lang="fi-FI" dirty="0"/>
          </a:p>
        </p:txBody>
      </p:sp>
      <p:sp>
        <p:nvSpPr>
          <p:cNvPr id="3" name="Sisällön paikkamerkki 2"/>
          <p:cNvSpPr>
            <a:spLocks noGrp="1"/>
          </p:cNvSpPr>
          <p:nvPr>
            <p:ph idx="1"/>
          </p:nvPr>
        </p:nvSpPr>
        <p:spPr/>
        <p:txBody>
          <a:bodyPr>
            <a:normAutofit fontScale="85000" lnSpcReduction="20000"/>
          </a:bodyPr>
          <a:lstStyle/>
          <a:p>
            <a:r>
              <a:rPr lang="fi-FI" dirty="0"/>
              <a:t>Hyvän hoidon </a:t>
            </a:r>
            <a:r>
              <a:rPr lang="fi-FI" dirty="0" err="1" smtClean="0"/>
              <a:t>kriteeristö</a:t>
            </a:r>
            <a:r>
              <a:rPr lang="fi-FI" dirty="0" smtClean="0"/>
              <a:t>. Työkirja </a:t>
            </a:r>
            <a:r>
              <a:rPr lang="fi-FI" dirty="0"/>
              <a:t>työyhteisöille muistisairaiden ihmisten hyvän hoidon ja elämänlaadun kehittämiseen ja </a:t>
            </a:r>
            <a:r>
              <a:rPr lang="fi-FI" dirty="0" smtClean="0"/>
              <a:t>arviointiin – Muistiliitto.</a:t>
            </a:r>
          </a:p>
          <a:p>
            <a:r>
              <a:rPr lang="fi-FI" dirty="0" smtClean="0"/>
              <a:t>Papunet</a:t>
            </a:r>
          </a:p>
          <a:p>
            <a:r>
              <a:rPr lang="fi-FI" b="1" u="sng" dirty="0">
                <a:hlinkClick r:id="rId2"/>
              </a:rPr>
              <a:t>Viesti-sanakansion ja </a:t>
            </a:r>
            <a:r>
              <a:rPr lang="fi-FI" b="1" u="sng" dirty="0" err="1">
                <a:hlinkClick r:id="rId2"/>
              </a:rPr>
              <a:t>Talking</a:t>
            </a:r>
            <a:r>
              <a:rPr lang="fi-FI" b="1" u="sng" dirty="0">
                <a:hlinkClick r:id="rId2"/>
              </a:rPr>
              <a:t> Mats® keskustelumaton esittely - YouTube</a:t>
            </a:r>
            <a:endParaRPr lang="fi-FI" dirty="0"/>
          </a:p>
          <a:p>
            <a:endParaRPr lang="fi-FI" dirty="0" smtClean="0"/>
          </a:p>
          <a:p>
            <a:r>
              <a:rPr lang="fi-FI" dirty="0">
                <a:hlinkClick r:id="rId3"/>
              </a:rPr>
              <a:t>Jokaiselle </a:t>
            </a:r>
            <a:r>
              <a:rPr lang="fi-FI" dirty="0" err="1">
                <a:hlinkClick r:id="rId3"/>
              </a:rPr>
              <a:t>löytyy</a:t>
            </a:r>
            <a:r>
              <a:rPr lang="fi-FI" dirty="0">
                <a:hlinkClick r:id="rId3"/>
              </a:rPr>
              <a:t> keino kommunikoida </a:t>
            </a:r>
            <a:r>
              <a:rPr lang="fi-FI" dirty="0" smtClean="0">
                <a:hlinkClick r:id="rId3"/>
              </a:rPr>
              <a:t>– YouTube</a:t>
            </a:r>
            <a:endParaRPr lang="fi-FI" dirty="0" smtClean="0"/>
          </a:p>
          <a:p>
            <a:r>
              <a:rPr lang="fi-FI" dirty="0">
                <a:hlinkClick r:id="rId4"/>
              </a:rPr>
              <a:t>Kohdaten NETTI.pdf (papunet.net</a:t>
            </a:r>
            <a:r>
              <a:rPr lang="fi-FI" dirty="0" smtClean="0">
                <a:hlinkClick r:id="rId4"/>
              </a:rPr>
              <a:t>)</a:t>
            </a:r>
            <a:endParaRPr lang="fi-FI" dirty="0" smtClean="0"/>
          </a:p>
          <a:p>
            <a:r>
              <a:rPr lang="fi-FI" dirty="0">
                <a:hlinkClick r:id="rId5"/>
              </a:rPr>
              <a:t>Hoitaja, opettele läsnäolo ja kunnioittava kosketus – unohda turha tsemppipuhe | Tehy-lehti (tehylehti.fi)</a:t>
            </a:r>
            <a:endParaRPr lang="fi-FI" dirty="0" smtClean="0"/>
          </a:p>
          <a:p>
            <a:r>
              <a:rPr lang="fi-FI" dirty="0">
                <a:hlinkClick r:id="rId6"/>
              </a:rPr>
              <a:t>Tutkija: Kosketus vähentää laitostumista | Tehy-lehti (tehylehti.fi)</a:t>
            </a:r>
            <a:endParaRPr lang="fi-FI" dirty="0"/>
          </a:p>
          <a:p>
            <a:endParaRPr lang="fi-FI" dirty="0"/>
          </a:p>
          <a:p>
            <a:r>
              <a:rPr lang="fi-FI" dirty="0">
                <a:hlinkClick r:id="rId7"/>
              </a:rPr>
              <a:t>Taina Kinnunen ja kosketuksen voima - Sydänliitto (sydan.fi)</a:t>
            </a:r>
            <a:endParaRPr lang="fi-FI" dirty="0"/>
          </a:p>
          <a:p>
            <a:r>
              <a:rPr lang="fi-FI" dirty="0" smtClean="0"/>
              <a:t>Papunet.fi</a:t>
            </a:r>
          </a:p>
          <a:p>
            <a:r>
              <a:rPr lang="fi-FI" dirty="0"/>
              <a:t>Karlsson Jutta, Kekäläinen Sara, Kyllönen </a:t>
            </a:r>
            <a:r>
              <a:rPr lang="fi-FI" dirty="0" smtClean="0"/>
              <a:t>Oona-Mikaela. Hoitajan </a:t>
            </a:r>
            <a:r>
              <a:rPr lang="fi-FI" dirty="0"/>
              <a:t>kosketuksen merkitys muistisairaan potilaan hoitotyössä hoitajan ja potilaan </a:t>
            </a:r>
            <a:r>
              <a:rPr lang="fi-FI" dirty="0" smtClean="0"/>
              <a:t>näkökulmasta</a:t>
            </a:r>
          </a:p>
          <a:p>
            <a:endParaRPr lang="fi-FI" dirty="0"/>
          </a:p>
        </p:txBody>
      </p:sp>
    </p:spTree>
    <p:extLst>
      <p:ext uri="{BB962C8B-B14F-4D97-AF65-F5344CB8AC3E}">
        <p14:creationId xmlns:p14="http://schemas.microsoft.com/office/powerpoint/2010/main" val="10848603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Porinaryhmä</a:t>
            </a:r>
            <a:endParaRPr lang="fi-FI" dirty="0"/>
          </a:p>
        </p:txBody>
      </p:sp>
      <p:sp>
        <p:nvSpPr>
          <p:cNvPr id="3" name="Sisällön paikkamerkki 2"/>
          <p:cNvSpPr>
            <a:spLocks noGrp="1"/>
          </p:cNvSpPr>
          <p:nvPr>
            <p:ph idx="1"/>
          </p:nvPr>
        </p:nvSpPr>
        <p:spPr/>
        <p:txBody>
          <a:bodyPr/>
          <a:lstStyle/>
          <a:p>
            <a:r>
              <a:rPr lang="fi-FI" b="1" dirty="0"/>
              <a:t>Millaisia kokemuksia teillä on onnistuneista ja epäonnistuneista kohtaamisista? Väärinymmärryksistä? </a:t>
            </a:r>
            <a:r>
              <a:rPr lang="fi-FI" b="1" dirty="0" smtClean="0"/>
              <a:t>Miten olette selvinneet näistä kohtaamisista?</a:t>
            </a:r>
          </a:p>
          <a:p>
            <a:r>
              <a:rPr lang="fi-FI" b="1" dirty="0" smtClean="0"/>
              <a:t>Millaisia kommunikointivälineitä TEO-jaksollanne on käytetty?</a:t>
            </a:r>
            <a:endParaRPr lang="fi-FI" dirty="0"/>
          </a:p>
          <a:p>
            <a:endParaRPr lang="fi-FI" dirty="0"/>
          </a:p>
        </p:txBody>
      </p:sp>
    </p:spTree>
    <p:extLst>
      <p:ext uri="{BB962C8B-B14F-4D97-AF65-F5344CB8AC3E}">
        <p14:creationId xmlns:p14="http://schemas.microsoft.com/office/powerpoint/2010/main" val="3649381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Oikeus kommunikointiin</a:t>
            </a:r>
            <a:endParaRPr lang="fi-FI" dirty="0"/>
          </a:p>
        </p:txBody>
      </p:sp>
      <p:sp>
        <p:nvSpPr>
          <p:cNvPr id="3" name="Sisällön paikkamerkki 2"/>
          <p:cNvSpPr>
            <a:spLocks noGrp="1"/>
          </p:cNvSpPr>
          <p:nvPr>
            <p:ph idx="1"/>
          </p:nvPr>
        </p:nvSpPr>
        <p:spPr/>
        <p:txBody>
          <a:bodyPr/>
          <a:lstStyle/>
          <a:p>
            <a:r>
              <a:rPr lang="fi-FI" dirty="0" smtClean="0"/>
              <a:t>Perustuu lakeihin ja ihmisoikeussopimuksiin </a:t>
            </a:r>
          </a:p>
          <a:p>
            <a:pPr fontAlgn="base"/>
            <a:r>
              <a:rPr lang="fi-FI" dirty="0" smtClean="0"/>
              <a:t>Suomen perustuslaki:  </a:t>
            </a:r>
            <a:r>
              <a:rPr lang="fi-FI" i="1" dirty="0" smtClean="0"/>
              <a:t>Jokaisella </a:t>
            </a:r>
            <a:r>
              <a:rPr lang="fi-FI" i="1" dirty="0"/>
              <a:t>on sananvapaus. Sananvapauteen sisältyy oikeus ilmaista, julkistaa ja vastaanottaa tietoja, mielipiteitä ja muita viestejä kenenkään ennakolta estämättä. </a:t>
            </a:r>
          </a:p>
          <a:p>
            <a:endParaRPr lang="fi-FI" dirty="0" smtClean="0"/>
          </a:p>
          <a:p>
            <a:r>
              <a:rPr lang="fi-FI" dirty="0" smtClean="0"/>
              <a:t>Mielipiteen- ja sananvapaus tarkoittaa oikeutta ilmaista ja vastaanottaa tietoa ja ajatuksia.</a:t>
            </a:r>
          </a:p>
          <a:p>
            <a:r>
              <a:rPr lang="fi-FI" dirty="0" smtClean="0"/>
              <a:t>Puhevammaisella </a:t>
            </a:r>
            <a:r>
              <a:rPr lang="fi-FI" dirty="0"/>
              <a:t>ihmisellä on oikeus voida kommunikoida esteettömästi sekä saada tietoa hänelle ymmärrettävässä muodossa</a:t>
            </a:r>
          </a:p>
          <a:p>
            <a:endParaRPr lang="fi-FI" dirty="0"/>
          </a:p>
        </p:txBody>
      </p:sp>
    </p:spTree>
    <p:extLst>
      <p:ext uri="{BB962C8B-B14F-4D97-AF65-F5344CB8AC3E}">
        <p14:creationId xmlns:p14="http://schemas.microsoft.com/office/powerpoint/2010/main" val="35039707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Vuorovaikutustilanteissa muistisairauden edetessä </a:t>
            </a:r>
          </a:p>
        </p:txBody>
      </p:sp>
      <p:sp>
        <p:nvSpPr>
          <p:cNvPr id="3" name="Sisällön paikkamerkki 2"/>
          <p:cNvSpPr>
            <a:spLocks noGrp="1"/>
          </p:cNvSpPr>
          <p:nvPr>
            <p:ph idx="1"/>
          </p:nvPr>
        </p:nvSpPr>
        <p:spPr/>
        <p:txBody>
          <a:bodyPr/>
          <a:lstStyle/>
          <a:p>
            <a:pPr marL="0" indent="0">
              <a:buNone/>
            </a:pPr>
            <a:r>
              <a:rPr lang="fi-FI" dirty="0" smtClean="0"/>
              <a:t>• </a:t>
            </a:r>
            <a:r>
              <a:rPr lang="fi-FI" dirty="0"/>
              <a:t>Muistisairas voi unohtaa, mistä hän oli puhumassa</a:t>
            </a:r>
            <a:r>
              <a:rPr lang="fi-FI" dirty="0" smtClean="0"/>
              <a:t>.</a:t>
            </a:r>
          </a:p>
          <a:p>
            <a:pPr marL="0" indent="0">
              <a:buNone/>
            </a:pPr>
            <a:r>
              <a:rPr lang="fi-FI" dirty="0" smtClean="0"/>
              <a:t> </a:t>
            </a:r>
            <a:r>
              <a:rPr lang="fi-FI" dirty="0"/>
              <a:t>• Oma-aloitteinen puhuminen vähenee. </a:t>
            </a:r>
            <a:endParaRPr lang="fi-FI" dirty="0" smtClean="0"/>
          </a:p>
          <a:p>
            <a:pPr marL="0" indent="0">
              <a:buNone/>
            </a:pPr>
            <a:r>
              <a:rPr lang="fi-FI" dirty="0" smtClean="0"/>
              <a:t>• </a:t>
            </a:r>
            <a:r>
              <a:rPr lang="fi-FI" dirty="0"/>
              <a:t>Sanaton viestintä korostuu: muistisairas kertoo äänenpainoillaan, katseellaan, kosketuksellaan, naurullaan, ilmeillään, eleillään ja toiminnallaan. </a:t>
            </a:r>
            <a:endParaRPr lang="fi-FI" dirty="0" smtClean="0"/>
          </a:p>
          <a:p>
            <a:pPr marL="0" indent="0">
              <a:buNone/>
            </a:pPr>
            <a:r>
              <a:rPr lang="fi-FI" dirty="0" smtClean="0"/>
              <a:t>• </a:t>
            </a:r>
            <a:r>
              <a:rPr lang="fi-FI" dirty="0"/>
              <a:t>Kun muistisairas elää mennessä, hetki on hänelle silloin totta.</a:t>
            </a:r>
          </a:p>
        </p:txBody>
      </p:sp>
    </p:spTree>
    <p:extLst>
      <p:ext uri="{BB962C8B-B14F-4D97-AF65-F5344CB8AC3E}">
        <p14:creationId xmlns:p14="http://schemas.microsoft.com/office/powerpoint/2010/main" val="31205641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Ikääntymisen vaikutukset vuorovaikutukseen </a:t>
            </a:r>
          </a:p>
        </p:txBody>
      </p:sp>
      <p:sp>
        <p:nvSpPr>
          <p:cNvPr id="3" name="Sisällön paikkamerkki 2"/>
          <p:cNvSpPr>
            <a:spLocks noGrp="1"/>
          </p:cNvSpPr>
          <p:nvPr>
            <p:ph idx="1"/>
          </p:nvPr>
        </p:nvSpPr>
        <p:spPr/>
        <p:txBody>
          <a:bodyPr/>
          <a:lstStyle/>
          <a:p>
            <a:pPr marL="0" indent="0">
              <a:buNone/>
            </a:pPr>
            <a:r>
              <a:rPr lang="fi-FI" dirty="0" smtClean="0"/>
              <a:t>Kuulon </a:t>
            </a:r>
            <a:r>
              <a:rPr lang="fi-FI" dirty="0"/>
              <a:t>tai näön heikkeneminen vaikeuttaa vuorovaikutusta: </a:t>
            </a:r>
            <a:endParaRPr lang="fi-FI" dirty="0" smtClean="0"/>
          </a:p>
          <a:p>
            <a:pPr marL="0" indent="0">
              <a:buNone/>
            </a:pPr>
            <a:r>
              <a:rPr lang="fi-FI" dirty="0" smtClean="0"/>
              <a:t>• </a:t>
            </a:r>
            <a:r>
              <a:rPr lang="fi-FI" dirty="0"/>
              <a:t>On vaikea seurata keskustelua</a:t>
            </a:r>
            <a:r>
              <a:rPr lang="fi-FI" dirty="0" smtClean="0"/>
              <a:t>.</a:t>
            </a:r>
          </a:p>
          <a:p>
            <a:pPr marL="0" indent="0">
              <a:buNone/>
            </a:pPr>
            <a:r>
              <a:rPr lang="fi-FI" dirty="0" smtClean="0"/>
              <a:t> </a:t>
            </a:r>
            <a:r>
              <a:rPr lang="fi-FI" dirty="0"/>
              <a:t>• On vaikea nähdä kumppanin ilmeitä ja eleitä. </a:t>
            </a:r>
            <a:endParaRPr lang="fi-FI" dirty="0" smtClean="0"/>
          </a:p>
          <a:p>
            <a:pPr marL="0" indent="0">
              <a:buNone/>
            </a:pPr>
            <a:r>
              <a:rPr lang="fi-FI" dirty="0" smtClean="0"/>
              <a:t>• </a:t>
            </a:r>
            <a:r>
              <a:rPr lang="fi-FI" dirty="0"/>
              <a:t>Joutuu jatkuvasti pyytämään, että kumppani toistaa sanomansa. </a:t>
            </a:r>
            <a:endParaRPr lang="fi-FI" dirty="0" smtClean="0"/>
          </a:p>
          <a:p>
            <a:pPr marL="0" indent="0">
              <a:buNone/>
            </a:pPr>
            <a:r>
              <a:rPr lang="fi-FI" dirty="0" smtClean="0"/>
              <a:t>• </a:t>
            </a:r>
            <a:r>
              <a:rPr lang="fi-FI" dirty="0"/>
              <a:t>On vaikea saada selvää sanoista, jotka kuulostavat melkein samalta (esimerkiksi Sari ja Kari). </a:t>
            </a:r>
            <a:endParaRPr lang="fi-FI" dirty="0" smtClean="0"/>
          </a:p>
          <a:p>
            <a:pPr marL="0" indent="0">
              <a:buNone/>
            </a:pPr>
            <a:r>
              <a:rPr lang="fi-FI" dirty="0" smtClean="0"/>
              <a:t>• </a:t>
            </a:r>
            <a:r>
              <a:rPr lang="fi-FI" dirty="0"/>
              <a:t>Väsyy keskustelun seurauksena. </a:t>
            </a:r>
            <a:endParaRPr lang="fi-FI" dirty="0" smtClean="0"/>
          </a:p>
          <a:p>
            <a:pPr marL="0" indent="0">
              <a:buNone/>
            </a:pPr>
            <a:r>
              <a:rPr lang="fi-FI" dirty="0" smtClean="0"/>
              <a:t>• </a:t>
            </a:r>
            <a:r>
              <a:rPr lang="fi-FI" dirty="0"/>
              <a:t>Toiset valittavat, että kuuntelee radiota tai televisiota liian kovalla äänellä. </a:t>
            </a:r>
          </a:p>
        </p:txBody>
      </p:sp>
    </p:spTree>
    <p:extLst>
      <p:ext uri="{BB962C8B-B14F-4D97-AF65-F5344CB8AC3E}">
        <p14:creationId xmlns:p14="http://schemas.microsoft.com/office/powerpoint/2010/main" val="34849743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Hoitajalle </a:t>
            </a:r>
          </a:p>
        </p:txBody>
      </p:sp>
      <p:sp>
        <p:nvSpPr>
          <p:cNvPr id="3" name="Sisällön paikkamerkki 2"/>
          <p:cNvSpPr>
            <a:spLocks noGrp="1"/>
          </p:cNvSpPr>
          <p:nvPr>
            <p:ph idx="1"/>
          </p:nvPr>
        </p:nvSpPr>
        <p:spPr/>
        <p:txBody>
          <a:bodyPr/>
          <a:lstStyle/>
          <a:p>
            <a:r>
              <a:rPr lang="fi-FI" dirty="0" smtClean="0"/>
              <a:t>Keskittymistä </a:t>
            </a:r>
            <a:r>
              <a:rPr lang="fi-FI" dirty="0"/>
              <a:t>auttavat seuraavat toimenpiteet: </a:t>
            </a:r>
            <a:endParaRPr lang="fi-FI" dirty="0" smtClean="0"/>
          </a:p>
          <a:p>
            <a:r>
              <a:rPr lang="fi-FI" dirty="0" smtClean="0"/>
              <a:t>► </a:t>
            </a:r>
            <a:r>
              <a:rPr lang="fi-FI" dirty="0"/>
              <a:t>Minimoi taustahäly: hiljennä radio ja televisio, sulje ovi ja ikkuna. </a:t>
            </a:r>
            <a:endParaRPr lang="fi-FI" dirty="0" smtClean="0"/>
          </a:p>
          <a:p>
            <a:r>
              <a:rPr lang="fi-FI" dirty="0" smtClean="0"/>
              <a:t>► </a:t>
            </a:r>
            <a:r>
              <a:rPr lang="fi-FI" dirty="0"/>
              <a:t>Huolehdi hyvästä valaistuksesta. </a:t>
            </a:r>
            <a:endParaRPr lang="fi-FI" dirty="0" smtClean="0"/>
          </a:p>
          <a:p>
            <a:r>
              <a:rPr lang="fi-FI" dirty="0" smtClean="0"/>
              <a:t>► </a:t>
            </a:r>
            <a:r>
              <a:rPr lang="fi-FI" dirty="0"/>
              <a:t>Kiinnitä kumppanisi huomio, kun puhut hänelle. </a:t>
            </a:r>
            <a:endParaRPr lang="fi-FI" dirty="0" smtClean="0"/>
          </a:p>
          <a:p>
            <a:r>
              <a:rPr lang="fi-FI" dirty="0" smtClean="0"/>
              <a:t>► </a:t>
            </a:r>
            <a:r>
              <a:rPr lang="fi-FI" dirty="0"/>
              <a:t>Huolehdi siitä, että kumppani näkee kasvosi. Asetu samalle tasolle, lähietäisyydelle. ► Puhu selkeästi, yksi asia kerrallaan</a:t>
            </a:r>
            <a:r>
              <a:rPr lang="fi-FI" dirty="0" smtClean="0"/>
              <a:t>.</a:t>
            </a:r>
          </a:p>
          <a:p>
            <a:r>
              <a:rPr lang="fi-FI" dirty="0" smtClean="0"/>
              <a:t> </a:t>
            </a:r>
            <a:r>
              <a:rPr lang="fi-FI" dirty="0"/>
              <a:t>► Huolehdi, että tarvittavat apuvälineet, kuten kuulolaite tai silmälasit, ovat käytössä.</a:t>
            </a:r>
          </a:p>
        </p:txBody>
      </p:sp>
    </p:spTree>
    <p:extLst>
      <p:ext uri="{BB962C8B-B14F-4D97-AF65-F5344CB8AC3E}">
        <p14:creationId xmlns:p14="http://schemas.microsoft.com/office/powerpoint/2010/main" val="27928441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Kommunikoinnin esteet</a:t>
            </a:r>
            <a:endParaRPr lang="fi-FI" dirty="0"/>
          </a:p>
        </p:txBody>
      </p:sp>
      <p:sp>
        <p:nvSpPr>
          <p:cNvPr id="3" name="Sisällön paikkamerkki 2"/>
          <p:cNvSpPr>
            <a:spLocks noGrp="1"/>
          </p:cNvSpPr>
          <p:nvPr>
            <p:ph idx="1"/>
          </p:nvPr>
        </p:nvSpPr>
        <p:spPr/>
        <p:txBody>
          <a:bodyPr>
            <a:normAutofit/>
          </a:bodyPr>
          <a:lstStyle/>
          <a:p>
            <a:r>
              <a:rPr lang="fi-FI" dirty="0" smtClean="0"/>
              <a:t>Kun tunnistaa esteet, on ne helpompi poistaa</a:t>
            </a:r>
          </a:p>
          <a:p>
            <a:r>
              <a:rPr lang="fi-FI" dirty="0" smtClean="0"/>
              <a:t>kielelliset esteet – rajallinen sanavarasto, vaikeus ymmärtää monimutkaisia kielellisiä ilmaisuja</a:t>
            </a:r>
            <a:endParaRPr lang="fi-FI" dirty="0"/>
          </a:p>
          <a:p>
            <a:r>
              <a:rPr lang="fi-FI" dirty="0" smtClean="0"/>
              <a:t>vuorovaikutuksellisia </a:t>
            </a:r>
            <a:r>
              <a:rPr lang="fi-FI" dirty="0"/>
              <a:t>esteitä – </a:t>
            </a:r>
            <a:r>
              <a:rPr lang="fi-FI" dirty="0" smtClean="0"/>
              <a:t>ei anneta aikaa kommunikointiin tai toiset eivät hallitse toisen kommunikointitapaa</a:t>
            </a:r>
          </a:p>
          <a:p>
            <a:r>
              <a:rPr lang="fi-FI" dirty="0" smtClean="0"/>
              <a:t>tiedonsaannin </a:t>
            </a:r>
            <a:r>
              <a:rPr lang="fi-FI" dirty="0"/>
              <a:t>esteitä – </a:t>
            </a:r>
            <a:r>
              <a:rPr lang="fi-FI" dirty="0" smtClean="0"/>
              <a:t>kun ei ole keinoja hankkia tietoja esim. verkosta </a:t>
            </a:r>
            <a:endParaRPr lang="fi-FI" dirty="0"/>
          </a:p>
          <a:p>
            <a:r>
              <a:rPr lang="fi-FI" dirty="0" smtClean="0"/>
              <a:t>luotettavuuden </a:t>
            </a:r>
            <a:r>
              <a:rPr lang="fi-FI" dirty="0"/>
              <a:t>esteitä – </a:t>
            </a:r>
            <a:r>
              <a:rPr lang="fi-FI" dirty="0" smtClean="0"/>
              <a:t>ihmisen puheisiin ei uskota </a:t>
            </a:r>
            <a:endParaRPr lang="fi-FI" dirty="0"/>
          </a:p>
          <a:p>
            <a:r>
              <a:rPr lang="fi-FI" dirty="0" smtClean="0"/>
              <a:t>yhteiskunnallisia </a:t>
            </a:r>
            <a:r>
              <a:rPr lang="fi-FI" dirty="0"/>
              <a:t>esteitä – kuten ihmisten uskomukset tai ennakkoluulot, jotka estävät kommunikointia.</a:t>
            </a:r>
          </a:p>
          <a:p>
            <a:endParaRPr lang="fi-FI" dirty="0"/>
          </a:p>
        </p:txBody>
      </p:sp>
    </p:spTree>
    <p:extLst>
      <p:ext uri="{BB962C8B-B14F-4D97-AF65-F5344CB8AC3E}">
        <p14:creationId xmlns:p14="http://schemas.microsoft.com/office/powerpoint/2010/main" val="36801560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a:t> </a:t>
            </a:r>
            <a:r>
              <a:rPr lang="fi-FI" dirty="0"/>
              <a:t/>
            </a:r>
            <a:br>
              <a:rPr lang="fi-FI" dirty="0"/>
            </a:br>
            <a:r>
              <a:rPr lang="fi-FI" b="1" dirty="0"/>
              <a:t>Vuorovaikutusaloitteiden havaitseminen ja niihin vastaaminen</a:t>
            </a:r>
            <a:r>
              <a:rPr lang="fi-FI" dirty="0"/>
              <a:t/>
            </a:r>
            <a:br>
              <a:rPr lang="fi-FI" dirty="0"/>
            </a:br>
            <a:endParaRPr lang="fi-FI" dirty="0"/>
          </a:p>
        </p:txBody>
      </p:sp>
      <p:sp>
        <p:nvSpPr>
          <p:cNvPr id="3" name="Sisällön paikkamerkki 2"/>
          <p:cNvSpPr>
            <a:spLocks noGrp="1"/>
          </p:cNvSpPr>
          <p:nvPr>
            <p:ph idx="1"/>
          </p:nvPr>
        </p:nvSpPr>
        <p:spPr/>
        <p:txBody>
          <a:bodyPr/>
          <a:lstStyle/>
          <a:p>
            <a:r>
              <a:rPr lang="fi-FI" dirty="0" smtClean="0"/>
              <a:t>Millaisia vuorovaikutusaloitteet ovat? Miten ne voi tunnistaa?</a:t>
            </a:r>
            <a:endParaRPr lang="fi-FI" dirty="0"/>
          </a:p>
        </p:txBody>
      </p:sp>
    </p:spTree>
    <p:extLst>
      <p:ext uri="{BB962C8B-B14F-4D97-AF65-F5344CB8AC3E}">
        <p14:creationId xmlns:p14="http://schemas.microsoft.com/office/powerpoint/2010/main" val="3457878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Miten voimme vastata aloitteisiin? </a:t>
            </a:r>
            <a:br>
              <a:rPr lang="fi-FI" dirty="0"/>
            </a:br>
            <a:endParaRPr lang="fi-FI" dirty="0"/>
          </a:p>
        </p:txBody>
      </p:sp>
      <p:sp>
        <p:nvSpPr>
          <p:cNvPr id="3" name="Sisällön paikkamerkki 2"/>
          <p:cNvSpPr>
            <a:spLocks noGrp="1"/>
          </p:cNvSpPr>
          <p:nvPr>
            <p:ph idx="1"/>
          </p:nvPr>
        </p:nvSpPr>
        <p:spPr/>
        <p:txBody>
          <a:bodyPr>
            <a:normAutofit/>
          </a:bodyPr>
          <a:lstStyle/>
          <a:p>
            <a:r>
              <a:rPr lang="fi-FI" dirty="0" smtClean="0"/>
              <a:t>Jäljittelemällä toimintaa, vastataan ääntelyyn samanlaisella ääntelyllä</a:t>
            </a:r>
          </a:p>
          <a:p>
            <a:r>
              <a:rPr lang="fi-FI" dirty="0" smtClean="0"/>
              <a:t>Sanomalla ääneen, mitä arvelee toisen tarkoittavan – haluatko, että avaan telkkarin?</a:t>
            </a:r>
          </a:p>
          <a:p>
            <a:r>
              <a:rPr lang="fi-FI" dirty="0" smtClean="0"/>
              <a:t>Käyttämällä puheen ja tulkinnan rinnalla muita ymmärtämistä tukevia keinoja</a:t>
            </a:r>
          </a:p>
          <a:p>
            <a:r>
              <a:rPr lang="fi-FI" dirty="0" smtClean="0"/>
              <a:t>Tehdään kuvaavia eleitä, katsotaan kysyvästi.</a:t>
            </a:r>
          </a:p>
          <a:p>
            <a:r>
              <a:rPr lang="fi-FI" dirty="0" smtClean="0"/>
              <a:t>-&gt; vastaaminen riippuu vuorovaikutuskumppanin </a:t>
            </a:r>
            <a:r>
              <a:rPr lang="fi-FI" dirty="0"/>
              <a:t>ymmärtämisen tasosta ja </a:t>
            </a:r>
            <a:r>
              <a:rPr lang="fi-FI" dirty="0" smtClean="0"/>
              <a:t>vuorovaikutustilanteesta</a:t>
            </a:r>
            <a:endParaRPr lang="fi-FI" dirty="0"/>
          </a:p>
          <a:p>
            <a:endParaRPr lang="fi-FI" dirty="0"/>
          </a:p>
        </p:txBody>
      </p:sp>
    </p:spTree>
    <p:extLst>
      <p:ext uri="{BB962C8B-B14F-4D97-AF65-F5344CB8AC3E}">
        <p14:creationId xmlns:p14="http://schemas.microsoft.com/office/powerpoint/2010/main" val="4941109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1031</TotalTime>
  <Words>1109</Words>
  <Application>Microsoft Office PowerPoint</Application>
  <PresentationFormat>Laajakuva</PresentationFormat>
  <Paragraphs>110</Paragraphs>
  <Slides>14</Slides>
  <Notes>6</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14</vt:i4>
      </vt:variant>
    </vt:vector>
  </HeadingPairs>
  <TitlesOfParts>
    <vt:vector size="20" baseType="lpstr">
      <vt:lpstr>Arial</vt:lpstr>
      <vt:lpstr>Calibri</vt:lpstr>
      <vt:lpstr>Century Gothic</vt:lpstr>
      <vt:lpstr>Garamond</vt:lpstr>
      <vt:lpstr>Times New Roman</vt:lpstr>
      <vt:lpstr>Savon</vt:lpstr>
      <vt:lpstr>Ammatillinen vuorovaikutus</vt:lpstr>
      <vt:lpstr>Porinaryhmä</vt:lpstr>
      <vt:lpstr>Oikeus kommunikointiin</vt:lpstr>
      <vt:lpstr>Vuorovaikutustilanteissa muistisairauden edetessä </vt:lpstr>
      <vt:lpstr>Ikääntymisen vaikutukset vuorovaikutukseen </vt:lpstr>
      <vt:lpstr>Hoitajalle </vt:lpstr>
      <vt:lpstr>Kommunikoinnin esteet</vt:lpstr>
      <vt:lpstr>  Vuorovaikutusaloitteiden havaitseminen ja niihin vastaaminen </vt:lpstr>
      <vt:lpstr>Miten voimme vastata aloitteisiin?  </vt:lpstr>
      <vt:lpstr>LOVIT®-muistisääntö </vt:lpstr>
      <vt:lpstr>Apuvälineitä kommunikointiin</vt:lpstr>
      <vt:lpstr>Kosketus vuorovaikutuksessa </vt:lpstr>
      <vt:lpstr>Kysymyksiä:</vt:lpstr>
      <vt:lpstr>Linkkejä ja lisälukemista</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Ammatillinen vuorovaikutus</dc:title>
  <dc:creator>Karppinen Mari</dc:creator>
  <cp:lastModifiedBy>Karppinen Mari</cp:lastModifiedBy>
  <cp:revision>22</cp:revision>
  <dcterms:created xsi:type="dcterms:W3CDTF">2021-11-03T16:19:12Z</dcterms:created>
  <dcterms:modified xsi:type="dcterms:W3CDTF">2021-11-04T09:30:45Z</dcterms:modified>
</cp:coreProperties>
</file>