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8" r:id="rId3"/>
    <p:sldId id="266" r:id="rId4"/>
    <p:sldId id="267" r:id="rId5"/>
    <p:sldId id="259" r:id="rId6"/>
    <p:sldId id="260" r:id="rId7"/>
    <p:sldId id="261" r:id="rId8"/>
    <p:sldId id="262" r:id="rId9"/>
    <p:sldId id="263" r:id="rId10"/>
    <p:sldId id="264"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43" autoAdjust="0"/>
    <p:restoredTop sz="94660"/>
  </p:normalViewPr>
  <p:slideViewPr>
    <p:cSldViewPr snapToGrid="0">
      <p:cViewPr varScale="1">
        <p:scale>
          <a:sx n="88" d="100"/>
          <a:sy n="88" d="100"/>
        </p:scale>
        <p:origin x="499" y="6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708D8-DEDD-4C7D-B5D7-CE9314136D18}" type="datetimeFigureOut">
              <a:rPr lang="fi-FI" smtClean="0"/>
              <a:t>4.11.2021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95546-077A-4685-8D74-2FDDF386E418}" type="slidenum">
              <a:rPr lang="fi-FI" smtClean="0"/>
              <a:t>‹#›</a:t>
            </a:fld>
            <a:endParaRPr lang="fi-FI"/>
          </a:p>
        </p:txBody>
      </p:sp>
    </p:spTree>
    <p:extLst>
      <p:ext uri="{BB962C8B-B14F-4D97-AF65-F5344CB8AC3E}">
        <p14:creationId xmlns:p14="http://schemas.microsoft.com/office/powerpoint/2010/main" val="373639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Kaiken toiminnan taustalla on lait, ohjeet ja arvot – </a:t>
            </a:r>
          </a:p>
          <a:p>
            <a:r>
              <a:rPr lang="fi-FI" dirty="0" smtClean="0"/>
              <a:t>Asiakkaalla/potilaalla on oikeuksia ja velvollisuuksia</a:t>
            </a:r>
          </a:p>
          <a:p>
            <a:r>
              <a:rPr lang="fi-FI" dirty="0" smtClean="0"/>
              <a:t>Työntekijällä on oikeuksia ja velvollisuuksia </a:t>
            </a:r>
          </a:p>
          <a:p>
            <a:r>
              <a:rPr lang="fi-FI" dirty="0" smtClean="0"/>
              <a:t>Tiedettävä, mistä ottaa asioista selvää, on jonkinlainen </a:t>
            </a:r>
            <a:r>
              <a:rPr lang="fi-FI" dirty="0" err="1" smtClean="0"/>
              <a:t>mielukuva</a:t>
            </a:r>
            <a:r>
              <a:rPr lang="fi-FI" dirty="0" smtClean="0"/>
              <a:t> eri </a:t>
            </a:r>
            <a:r>
              <a:rPr lang="fi-FI" dirty="0" err="1" smtClean="0"/>
              <a:t>laiesta</a:t>
            </a:r>
            <a:r>
              <a:rPr lang="fi-FI" dirty="0" smtClean="0"/>
              <a:t> ja niiden sisällöstä</a:t>
            </a:r>
          </a:p>
          <a:p>
            <a:pPr marL="171450" indent="-171450">
              <a:buFontTx/>
              <a:buChar char="-"/>
            </a:pPr>
            <a:r>
              <a:rPr lang="fi-FI" dirty="0" smtClean="0"/>
              <a:t>On ymmärrettävä omat rajat, oma osaaminen</a:t>
            </a:r>
          </a:p>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1</a:t>
            </a:fld>
            <a:endParaRPr lang="fi-FI"/>
          </a:p>
        </p:txBody>
      </p:sp>
    </p:spTree>
    <p:extLst>
      <p:ext uri="{BB962C8B-B14F-4D97-AF65-F5344CB8AC3E}">
        <p14:creationId xmlns:p14="http://schemas.microsoft.com/office/powerpoint/2010/main" val="110256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Osallistuminen</a:t>
            </a:r>
          </a:p>
          <a:p>
            <a:r>
              <a:rPr lang="fi-FI" dirty="0" smtClean="0"/>
              <a:t>Osallisuus </a:t>
            </a:r>
          </a:p>
          <a:p>
            <a:r>
              <a:rPr lang="fi-FI" dirty="0" smtClean="0"/>
              <a:t>Luovat menetelmät</a:t>
            </a:r>
          </a:p>
          <a:p>
            <a:r>
              <a:rPr lang="fi-FI" dirty="0" smtClean="0"/>
              <a:t>Kestävä kehitys</a:t>
            </a:r>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2</a:t>
            </a:fld>
            <a:endParaRPr lang="fi-FI"/>
          </a:p>
        </p:txBody>
      </p:sp>
    </p:spTree>
    <p:extLst>
      <p:ext uri="{BB962C8B-B14F-4D97-AF65-F5344CB8AC3E}">
        <p14:creationId xmlns:p14="http://schemas.microsoft.com/office/powerpoint/2010/main" val="245257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Hyvinvoinnin ja toimintakyvyn edistäminen Tämän päivän eläkkeelle jäävät henkilöt ovat jo nyt hyväkuntoisempia ja tulevaisuudessa yhä suurempi voimavara yhteiskunnassa ja toisaalta myös koko ajan merkittävämpi ryhmä taloudellisesti ja yhteiskunnallisena vaikuttajana. Huomattavaa on myös, että ns. hopeatalous on kasvussa ja siten eläkeikäisten, jotka saavat työeläkkeitä ja joilla on varallisuutta, määrä kuluttajina lisääntyy. Toimintakykyä ja hyvää elämänlaatua eläkeikäisellä väestöllä pitää yllä mahdollisuus osallistua mahdollisimman pitkään yhdenvertaisesti yhteiskunnan toimintaan, hoitaa omia asioitaan, kehittää itseään, tavata ystäviään ja nauttia kulttuurista. Tämä edellyttää sitä, että erilaiset palvelut ml. erityisesti liikkumisen palvelut ja kävely-ympäristöt, on suunniteltu ja hoidettu niin, että liikkuminen on mahdollisimman esteetöntä ja turvallista. Ikääntyvien ihmisten palveluiden suunnittelun keskiössä ovat myös hyvinvoinnin ja toimintakyvyn heikkenemistä ennaltaehkäisevät palvelut kuten ikääntyneiden yhteisöllinen ruokailu. Niitä lisäämällä ja kehittämällä voidaan osaltaan ennaltaehkäistä siirtymistä säännöllisten palvelujen piiriin. Toimintakyvyn heikkenemistä ennalta ehkäiseviä palveluja ovat kehittäneet niin järjestöt kuin kunnatkin. Ennalta ehkäisevien ja hyvinvointia edistävien palveluiden käyttöä helpottaa, jos ne ovat helposti löydettävissä, saavutettavia, esteettömiä ja niitä on tarjolla monessa muodossa, myös digitaalisesti muiden lähipalveluiden ohessa</a:t>
            </a:r>
          </a:p>
          <a:p>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3</a:t>
            </a:fld>
            <a:endParaRPr lang="fi-FI"/>
          </a:p>
        </p:txBody>
      </p:sp>
    </p:spTree>
    <p:extLst>
      <p:ext uri="{BB962C8B-B14F-4D97-AF65-F5344CB8AC3E}">
        <p14:creationId xmlns:p14="http://schemas.microsoft.com/office/powerpoint/2010/main" val="288706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Osallistuminen - Laki sosiaalihuollon asiakkaan asemasta ja oikeuksista</a:t>
            </a:r>
          </a:p>
          <a:p>
            <a:endParaRPr lang="fi-FI" dirty="0" smtClean="0"/>
          </a:p>
          <a:p>
            <a:endParaRPr lang="fi-FI" dirty="0" smtClean="0"/>
          </a:p>
          <a:p>
            <a:r>
              <a:rPr lang="fi-FI" dirty="0" smtClean="0"/>
              <a:t>ovat menetelmät ovat edullisia ja tehokkaita keinoja hyvinvoinnin lisäämiseen ja työllisyyden edistämiseen – juuri sellaisia, joita kunnissa ja alueilla tarvitaan.</a:t>
            </a:r>
          </a:p>
          <a:p>
            <a:r>
              <a:rPr lang="fi-FI" dirty="0" smtClean="0"/>
              <a:t>Ollakseen aktiivinen yhteisönsä jäsen ja hallitakseen oman elämänsä kulkua, ihmisen tulee uskoa omaan toimijuuteensa. Vaikeuksien keskellä elävän ihmisen voi kuitenkin olla vaikea nähdä tarjolla olevia mahdollisuuksia, vaikka juuri sitä saatettaisiin tarvita vaikeuksista pääsemiseen.</a:t>
            </a:r>
          </a:p>
          <a:p>
            <a:r>
              <a:rPr lang="fi-FI" dirty="0" smtClean="0"/>
              <a:t>Luovassa toiminnassa ihminen saa etäisyyttä arkeensa, uudenlaisia näkökulmia elämäänsä sekä merkityksellisyyden kokemuksia. Muodostuu ympäristö, jossa näköalat avautuvat ja omaa elämäntarinaa on mahdollista muovata vuorovaikutuksessa omiin tunteisiin ja kokemuksiin sekä toisiin ihmisiin.</a:t>
            </a:r>
          </a:p>
          <a:p>
            <a:endParaRPr lang="fi-FI" dirty="0" smtClean="0"/>
          </a:p>
          <a:p>
            <a:endParaRPr lang="fi-FI" dirty="0"/>
          </a:p>
        </p:txBody>
      </p:sp>
      <p:sp>
        <p:nvSpPr>
          <p:cNvPr id="4" name="Dian numeron paikkamerkki 3"/>
          <p:cNvSpPr>
            <a:spLocks noGrp="1"/>
          </p:cNvSpPr>
          <p:nvPr>
            <p:ph type="sldNum" sz="quarter" idx="10"/>
          </p:nvPr>
        </p:nvSpPr>
        <p:spPr/>
        <p:txBody>
          <a:bodyPr/>
          <a:lstStyle/>
          <a:p>
            <a:fld id="{CE42AECA-BED6-4B35-B618-F4EC1AC11421}" type="slidenum">
              <a:rPr lang="fi-FI" smtClean="0"/>
              <a:t>5</a:t>
            </a:fld>
            <a:endParaRPr lang="fi-FI"/>
          </a:p>
        </p:txBody>
      </p:sp>
    </p:spTree>
    <p:extLst>
      <p:ext uri="{BB962C8B-B14F-4D97-AF65-F5344CB8AC3E}">
        <p14:creationId xmlns:p14="http://schemas.microsoft.com/office/powerpoint/2010/main" val="295638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Tekemiset saattavat tuntua lapsellisilta, mutta voi riippua siitä, miten hoitaja asian esittää</a:t>
            </a:r>
          </a:p>
          <a:p>
            <a:r>
              <a:rPr lang="fi-FI" dirty="0" smtClean="0"/>
              <a:t>Hoitajan tulisi kertoa, että tehtävä on tärkeä, hän tarvitsee apua, ehtisitkö sinä auttaa? -&gt; merkityksellisyyden tunne</a:t>
            </a:r>
            <a:endParaRPr lang="fi-FI" dirty="0"/>
          </a:p>
        </p:txBody>
      </p:sp>
      <p:sp>
        <p:nvSpPr>
          <p:cNvPr id="4" name="Dian numeron paikkamerkki 3"/>
          <p:cNvSpPr>
            <a:spLocks noGrp="1"/>
          </p:cNvSpPr>
          <p:nvPr>
            <p:ph type="sldNum" sz="quarter" idx="10"/>
          </p:nvPr>
        </p:nvSpPr>
        <p:spPr/>
        <p:txBody>
          <a:bodyPr/>
          <a:lstStyle/>
          <a:p>
            <a:fld id="{CE42AECA-BED6-4B35-B618-F4EC1AC11421}" type="slidenum">
              <a:rPr lang="fi-FI" smtClean="0"/>
              <a:t>9</a:t>
            </a:fld>
            <a:endParaRPr lang="fi-FI"/>
          </a:p>
        </p:txBody>
      </p:sp>
    </p:spTree>
    <p:extLst>
      <p:ext uri="{BB962C8B-B14F-4D97-AF65-F5344CB8AC3E}">
        <p14:creationId xmlns:p14="http://schemas.microsoft.com/office/powerpoint/2010/main" val="319401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Kaikki toiminta hyvinvoinnin ja toimintakyvyn edistämiseen on kestävää kehitystä.</a:t>
            </a:r>
          </a:p>
          <a:p>
            <a:r>
              <a:rPr lang="fi-FI" dirty="0" smtClean="0"/>
              <a:t>Kun ihminen voi hyvin </a:t>
            </a:r>
            <a:r>
              <a:rPr lang="fi-FI" dirty="0" err="1" smtClean="0"/>
              <a:t>fyyssesti</a:t>
            </a:r>
            <a:r>
              <a:rPr lang="fi-FI" dirty="0" smtClean="0"/>
              <a:t>, </a:t>
            </a:r>
            <a:r>
              <a:rPr lang="fi-FI" dirty="0" err="1" smtClean="0"/>
              <a:t>psyykksiesti</a:t>
            </a:r>
            <a:r>
              <a:rPr lang="fi-FI" dirty="0" smtClean="0"/>
              <a:t> ja sosiaalisesti, se säästää rahaa</a:t>
            </a:r>
          </a:p>
          <a:p>
            <a:r>
              <a:rPr lang="fi-FI" dirty="0" smtClean="0"/>
              <a:t>Samaa asiaa voi miettiä myös työntekijänä – poissaolot vähenevät: ei </a:t>
            </a:r>
            <a:r>
              <a:rPr lang="fi-FI" dirty="0" err="1" smtClean="0"/>
              <a:t>saiastumisia</a:t>
            </a:r>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11</a:t>
            </a:fld>
            <a:endParaRPr lang="fi-FI"/>
          </a:p>
        </p:txBody>
      </p:sp>
    </p:spTree>
    <p:extLst>
      <p:ext uri="{BB962C8B-B14F-4D97-AF65-F5344CB8AC3E}">
        <p14:creationId xmlns:p14="http://schemas.microsoft.com/office/powerpoint/2010/main" val="224284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0A2289F-6FEA-43C1-AC89-F9A8A25BE613}" type="slidenum">
              <a:rPr lang="fi-FI" smtClean="0"/>
              <a:t>20</a:t>
            </a:fld>
            <a:endParaRPr lang="fi-FI"/>
          </a:p>
        </p:txBody>
      </p:sp>
    </p:spTree>
    <p:extLst>
      <p:ext uri="{BB962C8B-B14F-4D97-AF65-F5344CB8AC3E}">
        <p14:creationId xmlns:p14="http://schemas.microsoft.com/office/powerpoint/2010/main" val="737517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0694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epale.ec.europa.eu/fi/blog/ikaihmisten-osallisuus-vaatii-asennevallankumouksen" TargetMode="External"/><Relationship Id="rId2" Type="http://schemas.openxmlformats.org/officeDocument/2006/relationships/hyperlink" Target="https://www.ikainstituutti.fi/osallisuus/"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sitra.fi/blogit/milta-sosiaalinen-kestavyys-nayttaa/"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urn.fi/URN:NBN:fi:amk-202005016739" TargetMode="External"/><Relationship Id="rId2" Type="http://schemas.openxmlformats.org/officeDocument/2006/relationships/hyperlink" Target="https://media.sitra.fi/2017/02/23225247/Kohti_kestavaa_hyvinvointia.pdf" TargetMode="External"/><Relationship Id="rId1" Type="http://schemas.openxmlformats.org/officeDocument/2006/relationships/slideLayout" Target="../slideLayouts/slideLayout18.xml"/><Relationship Id="rId5" Type="http://schemas.openxmlformats.org/officeDocument/2006/relationships/hyperlink" Target="https://julkaisut.valtioneuvosto.fi/bitstream/handle/10024/162455/STM_2020_29_J.pdf?sequence=1&amp;isAllowed=y" TargetMode="External"/><Relationship Id="rId4" Type="http://schemas.openxmlformats.org/officeDocument/2006/relationships/hyperlink" Target="https://www.ymparistoosaava.fi/sosiaali-ja-terveysal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julkaisut.valtioneuvosto.fi/bitstream/handle/10024/162455/STM_2020_29_J.pdf?sequence=1&amp;isAllowed=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montessoridementia.org/video/changing-lives-1"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a:t>Omavalvonnan mukainen toiminta </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64132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flipH="1">
            <a:off x="7060306" y="673632"/>
            <a:ext cx="4332850" cy="5876109"/>
          </a:xfrm>
          <a:prstGeom prst="rect">
            <a:avLst/>
          </a:prstGeom>
        </p:spPr>
      </p:pic>
      <p:pic>
        <p:nvPicPr>
          <p:cNvPr id="3" name="Kuva 2"/>
          <p:cNvPicPr>
            <a:picLocks noChangeAspect="1"/>
          </p:cNvPicPr>
          <p:nvPr/>
        </p:nvPicPr>
        <p:blipFill>
          <a:blip r:embed="rId3"/>
          <a:stretch>
            <a:fillRect/>
          </a:stretch>
        </p:blipFill>
        <p:spPr>
          <a:xfrm>
            <a:off x="548641" y="673632"/>
            <a:ext cx="5834742" cy="5231674"/>
          </a:xfrm>
          <a:prstGeom prst="rect">
            <a:avLst/>
          </a:prstGeom>
        </p:spPr>
      </p:pic>
    </p:spTree>
    <p:extLst>
      <p:ext uri="{BB962C8B-B14F-4D97-AF65-F5344CB8AC3E}">
        <p14:creationId xmlns:p14="http://schemas.microsoft.com/office/powerpoint/2010/main" val="2257828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kestävä kehitys on?</a:t>
            </a:r>
            <a:endParaRPr lang="fi-FI" dirty="0"/>
          </a:p>
        </p:txBody>
      </p:sp>
      <p:sp>
        <p:nvSpPr>
          <p:cNvPr id="3" name="Sisällön paikkamerkki 2"/>
          <p:cNvSpPr>
            <a:spLocks noGrp="1"/>
          </p:cNvSpPr>
          <p:nvPr>
            <p:ph idx="1"/>
          </p:nvPr>
        </p:nvSpPr>
        <p:spPr/>
        <p:txBody>
          <a:bodyPr/>
          <a:lstStyle/>
          <a:p>
            <a:r>
              <a:rPr lang="fi-FI" dirty="0"/>
              <a:t>Kestävässä kehityksessä on tärkeää löytää ratkaisut, jotka kunnioittavat ekologisia reunaehtoja samalla, kun ne tuottavat taloudellisesti ja sosiaalisesti kestäviä ratkaisuja. Pilaantuneessa ympäristössä kun ei toimi yhteiskunta eikä talous</a:t>
            </a:r>
            <a:r>
              <a:rPr lang="fi-FI" dirty="0" smtClean="0"/>
              <a:t>. (Sitran asiantuntijapaneeli)</a:t>
            </a:r>
            <a:endParaRPr lang="fi-FI" dirty="0"/>
          </a:p>
        </p:txBody>
      </p:sp>
    </p:spTree>
    <p:extLst>
      <p:ext uri="{BB962C8B-B14F-4D97-AF65-F5344CB8AC3E}">
        <p14:creationId xmlns:p14="http://schemas.microsoft.com/office/powerpoint/2010/main" val="3918300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Kestävän kehityksen </a:t>
            </a:r>
            <a:r>
              <a:rPr lang="fi-FI" dirty="0" smtClean="0"/>
              <a:t>päämäärä </a:t>
            </a:r>
            <a:endParaRPr lang="fi-FI" dirty="0"/>
          </a:p>
        </p:txBody>
      </p:sp>
      <p:sp>
        <p:nvSpPr>
          <p:cNvPr id="3" name="Sisällön paikkamerkki 2"/>
          <p:cNvSpPr>
            <a:spLocks noGrp="1"/>
          </p:cNvSpPr>
          <p:nvPr>
            <p:ph idx="1"/>
          </p:nvPr>
        </p:nvSpPr>
        <p:spPr/>
        <p:txBody>
          <a:bodyPr/>
          <a:lstStyle/>
          <a:p>
            <a:r>
              <a:rPr lang="fi-FI" dirty="0" smtClean="0"/>
              <a:t>Ihminen </a:t>
            </a:r>
            <a:r>
              <a:rPr lang="fi-FI" dirty="0"/>
              <a:t>pitää huolta omasta terveydestään sekä toteuttaa sellaista elämää, kuin itse haluaa. </a:t>
            </a:r>
          </a:p>
          <a:p>
            <a:r>
              <a:rPr lang="fi-FI" dirty="0"/>
              <a:t>Myös elämänlaadun parantaminen ja ylläpitäminen on kestävän kehityksen </a:t>
            </a:r>
            <a:r>
              <a:rPr lang="fi-FI" dirty="0" smtClean="0"/>
              <a:t>päämäärä.</a:t>
            </a:r>
            <a:endParaRPr lang="fi-FI" dirty="0"/>
          </a:p>
          <a:p>
            <a:r>
              <a:rPr lang="fi-FI" dirty="0"/>
              <a:t>K</a:t>
            </a:r>
            <a:r>
              <a:rPr lang="fi-FI" dirty="0" smtClean="0"/>
              <a:t>estävän </a:t>
            </a:r>
            <a:r>
              <a:rPr lang="fi-FI" dirty="0"/>
              <a:t>kehityksen tavoitteena on säästää luonnonvaroja tuleville </a:t>
            </a:r>
            <a:r>
              <a:rPr lang="fi-FI" dirty="0" smtClean="0"/>
              <a:t>sukupolville.</a:t>
            </a:r>
            <a:endParaRPr lang="fi-FI" dirty="0"/>
          </a:p>
          <a:p>
            <a:pPr marL="0" indent="0">
              <a:buNone/>
            </a:pPr>
            <a:endParaRPr lang="fi-FI" dirty="0"/>
          </a:p>
        </p:txBody>
      </p:sp>
    </p:spTree>
    <p:extLst>
      <p:ext uri="{BB962C8B-B14F-4D97-AF65-F5344CB8AC3E}">
        <p14:creationId xmlns:p14="http://schemas.microsoft.com/office/powerpoint/2010/main" val="303843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92" y="531222"/>
            <a:ext cx="10928216" cy="6326777"/>
          </a:xfrm>
          <a:prstGeom prst="rect">
            <a:avLst/>
          </a:prstGeom>
        </p:spPr>
      </p:pic>
    </p:spTree>
    <p:extLst>
      <p:ext uri="{BB962C8B-B14F-4D97-AF65-F5344CB8AC3E}">
        <p14:creationId xmlns:p14="http://schemas.microsoft.com/office/powerpoint/2010/main" val="179397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2081349" y="1033462"/>
            <a:ext cx="6395901" cy="4791075"/>
          </a:xfrm>
          <a:prstGeom prst="rect">
            <a:avLst/>
          </a:prstGeom>
        </p:spPr>
      </p:pic>
    </p:spTree>
    <p:extLst>
      <p:ext uri="{BB962C8B-B14F-4D97-AF65-F5344CB8AC3E}">
        <p14:creationId xmlns:p14="http://schemas.microsoft.com/office/powerpoint/2010/main" val="4155082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Sosiaalinen kestävä kehitys</a:t>
            </a:r>
            <a:br>
              <a:rPr lang="fi-FI" dirty="0"/>
            </a:br>
            <a:endParaRPr lang="fi-FI" dirty="0"/>
          </a:p>
        </p:txBody>
      </p:sp>
      <p:sp>
        <p:nvSpPr>
          <p:cNvPr id="3" name="Sisällön paikkamerkki 2"/>
          <p:cNvSpPr>
            <a:spLocks noGrp="1"/>
          </p:cNvSpPr>
          <p:nvPr>
            <p:ph idx="1"/>
          </p:nvPr>
        </p:nvSpPr>
        <p:spPr/>
        <p:txBody>
          <a:bodyPr>
            <a:normAutofit lnSpcReduction="10000"/>
          </a:bodyPr>
          <a:lstStyle/>
          <a:p>
            <a:r>
              <a:rPr lang="fi-FI" dirty="0"/>
              <a:t>Kaikille tulisi taata riittävä toimeentulo, hyvinvointipalvelut ja turvallisuus</a:t>
            </a:r>
          </a:p>
          <a:p>
            <a:r>
              <a:rPr lang="fi-FI" dirty="0"/>
              <a:t>Sosiaalinen hyvinvointi tukee yksilön terveyttä ja toimintakykyä - &gt; positiiviset vaikutukset yhteiskuntaan ja taloudelliseen kestävään kehitykseen -&gt; vähemmän sairauksia/sairaslomia</a:t>
            </a:r>
          </a:p>
          <a:p>
            <a:r>
              <a:rPr lang="fi-FI" dirty="0" smtClean="0"/>
              <a:t>Yhteisöllisyyden </a:t>
            </a:r>
            <a:r>
              <a:rPr lang="fi-FI" dirty="0"/>
              <a:t>ja osallistumismahdollisuuksien edistäminen (asiakkaan oman äänen ja mielipiteen tuominen </a:t>
            </a:r>
            <a:r>
              <a:rPr lang="fi-FI" dirty="0" smtClean="0"/>
              <a:t>esille) </a:t>
            </a:r>
          </a:p>
          <a:p>
            <a:r>
              <a:rPr lang="fi-FI" dirty="0" smtClean="0"/>
              <a:t>Esteettömyys – mahdollisuus osallistua yhteiskuntaan </a:t>
            </a:r>
          </a:p>
          <a:p>
            <a:r>
              <a:rPr lang="fi-FI" dirty="0" smtClean="0"/>
              <a:t>Ikääntyneiden osallisuuden edistäminen </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51172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Osallisuus ja ikääntyminen</a:t>
            </a:r>
            <a:endParaRPr lang="fi-FI" dirty="0"/>
          </a:p>
        </p:txBody>
      </p:sp>
      <p:sp>
        <p:nvSpPr>
          <p:cNvPr id="3" name="Sisällön paikkamerkki 2"/>
          <p:cNvSpPr>
            <a:spLocks noGrp="1"/>
          </p:cNvSpPr>
          <p:nvPr>
            <p:ph idx="1"/>
          </p:nvPr>
        </p:nvSpPr>
        <p:spPr/>
        <p:txBody>
          <a:bodyPr>
            <a:normAutofit/>
          </a:bodyPr>
          <a:lstStyle/>
          <a:p>
            <a:r>
              <a:rPr lang="fi-FI" dirty="0"/>
              <a:t>Osallisuus on kuulluksi ja kohdatuksi tulemista</a:t>
            </a:r>
          </a:p>
          <a:p>
            <a:r>
              <a:rPr lang="fi-FI" dirty="0" smtClean="0"/>
              <a:t>Sosiaaliset verkostot ja osallisuuden kokeminen parantavat elämän laatua ja vähentävät riskiä syrjäytyä</a:t>
            </a:r>
          </a:p>
          <a:p>
            <a:r>
              <a:rPr lang="fi-FI" dirty="0" smtClean="0"/>
              <a:t>Kun ihminen voi vaikuttaa oman elämänsä kulkuun, hän kokee itsensä osalliseksi</a:t>
            </a:r>
          </a:p>
          <a:p>
            <a:endParaRPr lang="fi-FI" dirty="0"/>
          </a:p>
          <a:p>
            <a:r>
              <a:rPr lang="fi-FI" dirty="0" smtClean="0"/>
              <a:t>Lähde: </a:t>
            </a:r>
            <a:r>
              <a:rPr lang="fi-FI" dirty="0">
                <a:hlinkClick r:id="rId2"/>
              </a:rPr>
              <a:t>Osallisuus - Ikäinstituutti (ikainstituutti.fi</a:t>
            </a:r>
            <a:r>
              <a:rPr lang="fi-FI" dirty="0" smtClean="0">
                <a:hlinkClick r:id="rId2"/>
              </a:rPr>
              <a:t>)</a:t>
            </a:r>
            <a:endParaRPr lang="fi-FI" dirty="0" smtClean="0"/>
          </a:p>
          <a:p>
            <a:r>
              <a:rPr lang="fi-FI" dirty="0">
                <a:hlinkClick r:id="rId3"/>
              </a:rPr>
              <a:t>Ikäihmisten osallisuus vaatii asennevallankumouksen | EPALE (europa.eu)</a:t>
            </a:r>
            <a:endParaRPr lang="fi-FI" dirty="0"/>
          </a:p>
          <a:p>
            <a:endParaRPr lang="fi-FI" dirty="0"/>
          </a:p>
        </p:txBody>
      </p:sp>
    </p:spTree>
    <p:extLst>
      <p:ext uri="{BB962C8B-B14F-4D97-AF65-F5344CB8AC3E}">
        <p14:creationId xmlns:p14="http://schemas.microsoft.com/office/powerpoint/2010/main" val="5943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Hyvinvoinnin ja toimintakyvyn edistäminen</a:t>
            </a:r>
            <a:br>
              <a:rPr lang="fi-FI"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Eläkkeelle jäädään hyväkuntoisempina -&gt;tulevaisuudessa voivat olla merkittävä ryhmä, joka toimii yhteiskunnallisena vaikuttajana</a:t>
            </a:r>
          </a:p>
          <a:p>
            <a:r>
              <a:rPr lang="fi-FI" dirty="0" smtClean="0"/>
              <a:t>Kun toimintakykyä ja hyvä elämänlaatu pidetään yllä, eläkeikäisellä väestöllä on parempi mahdollisuus hoitaa asioitaan, osallistua ja nauttia kulttuurista</a:t>
            </a:r>
          </a:p>
          <a:p>
            <a:r>
              <a:rPr lang="fi-FI" dirty="0" smtClean="0"/>
              <a:t>Tavoitteet koskevat kaikkia, ketään ei pitäisi syrjiä. </a:t>
            </a:r>
          </a:p>
          <a:p>
            <a:r>
              <a:rPr lang="fi-FI" dirty="0"/>
              <a:t>Kaikilla tulee olla yhtäläiset oikeudet riippumatta sukupuolesta, iästä, alkuperästä, vammoista tai muista syrjinnälle altistavista seikoista.  </a:t>
            </a:r>
          </a:p>
          <a:p>
            <a:r>
              <a:rPr lang="fi-FI" dirty="0" smtClean="0"/>
              <a:t>Kaikilla tulisi olla mahdollisuus tulla kuulluksi ja vaikuttaa elämäänsä sekä olla osa yhteisön jäsenyyttä</a:t>
            </a:r>
          </a:p>
          <a:p>
            <a:pPr marL="0" indent="0">
              <a:buNone/>
            </a:pPr>
            <a:endParaRPr lang="fi-FI" dirty="0"/>
          </a:p>
        </p:txBody>
      </p:sp>
    </p:spTree>
    <p:extLst>
      <p:ext uri="{BB962C8B-B14F-4D97-AF65-F5344CB8AC3E}">
        <p14:creationId xmlns:p14="http://schemas.microsoft.com/office/powerpoint/2010/main" val="57314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92500" lnSpcReduction="20000"/>
          </a:bodyPr>
          <a:lstStyle/>
          <a:p>
            <a:endParaRPr lang="fi-FI" dirty="0" smtClean="0">
              <a:hlinkClick r:id="rId2"/>
            </a:endParaRPr>
          </a:p>
          <a:p>
            <a:r>
              <a:rPr lang="fi-FI" dirty="0" smtClean="0"/>
              <a:t>”Sosiaalinen </a:t>
            </a:r>
            <a:r>
              <a:rPr lang="fi-FI" dirty="0"/>
              <a:t>kestävyys on visuaalisesti siis myötäelämistä, yhteisyyttä, lämpöä, kohtaamista. Mutta arjen temmellyksessä, uuvuttavien uutisten keskellä ja kiireen kuristaessa emme aina todellakaan ole myötätuntoisia. Kuitenkin juuri myötätunto – toisia ihmisiä, ihmisyyttä, luontoa ja maailmaamme kohtaan – on kaiken kestävyyden ytimessä</a:t>
            </a:r>
            <a:r>
              <a:rPr lang="fi-FI" dirty="0" smtClean="0"/>
              <a:t>.</a:t>
            </a:r>
            <a:r>
              <a:rPr lang="fi-FI" dirty="0" smtClean="0">
                <a:hlinkClick r:id="rId2"/>
              </a:rPr>
              <a:t>”</a:t>
            </a:r>
            <a:endParaRPr lang="fi-FI" dirty="0">
              <a:hlinkClick r:id="rId2"/>
            </a:endParaRPr>
          </a:p>
          <a:p>
            <a:r>
              <a:rPr lang="fi-FI" dirty="0"/>
              <a:t>Mikä myötätuntoa arjessa sitten estää?</a:t>
            </a:r>
            <a:endParaRPr lang="fi-FI" dirty="0" smtClean="0">
              <a:hlinkClick r:id="rId2"/>
            </a:endParaRPr>
          </a:p>
          <a:p>
            <a:endParaRPr lang="fi-FI" dirty="0">
              <a:hlinkClick r:id="rId2"/>
            </a:endParaRPr>
          </a:p>
          <a:p>
            <a:r>
              <a:rPr lang="fi-FI" dirty="0" smtClean="0">
                <a:hlinkClick r:id="rId2"/>
              </a:rPr>
              <a:t>Miltä </a:t>
            </a:r>
            <a:r>
              <a:rPr lang="fi-FI" dirty="0">
                <a:hlinkClick r:id="rId2"/>
              </a:rPr>
              <a:t>sosiaalinen kestävyys näyttää? - Sitra</a:t>
            </a:r>
            <a:endParaRPr lang="fi-FI" dirty="0"/>
          </a:p>
        </p:txBody>
      </p:sp>
    </p:spTree>
    <p:extLst>
      <p:ext uri="{BB962C8B-B14F-4D97-AF65-F5344CB8AC3E}">
        <p14:creationId xmlns:p14="http://schemas.microsoft.com/office/powerpoint/2010/main" val="2989053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Kulttuurinen kestävä kehitys</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a:t>Kulttuuri-identiteetin vahvistaminen</a:t>
            </a:r>
          </a:p>
          <a:p>
            <a:r>
              <a:rPr lang="fi-FI" dirty="0"/>
              <a:t>Eri kulttuurien säilymisen ja kehittymisen mahdollistaminen</a:t>
            </a:r>
          </a:p>
          <a:p>
            <a:r>
              <a:rPr lang="fi-FI" dirty="0" smtClean="0"/>
              <a:t>Mitä kulttuurilla </a:t>
            </a:r>
            <a:r>
              <a:rPr lang="fi-FI" dirty="0"/>
              <a:t>tarkoitetaan? </a:t>
            </a:r>
            <a:endParaRPr lang="fi-FI" dirty="0" smtClean="0"/>
          </a:p>
          <a:p>
            <a:pPr lvl="1"/>
            <a:r>
              <a:rPr lang="fi-FI" dirty="0" smtClean="0"/>
              <a:t>Kulttuuri on kaikkea sitä, mitä ihminen siirtää perinnöksi jälkeläisilleen</a:t>
            </a:r>
          </a:p>
          <a:p>
            <a:pPr lvl="1"/>
            <a:r>
              <a:rPr lang="fi-FI" dirty="0" smtClean="0"/>
              <a:t>Taidekulttuuri, kieli, uskonto, urheilukulttuuri, musiikki</a:t>
            </a:r>
          </a:p>
          <a:p>
            <a:r>
              <a:rPr lang="fi-FI" dirty="0" smtClean="0"/>
              <a:t>Miten hoitaja voi vahvistaa </a:t>
            </a:r>
            <a:r>
              <a:rPr lang="fi-FI" dirty="0"/>
              <a:t>kulttuuri-identiteettiä? </a:t>
            </a:r>
            <a:endParaRPr lang="fi-FI" dirty="0" smtClean="0"/>
          </a:p>
          <a:p>
            <a:pPr lvl="1"/>
            <a:r>
              <a:rPr lang="fi-FI" dirty="0" smtClean="0"/>
              <a:t>Tunnistaa erilaiset elämäntavat, kulttuurit ja uskonnot</a:t>
            </a:r>
          </a:p>
          <a:p>
            <a:pPr lvl="1"/>
            <a:r>
              <a:rPr lang="fi-FI" dirty="0" smtClean="0"/>
              <a:t>Tietää, millaisessa ympäristössä ihminen on elänyt, millaiset asiat ovat hänelle tärkeitä</a:t>
            </a:r>
          </a:p>
          <a:p>
            <a:r>
              <a:rPr lang="fi-FI" dirty="0" smtClean="0"/>
              <a:t>Ymmärtää että erilaiset kulttuurit ovat rikkaus</a:t>
            </a:r>
          </a:p>
          <a:p>
            <a:r>
              <a:rPr lang="fi-FI" dirty="0" smtClean="0"/>
              <a:t>Opettelee muutaman sanan kieltä, mitä asiakas puhuu</a:t>
            </a:r>
            <a:r>
              <a:rPr lang="fi-FI" dirty="0"/>
              <a:t> </a:t>
            </a:r>
            <a:r>
              <a:rPr lang="fi-FI" dirty="0" smtClean="0"/>
              <a:t>(muistisairauden edetessä suomen kielen taito heikkenee)</a:t>
            </a:r>
          </a:p>
          <a:p>
            <a:r>
              <a:rPr lang="fi-FI" dirty="0" smtClean="0"/>
              <a:t>Mitä hyötyä on kulttuurin ylläpitämisestä, kulttuurin käyttämisestä?</a:t>
            </a:r>
          </a:p>
          <a:p>
            <a:pPr lvl="1"/>
            <a:r>
              <a:rPr lang="fi-FI" dirty="0" smtClean="0"/>
              <a:t>Musiikin kuuntelu edistää aivoterveyttä</a:t>
            </a:r>
          </a:p>
          <a:p>
            <a:endParaRPr lang="fi-FI" dirty="0"/>
          </a:p>
        </p:txBody>
      </p:sp>
    </p:spTree>
    <p:extLst>
      <p:ext uri="{BB962C8B-B14F-4D97-AF65-F5344CB8AC3E}">
        <p14:creationId xmlns:p14="http://schemas.microsoft.com/office/powerpoint/2010/main" val="254728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Laki ikääntyneen väestön toimintakyvyn tukemisesta sekä iäkkäiden </a:t>
            </a:r>
            <a:r>
              <a:rPr lang="fi-FI" dirty="0" err="1"/>
              <a:t>sosiaali</a:t>
            </a:r>
            <a:r>
              <a:rPr lang="fi-FI" dirty="0"/>
              <a:t>- ja terveyspalveluista</a:t>
            </a:r>
            <a:br>
              <a:rPr lang="fi-FI" dirty="0"/>
            </a:br>
            <a:endParaRPr lang="fi-FI" dirty="0"/>
          </a:p>
        </p:txBody>
      </p:sp>
      <p:sp>
        <p:nvSpPr>
          <p:cNvPr id="3" name="Sisällön paikkamerkki 2"/>
          <p:cNvSpPr>
            <a:spLocks noGrp="1"/>
          </p:cNvSpPr>
          <p:nvPr>
            <p:ph sz="quarter" idx="13"/>
          </p:nvPr>
        </p:nvSpPr>
        <p:spPr/>
        <p:txBody>
          <a:bodyPr/>
          <a:lstStyle/>
          <a:p>
            <a:r>
              <a:rPr lang="fi-FI" dirty="0" smtClean="0"/>
              <a:t>NK. Vanhuspalvelulaki – finlex.fi</a:t>
            </a:r>
          </a:p>
          <a:p>
            <a:pPr lvl="1" fontAlgn="base"/>
            <a:r>
              <a:rPr lang="fi-FI" dirty="0"/>
              <a:t>tukea ikääntyneen väestön hyvinvointia, terveyttä, toimintakykyä ja itsenäistä </a:t>
            </a:r>
            <a:r>
              <a:rPr lang="fi-FI" dirty="0" smtClean="0"/>
              <a:t>suoriutumista</a:t>
            </a:r>
            <a:endParaRPr lang="fi-FI" dirty="0"/>
          </a:p>
          <a:p>
            <a:endParaRPr lang="fi-FI" dirty="0"/>
          </a:p>
        </p:txBody>
      </p:sp>
    </p:spTree>
    <p:extLst>
      <p:ext uri="{BB962C8B-B14F-4D97-AF65-F5344CB8AC3E}">
        <p14:creationId xmlns:p14="http://schemas.microsoft.com/office/powerpoint/2010/main" val="245949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Taloudellinen kestävä kehitys</a:t>
            </a:r>
            <a:endParaRPr lang="fi-FI" dirty="0"/>
          </a:p>
        </p:txBody>
      </p:sp>
      <p:sp>
        <p:nvSpPr>
          <p:cNvPr id="3" name="Sisällön paikkamerkki 2"/>
          <p:cNvSpPr>
            <a:spLocks noGrp="1"/>
          </p:cNvSpPr>
          <p:nvPr>
            <p:ph idx="1"/>
          </p:nvPr>
        </p:nvSpPr>
        <p:spPr/>
        <p:txBody>
          <a:bodyPr/>
          <a:lstStyle/>
          <a:p>
            <a:r>
              <a:rPr lang="fi-FI" dirty="0" smtClean="0">
                <a:latin typeface="Times New Roman" panose="02020603050405020304" pitchFamily="18" charset="0"/>
                <a:cs typeface="Times New Roman" panose="02020603050405020304" pitchFamily="18" charset="0"/>
              </a:rPr>
              <a:t>Resurssien järkevä ja säästävä käyttö</a:t>
            </a:r>
          </a:p>
          <a:p>
            <a:r>
              <a:rPr lang="fi-FI" dirty="0" smtClean="0">
                <a:latin typeface="Times New Roman" panose="02020603050405020304" pitchFamily="18" charset="0"/>
                <a:cs typeface="Times New Roman" panose="02020603050405020304" pitchFamily="18" charset="0"/>
              </a:rPr>
              <a:t>Työturvallisuudesta </a:t>
            </a:r>
            <a:r>
              <a:rPr lang="fi-FI" dirty="0">
                <a:latin typeface="Times New Roman" panose="02020603050405020304" pitchFamily="18" charset="0"/>
                <a:cs typeface="Times New Roman" panose="02020603050405020304" pitchFamily="18" charset="0"/>
              </a:rPr>
              <a:t>ja asiakasturvallisuudesta huolehtiminen (sairaslomien vähentäminen)</a:t>
            </a:r>
          </a:p>
          <a:p>
            <a:r>
              <a:rPr lang="fi-FI" dirty="0">
                <a:latin typeface="Times New Roman" panose="02020603050405020304" pitchFamily="18" charset="0"/>
                <a:cs typeface="Times New Roman" panose="02020603050405020304" pitchFamily="18" charset="0"/>
              </a:rPr>
              <a:t>Ehkäisevä hoito, terveys-, ravitsemus- ja liikuntakasvatus</a:t>
            </a:r>
          </a:p>
          <a:p>
            <a:endParaRPr lang="fi-FI" dirty="0" smtClean="0"/>
          </a:p>
          <a:p>
            <a:pPr marL="0" indent="0">
              <a:buNone/>
            </a:pPr>
            <a:endParaRPr lang="fi-FI" dirty="0"/>
          </a:p>
          <a:p>
            <a:endParaRPr lang="fi-FI" dirty="0">
              <a:latin typeface="Times New Roman" panose="02020603050405020304" pitchFamily="18"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794293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Esimerkkejä</a:t>
            </a:r>
            <a:endParaRPr lang="fi-FI" dirty="0"/>
          </a:p>
        </p:txBody>
      </p:sp>
      <p:sp>
        <p:nvSpPr>
          <p:cNvPr id="3" name="Sisällön paikkamerkki 2"/>
          <p:cNvSpPr>
            <a:spLocks noGrp="1"/>
          </p:cNvSpPr>
          <p:nvPr>
            <p:ph idx="1"/>
          </p:nvPr>
        </p:nvSpPr>
        <p:spPr/>
        <p:txBody>
          <a:bodyPr/>
          <a:lstStyle/>
          <a:p>
            <a:r>
              <a:rPr lang="fi-FI" dirty="0" smtClean="0"/>
              <a:t>Ennakointi – aina apua kotihoidolta ei haluta ottaa vastaan, kun se olisi välttämätöntä – pitäisikö julkisen kotihoidon ennakoida ja antaa enemmän myös – ei välttämätöntä hoitoa. Esim. muistisairauden alkuvaiheessa olisi kaupassa käyntiä, saattamista ja kevyttä siivousapua – asiakas voisi tutustua palveluun ja kotihoidon työntekijät voisivat havainnoida ja arvioida asiakkaan toimintakykyä. Säästäisikö tämä lopulta rahaa, jos toimintakyvyn haasteisiin osattaisiin puuttua ajoissa?</a:t>
            </a:r>
          </a:p>
          <a:p>
            <a:pPr marL="0" indent="0">
              <a:buNone/>
            </a:pPr>
            <a:endParaRPr lang="fi-FI" dirty="0" smtClean="0"/>
          </a:p>
          <a:p>
            <a:endParaRPr lang="fi-FI" dirty="0"/>
          </a:p>
        </p:txBody>
      </p:sp>
    </p:spTree>
    <p:extLst>
      <p:ext uri="{BB962C8B-B14F-4D97-AF65-F5344CB8AC3E}">
        <p14:creationId xmlns:p14="http://schemas.microsoft.com/office/powerpoint/2010/main" val="2466703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Ekologinen kestävä kehitys</a:t>
            </a:r>
            <a:endParaRPr lang="fi-FI" dirty="0"/>
          </a:p>
        </p:txBody>
      </p:sp>
      <p:sp>
        <p:nvSpPr>
          <p:cNvPr id="3" name="Sisällön paikkamerkki 2"/>
          <p:cNvSpPr>
            <a:spLocks noGrp="1"/>
          </p:cNvSpPr>
          <p:nvPr>
            <p:ph idx="1"/>
          </p:nvPr>
        </p:nvSpPr>
        <p:spPr/>
        <p:txBody>
          <a:bodyPr/>
          <a:lstStyle/>
          <a:p>
            <a:pPr>
              <a:buFont typeface="Wingdings" panose="05000000000000000000" pitchFamily="2" charset="2"/>
              <a:buChar char="v"/>
            </a:pPr>
            <a:r>
              <a:rPr lang="fi-FI" dirty="0" smtClean="0"/>
              <a:t>ympäristöä säästävät toimenpiteet</a:t>
            </a:r>
          </a:p>
          <a:p>
            <a:pPr>
              <a:buFont typeface="Wingdings" panose="05000000000000000000" pitchFamily="2" charset="2"/>
              <a:buChar char="v"/>
            </a:pPr>
            <a:r>
              <a:rPr lang="fi-FI" dirty="0" smtClean="0"/>
              <a:t>kertakäyttömateriaalin järkevä käyttö ja kulutus</a:t>
            </a:r>
          </a:p>
        </p:txBody>
      </p:sp>
      <p:pic>
        <p:nvPicPr>
          <p:cNvPr id="4" name="Kuva 3"/>
          <p:cNvPicPr>
            <a:picLocks noChangeAspect="1"/>
          </p:cNvPicPr>
          <p:nvPr/>
        </p:nvPicPr>
        <p:blipFill>
          <a:blip r:embed="rId2"/>
          <a:stretch>
            <a:fillRect/>
          </a:stretch>
        </p:blipFill>
        <p:spPr>
          <a:xfrm>
            <a:off x="3518262" y="3805645"/>
            <a:ext cx="3648891" cy="2305867"/>
          </a:xfrm>
          <a:prstGeom prst="rect">
            <a:avLst/>
          </a:prstGeom>
        </p:spPr>
      </p:pic>
    </p:spTree>
    <p:extLst>
      <p:ext uri="{BB962C8B-B14F-4D97-AF65-F5344CB8AC3E}">
        <p14:creationId xmlns:p14="http://schemas.microsoft.com/office/powerpoint/2010/main" val="2072020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Kestävä kehitys </a:t>
            </a:r>
            <a:r>
              <a:rPr lang="fi-FI" dirty="0" err="1" smtClean="0"/>
              <a:t>sosiaali</a:t>
            </a:r>
            <a:r>
              <a:rPr lang="fi-FI" dirty="0" smtClean="0"/>
              <a:t>- ja terveysalalla</a:t>
            </a:r>
            <a:endParaRPr lang="fi-FI" dirty="0"/>
          </a:p>
        </p:txBody>
      </p:sp>
      <p:sp>
        <p:nvSpPr>
          <p:cNvPr id="3" name="Sisällön paikkamerkki 2"/>
          <p:cNvSpPr>
            <a:spLocks noGrp="1"/>
          </p:cNvSpPr>
          <p:nvPr>
            <p:ph idx="1"/>
          </p:nvPr>
        </p:nvSpPr>
        <p:spPr/>
        <p:txBody>
          <a:bodyPr>
            <a:normAutofit/>
          </a:bodyPr>
          <a:lstStyle/>
          <a:p>
            <a:r>
              <a:rPr lang="fi-FI" dirty="0" smtClean="0"/>
              <a:t>Ihmisen terveyteen vaikuttavat ympäristötekijät, koti, sosiaaliset suhteet</a:t>
            </a:r>
            <a:endParaRPr lang="fi-FI" dirty="0"/>
          </a:p>
          <a:p>
            <a:r>
              <a:rPr lang="fi-FI" dirty="0" smtClean="0"/>
              <a:t>Ihmisen tulisi saada apua ja tukea oikeaan aikaan </a:t>
            </a:r>
            <a:r>
              <a:rPr lang="fi-FI" dirty="0" smtClean="0">
                <a:sym typeface="Wingdings" panose="05000000000000000000" pitchFamily="2" charset="2"/>
              </a:rPr>
              <a:t> palveluohjauksen merkitys</a:t>
            </a:r>
          </a:p>
          <a:p>
            <a:pPr lvl="0"/>
            <a:r>
              <a:rPr lang="fi-FI" dirty="0" smtClean="0"/>
              <a:t>Laitoshoidosta avopalveluihin</a:t>
            </a:r>
          </a:p>
          <a:p>
            <a:pPr lvl="0"/>
            <a:r>
              <a:rPr lang="fi-FI" dirty="0" smtClean="0"/>
              <a:t>asiakkaiden </a:t>
            </a:r>
            <a:r>
              <a:rPr lang="fi-FI" dirty="0"/>
              <a:t>ohjaaminen, kannustaminen ja </a:t>
            </a:r>
            <a:r>
              <a:rPr lang="fi-FI" dirty="0" smtClean="0"/>
              <a:t>tukeminen</a:t>
            </a:r>
          </a:p>
          <a:p>
            <a:pPr lvl="0"/>
            <a:r>
              <a:rPr lang="fi-FI" dirty="0" smtClean="0"/>
              <a:t>Asiakkaiden pitäisi pitää huolta omasta fyysisestä, psyykkisestä ja </a:t>
            </a:r>
            <a:r>
              <a:rPr lang="fi-FI" dirty="0" err="1" smtClean="0"/>
              <a:t>sosiaaisesta</a:t>
            </a:r>
            <a:r>
              <a:rPr lang="fi-FI" dirty="0" smtClean="0"/>
              <a:t> toimintakyvystä. </a:t>
            </a:r>
            <a:endParaRPr lang="fi-FI" dirty="0"/>
          </a:p>
          <a:p>
            <a:endParaRPr lang="fi-FI" dirty="0"/>
          </a:p>
        </p:txBody>
      </p:sp>
    </p:spTree>
    <p:extLst>
      <p:ext uri="{BB962C8B-B14F-4D97-AF65-F5344CB8AC3E}">
        <p14:creationId xmlns:p14="http://schemas.microsoft.com/office/powerpoint/2010/main" val="1991760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Kestävä kehitys </a:t>
            </a:r>
            <a:r>
              <a:rPr lang="fi-FI" dirty="0" err="1"/>
              <a:t>sosiaali</a:t>
            </a:r>
            <a:r>
              <a:rPr lang="fi-FI" dirty="0"/>
              <a:t>- ja terveysalalla</a:t>
            </a:r>
          </a:p>
        </p:txBody>
      </p:sp>
      <p:sp>
        <p:nvSpPr>
          <p:cNvPr id="3" name="Sisällön paikkamerkki 2"/>
          <p:cNvSpPr>
            <a:spLocks noGrp="1"/>
          </p:cNvSpPr>
          <p:nvPr>
            <p:ph idx="1"/>
          </p:nvPr>
        </p:nvSpPr>
        <p:spPr/>
        <p:txBody>
          <a:bodyPr>
            <a:normAutofit fontScale="92500" lnSpcReduction="20000"/>
          </a:bodyPr>
          <a:lstStyle/>
          <a:p>
            <a:pPr lvl="0"/>
            <a:r>
              <a:rPr lang="fi-FI" dirty="0"/>
              <a:t>sairauksien ennaltaehkäiseminen/terveyden edistäminen – halvempaa kuin sairauksien hoitaminen  </a:t>
            </a:r>
          </a:p>
          <a:p>
            <a:pPr lvl="0"/>
            <a:r>
              <a:rPr lang="fi-FI" dirty="0"/>
              <a:t>Mitä aikaisemmin ihmisten tarpeisiin vastataan, sitä kestävämpää se on niin sosiaalisesta, taloudellisesta kuin ekologisesta näkökulmasta</a:t>
            </a:r>
          </a:p>
          <a:p>
            <a:pPr lvl="0"/>
            <a:r>
              <a:rPr lang="fi-FI" dirty="0"/>
              <a:t>Syrjäytyminen ja palvelujen ulkopuolelle jääminen on haasteellista.</a:t>
            </a:r>
          </a:p>
          <a:p>
            <a:pPr lvl="0"/>
            <a:r>
              <a:rPr lang="fi-FI" dirty="0"/>
              <a:t>Syrjäytyminen voi tapahtua esim. taloudellisen aseman, asuinpaikan, ikääntymisen tai kielitaidon hohdosta – kun väestö ikääntyy, lisääntyvät elintapasairaudet ja terveydenhuoltopalvelut </a:t>
            </a:r>
            <a:r>
              <a:rPr lang="fi-FI" dirty="0" smtClean="0"/>
              <a:t>lisääntyvät</a:t>
            </a:r>
          </a:p>
          <a:p>
            <a:pPr lvl="0"/>
            <a:r>
              <a:rPr lang="fi-FI" dirty="0" smtClean="0"/>
              <a:t>Työntekijöiden rooli, asiakkaiden rooli, yhteisön ja yhteiskunnan roolit</a:t>
            </a:r>
            <a:endParaRPr lang="fi-FI" dirty="0"/>
          </a:p>
          <a:p>
            <a:endParaRPr lang="fi-FI" dirty="0"/>
          </a:p>
        </p:txBody>
      </p:sp>
    </p:spTree>
    <p:extLst>
      <p:ext uri="{BB962C8B-B14F-4D97-AF65-F5344CB8AC3E}">
        <p14:creationId xmlns:p14="http://schemas.microsoft.com/office/powerpoint/2010/main" val="97286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Taloudellinen kestävä </a:t>
            </a:r>
            <a:r>
              <a:rPr lang="fi-FI" dirty="0" smtClean="0"/>
              <a:t>kehitys</a:t>
            </a:r>
            <a:r>
              <a:rPr lang="fi-FI" dirty="0"/>
              <a:t> </a:t>
            </a:r>
            <a:r>
              <a:rPr lang="fi-FI" dirty="0" smtClean="0"/>
              <a:t>hoitoalalla:</a:t>
            </a:r>
            <a:r>
              <a:rPr lang="fi-FI" dirty="0"/>
              <a:t/>
            </a:r>
            <a:br>
              <a:rPr lang="fi-FI"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Esimerkiksi pidetään </a:t>
            </a:r>
            <a:r>
              <a:rPr lang="fi-FI" dirty="0"/>
              <a:t>huolta laitteiden toiminnasta, </a:t>
            </a:r>
            <a:r>
              <a:rPr lang="fi-FI" dirty="0" smtClean="0"/>
              <a:t>huonekalujen kunnosta</a:t>
            </a:r>
            <a:endParaRPr lang="fi-FI" dirty="0"/>
          </a:p>
          <a:p>
            <a:r>
              <a:rPr lang="fi-FI" dirty="0"/>
              <a:t>ei tuhlata esim. hoitotarvikkeita, </a:t>
            </a:r>
          </a:p>
          <a:p>
            <a:r>
              <a:rPr lang="fi-FI" dirty="0"/>
              <a:t>pidetään huolta omasta </a:t>
            </a:r>
            <a:r>
              <a:rPr lang="fi-FI" dirty="0" smtClean="0"/>
              <a:t>terveydestä</a:t>
            </a:r>
            <a:endParaRPr lang="fi-FI" dirty="0"/>
          </a:p>
          <a:p>
            <a:r>
              <a:rPr lang="fi-FI" dirty="0"/>
              <a:t>pidetään huolta asiakasturvallisuudesta </a:t>
            </a:r>
          </a:p>
          <a:p>
            <a:r>
              <a:rPr lang="fi-FI" dirty="0"/>
              <a:t>h</a:t>
            </a:r>
            <a:r>
              <a:rPr lang="fi-FI" dirty="0" smtClean="0"/>
              <a:t>yvinvointiteknologia </a:t>
            </a:r>
          </a:p>
          <a:p>
            <a:r>
              <a:rPr lang="fi-FI" dirty="0" smtClean="0"/>
              <a:t>oma </a:t>
            </a:r>
            <a:r>
              <a:rPr lang="fi-FI" dirty="0"/>
              <a:t>työergonomia</a:t>
            </a:r>
          </a:p>
          <a:p>
            <a:r>
              <a:rPr lang="fi-FI" dirty="0">
                <a:cs typeface="Times New Roman" panose="02020603050405020304" pitchFamily="18" charset="0"/>
              </a:rPr>
              <a:t>a</a:t>
            </a:r>
            <a:r>
              <a:rPr lang="fi-FI" dirty="0" smtClean="0">
                <a:cs typeface="Times New Roman" panose="02020603050405020304" pitchFamily="18" charset="0"/>
              </a:rPr>
              <a:t>siakkaiden </a:t>
            </a:r>
            <a:r>
              <a:rPr lang="fi-FI" dirty="0">
                <a:cs typeface="Times New Roman" panose="02020603050405020304" pitchFamily="18" charset="0"/>
              </a:rPr>
              <a:t>ohjaaminen, kannustaminen ja tukeminen itsenäisessä </a:t>
            </a:r>
            <a:r>
              <a:rPr lang="fi-FI" dirty="0" smtClean="0">
                <a:cs typeface="Times New Roman" panose="02020603050405020304" pitchFamily="18" charset="0"/>
              </a:rPr>
              <a:t>selviytymisessä</a:t>
            </a:r>
          </a:p>
          <a:p>
            <a:r>
              <a:rPr lang="fi-FI" dirty="0" smtClean="0">
                <a:cs typeface="Times New Roman" panose="02020603050405020304" pitchFamily="18" charset="0"/>
              </a:rPr>
              <a:t>Kotihoidossa säästetään asiakkaan rahoja</a:t>
            </a:r>
            <a:endParaRPr lang="fi-FI" dirty="0">
              <a:cs typeface="Times New Roman" panose="02020603050405020304" pitchFamily="18" charset="0"/>
            </a:endParaRPr>
          </a:p>
          <a:p>
            <a:endParaRPr lang="fi-FI" dirty="0"/>
          </a:p>
        </p:txBody>
      </p:sp>
    </p:spTree>
    <p:extLst>
      <p:ext uri="{BB962C8B-B14F-4D97-AF65-F5344CB8AC3E}">
        <p14:creationId xmlns:p14="http://schemas.microsoft.com/office/powerpoint/2010/main" val="3836492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Sosiaalinen kestävä kehitys hoitoalalla</a:t>
            </a:r>
            <a:endParaRPr lang="fi-FI" dirty="0"/>
          </a:p>
        </p:txBody>
      </p:sp>
      <p:sp>
        <p:nvSpPr>
          <p:cNvPr id="3" name="Sisällön paikkamerkki 2"/>
          <p:cNvSpPr>
            <a:spLocks noGrp="1"/>
          </p:cNvSpPr>
          <p:nvPr>
            <p:ph idx="1"/>
          </p:nvPr>
        </p:nvSpPr>
        <p:spPr/>
        <p:txBody>
          <a:bodyPr>
            <a:normAutofit/>
          </a:bodyPr>
          <a:lstStyle/>
          <a:p>
            <a:pPr marL="57150" indent="0">
              <a:buNone/>
            </a:pPr>
            <a:r>
              <a:rPr lang="fi-FI" dirty="0" smtClean="0"/>
              <a:t>Yhteisöllisyys ja sosiaalisuus tekevät ihmiselle hyvää, siksi on tärkeää, että hoivakodeissa järjestetään erilaisia tapahtumia.</a:t>
            </a:r>
          </a:p>
          <a:p>
            <a:pPr indent="-285750">
              <a:buFont typeface="Wingdings" panose="05000000000000000000" pitchFamily="2" charset="2"/>
              <a:buChar char="Ø"/>
            </a:pPr>
            <a:r>
              <a:rPr lang="fi-FI" dirty="0" smtClean="0"/>
              <a:t>Kaikki asiakkaat voivat osallistua </a:t>
            </a:r>
          </a:p>
          <a:p>
            <a:pPr indent="-285750">
              <a:buFont typeface="Wingdings" panose="05000000000000000000" pitchFamily="2" charset="2"/>
              <a:buChar char="Ø"/>
            </a:pPr>
            <a:r>
              <a:rPr lang="fi-FI" dirty="0" smtClean="0"/>
              <a:t>Asiakkaat voivat toivoa erilaisia tapahtumia</a:t>
            </a:r>
          </a:p>
          <a:p>
            <a:pPr indent="-285750">
              <a:buFont typeface="Wingdings" panose="05000000000000000000" pitchFamily="2" charset="2"/>
              <a:buChar char="Ø"/>
            </a:pPr>
            <a:r>
              <a:rPr lang="fi-FI" dirty="0" smtClean="0"/>
              <a:t>Asiakkaat voivat järjestää itse tapahtumia </a:t>
            </a:r>
          </a:p>
          <a:p>
            <a:endParaRPr lang="fi-FI" dirty="0"/>
          </a:p>
        </p:txBody>
      </p:sp>
    </p:spTree>
    <p:extLst>
      <p:ext uri="{BB962C8B-B14F-4D97-AF65-F5344CB8AC3E}">
        <p14:creationId xmlns:p14="http://schemas.microsoft.com/office/powerpoint/2010/main" val="3072216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Kestävä kehitys ja kotihoito</a:t>
            </a:r>
            <a:endParaRPr lang="fi-FI" dirty="0"/>
          </a:p>
        </p:txBody>
      </p:sp>
      <p:sp>
        <p:nvSpPr>
          <p:cNvPr id="3" name="Sisällön paikkamerkki 2"/>
          <p:cNvSpPr>
            <a:spLocks noGrp="1"/>
          </p:cNvSpPr>
          <p:nvPr>
            <p:ph idx="1"/>
          </p:nvPr>
        </p:nvSpPr>
        <p:spPr/>
        <p:txBody>
          <a:bodyPr>
            <a:normAutofit fontScale="70000" lnSpcReduction="20000"/>
          </a:bodyPr>
          <a:lstStyle/>
          <a:p>
            <a:pPr marL="0" indent="0">
              <a:buNone/>
            </a:pPr>
            <a:r>
              <a:rPr lang="fi-FI" dirty="0" smtClean="0"/>
              <a:t>Kotihoito palvelumuotona tukee kestävää kehitystä</a:t>
            </a:r>
          </a:p>
          <a:p>
            <a:pPr marL="0" indent="0">
              <a:buNone/>
            </a:pPr>
            <a:r>
              <a:rPr lang="fi-FI" dirty="0" smtClean="0"/>
              <a:t>Kotona asuminen mahdollisimman pitkään on edullista yhteiskunnalle, mutta onko se sosiaalisesti ja kulttuurisesti kestävää? Löytyykö tähän ratkaisuja, mitkä tyydyttäisi mahdollisimman monia?</a:t>
            </a:r>
          </a:p>
          <a:p>
            <a:r>
              <a:rPr lang="fi-FI" dirty="0" smtClean="0"/>
              <a:t>Pitääkö kotona pärjätä?</a:t>
            </a:r>
          </a:p>
          <a:p>
            <a:r>
              <a:rPr lang="fi-FI" dirty="0" smtClean="0"/>
              <a:t>Miten pitää yllä asiakkaan toimintakykyä? </a:t>
            </a:r>
            <a:endParaRPr lang="fi-FI" dirty="0"/>
          </a:p>
          <a:p>
            <a:r>
              <a:rPr lang="fi-FI" dirty="0" smtClean="0"/>
              <a:t>Mitä </a:t>
            </a:r>
            <a:r>
              <a:rPr lang="fi-FI" dirty="0"/>
              <a:t>pitäisi muuttua, jotta eläkkeelle siirtynyt seniori ei päätyisi kotihoidon asiakkaaksi? </a:t>
            </a:r>
            <a:endParaRPr lang="fi-FI" dirty="0" smtClean="0"/>
          </a:p>
          <a:p>
            <a:r>
              <a:rPr lang="fi-FI" dirty="0" smtClean="0"/>
              <a:t>Mitä </a:t>
            </a:r>
            <a:r>
              <a:rPr lang="fi-FI" dirty="0"/>
              <a:t>pitäisi muuttua, jotta kotihoidon asiakas voisi elää palveluiden turvin kodissaan? </a:t>
            </a:r>
            <a:endParaRPr lang="fi-FI" dirty="0" smtClean="0"/>
          </a:p>
          <a:p>
            <a:r>
              <a:rPr lang="fi-FI" dirty="0" smtClean="0"/>
              <a:t>Mitkä asiat estävät kotona asumista?</a:t>
            </a:r>
          </a:p>
          <a:p>
            <a:pPr lvl="1"/>
            <a:r>
              <a:rPr lang="fi-FI" dirty="0" smtClean="0"/>
              <a:t>Pienet asunnot </a:t>
            </a:r>
          </a:p>
          <a:p>
            <a:pPr lvl="1"/>
            <a:r>
              <a:rPr lang="fi-FI" dirty="0" smtClean="0"/>
              <a:t>Sosiaalinen eristäytyminen – ei ole kykyä/voimia pitää yllä ystävyyssuhteita</a:t>
            </a:r>
          </a:p>
          <a:p>
            <a:pPr lvl="1"/>
            <a:r>
              <a:rPr lang="fi-FI" dirty="0" smtClean="0"/>
              <a:t>Osallistuminen hankalaa, jos itse ei kykene liikkumaan</a:t>
            </a:r>
            <a:endParaRPr lang="fi-FI" dirty="0"/>
          </a:p>
          <a:p>
            <a:endParaRPr lang="fi-FI" dirty="0"/>
          </a:p>
        </p:txBody>
      </p:sp>
    </p:spTree>
    <p:extLst>
      <p:ext uri="{BB962C8B-B14F-4D97-AF65-F5344CB8AC3E}">
        <p14:creationId xmlns:p14="http://schemas.microsoft.com/office/powerpoint/2010/main" val="2532332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Kestävän kehityksen haasteita</a:t>
            </a:r>
            <a:endParaRPr lang="fi-FI" dirty="0"/>
          </a:p>
        </p:txBody>
      </p:sp>
      <p:sp>
        <p:nvSpPr>
          <p:cNvPr id="3" name="Sisällön paikkamerkki 2"/>
          <p:cNvSpPr>
            <a:spLocks noGrp="1"/>
          </p:cNvSpPr>
          <p:nvPr>
            <p:ph idx="1"/>
          </p:nvPr>
        </p:nvSpPr>
        <p:spPr/>
        <p:txBody>
          <a:bodyPr/>
          <a:lstStyle/>
          <a:p>
            <a:r>
              <a:rPr lang="fi-FI" dirty="0" smtClean="0"/>
              <a:t>Syrjäytyminen ja palveluiden ulkopuolelle jääminen</a:t>
            </a:r>
          </a:p>
          <a:p>
            <a:r>
              <a:rPr lang="fi-FI" dirty="0" smtClean="0"/>
              <a:t>Elintapasairauksien myötä lisääntynyt terveydenhuollon tarve</a:t>
            </a:r>
          </a:p>
          <a:p>
            <a:r>
              <a:rPr lang="fi-FI" dirty="0" smtClean="0"/>
              <a:t>Hoivan tarpeen ja sen myötä pätevien ammattilaisten tarpeen lisääntyminen</a:t>
            </a:r>
            <a:endParaRPr lang="fi-FI" dirty="0"/>
          </a:p>
        </p:txBody>
      </p:sp>
    </p:spTree>
    <p:extLst>
      <p:ext uri="{BB962C8B-B14F-4D97-AF65-F5344CB8AC3E}">
        <p14:creationId xmlns:p14="http://schemas.microsoft.com/office/powerpoint/2010/main" val="14556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Lähteitä:</a:t>
            </a:r>
            <a:endParaRPr lang="fi-FI" dirty="0"/>
          </a:p>
        </p:txBody>
      </p:sp>
      <p:sp>
        <p:nvSpPr>
          <p:cNvPr id="3" name="Sisällön paikkamerkki 2"/>
          <p:cNvSpPr>
            <a:spLocks noGrp="1"/>
          </p:cNvSpPr>
          <p:nvPr>
            <p:ph idx="1"/>
          </p:nvPr>
        </p:nvSpPr>
        <p:spPr/>
        <p:txBody>
          <a:bodyPr/>
          <a:lstStyle/>
          <a:p>
            <a:r>
              <a:rPr lang="fi-FI" dirty="0" smtClean="0"/>
              <a:t>Sitran julkaisu: </a:t>
            </a:r>
            <a:r>
              <a:rPr lang="fi-FI" dirty="0"/>
              <a:t> </a:t>
            </a:r>
            <a:r>
              <a:rPr lang="fi-FI" dirty="0" smtClean="0">
                <a:hlinkClick r:id="rId2"/>
              </a:rPr>
              <a:t>Kohti_kestavaa_hyvinvointia.pdf </a:t>
            </a:r>
            <a:r>
              <a:rPr lang="fi-FI" dirty="0">
                <a:hlinkClick r:id="rId2"/>
              </a:rPr>
              <a:t>(sitra.fi</a:t>
            </a:r>
            <a:r>
              <a:rPr lang="fi-FI" dirty="0" smtClean="0">
                <a:hlinkClick r:id="rId2"/>
              </a:rPr>
              <a:t>)</a:t>
            </a:r>
            <a:endParaRPr lang="fi-FI" dirty="0" smtClean="0"/>
          </a:p>
          <a:p>
            <a:r>
              <a:rPr lang="fi-FI" dirty="0" smtClean="0"/>
              <a:t>Kestävä kehitys hoitotyössä –opinnäytetyö: </a:t>
            </a:r>
            <a:r>
              <a:rPr lang="fi-FI" dirty="0" smtClean="0">
                <a:hlinkClick r:id="rId3"/>
              </a:rPr>
              <a:t>http</a:t>
            </a:r>
            <a:r>
              <a:rPr lang="fi-FI" dirty="0">
                <a:hlinkClick r:id="rId3"/>
              </a:rPr>
              <a:t>://</a:t>
            </a:r>
            <a:r>
              <a:rPr lang="fi-FI" dirty="0" smtClean="0">
                <a:hlinkClick r:id="rId3"/>
              </a:rPr>
              <a:t>urn.fi/URN:NBN:fi:amk-202005016739</a:t>
            </a:r>
            <a:endParaRPr lang="fi-FI" dirty="0" smtClean="0"/>
          </a:p>
          <a:p>
            <a:r>
              <a:rPr lang="fi-FI" dirty="0" smtClean="0">
                <a:hlinkClick r:id="rId4"/>
              </a:rPr>
              <a:t>Ympäristöosaava </a:t>
            </a:r>
            <a:r>
              <a:rPr lang="fi-FI" dirty="0">
                <a:hlinkClick r:id="rId4"/>
              </a:rPr>
              <a:t>- Tervetuloa, </a:t>
            </a:r>
            <a:r>
              <a:rPr lang="fi-FI" dirty="0" err="1">
                <a:hlinkClick r:id="rId4"/>
              </a:rPr>
              <a:t>sosiaali</a:t>
            </a:r>
            <a:r>
              <a:rPr lang="fi-FI" dirty="0">
                <a:hlinkClick r:id="rId4"/>
              </a:rPr>
              <a:t>- ja terveysalan ammattilainen! (ymparistoosaava.fi</a:t>
            </a:r>
            <a:r>
              <a:rPr lang="fi-FI" dirty="0" smtClean="0">
                <a:hlinkClick r:id="rId4"/>
              </a:rPr>
              <a:t>)</a:t>
            </a:r>
            <a:endParaRPr lang="fi-FI" dirty="0" smtClean="0"/>
          </a:p>
          <a:p>
            <a:r>
              <a:rPr lang="fi-FI" dirty="0">
                <a:hlinkClick r:id="rId5"/>
              </a:rPr>
              <a:t>Laatusuositus hyvän ikääntymisen turvaamiseksi ja palvelujen parantamiseksi 2020–2023 (valtioneuvosto.fi)</a:t>
            </a:r>
            <a:endParaRPr lang="fi-FI" dirty="0"/>
          </a:p>
          <a:p>
            <a:endParaRPr lang="fi-FI" dirty="0" smtClean="0"/>
          </a:p>
        </p:txBody>
      </p:sp>
    </p:spTree>
    <p:extLst>
      <p:ext uri="{BB962C8B-B14F-4D97-AF65-F5344CB8AC3E}">
        <p14:creationId xmlns:p14="http://schemas.microsoft.com/office/powerpoint/2010/main" val="151448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Laatusuositus hyvän ikääntymisen turvaamiseksi ja palvelujen parantamiseksi 2020–2023 Tavoitteena ikäystävällinen Suomi </a:t>
            </a:r>
          </a:p>
        </p:txBody>
      </p:sp>
      <p:sp>
        <p:nvSpPr>
          <p:cNvPr id="3" name="Sisällön paikkamerkki 2"/>
          <p:cNvSpPr>
            <a:spLocks noGrp="1"/>
          </p:cNvSpPr>
          <p:nvPr>
            <p:ph sz="quarter" idx="13"/>
          </p:nvPr>
        </p:nvSpPr>
        <p:spPr/>
        <p:txBody>
          <a:bodyPr>
            <a:normAutofit fontScale="92500" lnSpcReduction="20000"/>
          </a:bodyPr>
          <a:lstStyle/>
          <a:p>
            <a:r>
              <a:rPr lang="fi-FI" dirty="0"/>
              <a:t>Hyvinvoinnin ja toimintakyvyn edistäminen </a:t>
            </a:r>
            <a:endParaRPr lang="fi-FI" dirty="0" smtClean="0"/>
          </a:p>
          <a:p>
            <a:pPr lvl="1"/>
            <a:r>
              <a:rPr lang="fi-FI" dirty="0" smtClean="0"/>
              <a:t>Osallistumisen mahdollistaminen</a:t>
            </a:r>
          </a:p>
          <a:p>
            <a:pPr lvl="1"/>
            <a:r>
              <a:rPr lang="fi-FI" dirty="0" smtClean="0"/>
              <a:t>Hoitaa omia asioitaan</a:t>
            </a:r>
          </a:p>
          <a:p>
            <a:pPr lvl="1"/>
            <a:r>
              <a:rPr lang="fi-FI" dirty="0" smtClean="0"/>
              <a:t>Kehittää itseään</a:t>
            </a:r>
          </a:p>
          <a:p>
            <a:pPr lvl="1"/>
            <a:r>
              <a:rPr lang="fi-FI" dirty="0" smtClean="0"/>
              <a:t>Nauttia kulttuurista</a:t>
            </a:r>
          </a:p>
          <a:p>
            <a:r>
              <a:rPr lang="fi-FI" dirty="0" smtClean="0"/>
              <a:t>Toimintakyvyn heikkenemisen ehkäisy</a:t>
            </a:r>
          </a:p>
          <a:p>
            <a:pPr>
              <a:buFont typeface="Wingdings" panose="05000000000000000000" pitchFamily="2" charset="2"/>
              <a:buChar char="à"/>
            </a:pPr>
            <a:r>
              <a:rPr lang="fi-FI" dirty="0" smtClean="0"/>
              <a:t>Palvelut – helppoja, esteettömiä </a:t>
            </a:r>
          </a:p>
          <a:p>
            <a:pPr marL="0" indent="0">
              <a:buNone/>
            </a:pPr>
            <a:r>
              <a:rPr lang="fi-FI" dirty="0" smtClean="0">
                <a:hlinkClick r:id="rId3"/>
              </a:rPr>
              <a:t>Laatusuositus </a:t>
            </a:r>
            <a:r>
              <a:rPr lang="fi-FI" dirty="0">
                <a:hlinkClick r:id="rId3"/>
              </a:rPr>
              <a:t>hyvän ikääntymisen turvaamiseksi ja palvelujen parantamiseksi 2020–2023 (valtioneuvosto.fi)</a:t>
            </a:r>
            <a:endParaRPr lang="fi-FI" dirty="0" smtClean="0"/>
          </a:p>
          <a:p>
            <a:pPr>
              <a:buFont typeface="Wingdings" panose="05000000000000000000" pitchFamily="2" charset="2"/>
              <a:buChar char="à"/>
            </a:pPr>
            <a:endParaRPr lang="fi-FI" dirty="0"/>
          </a:p>
          <a:p>
            <a:pPr>
              <a:buFont typeface="Wingdings" panose="05000000000000000000" pitchFamily="2" charset="2"/>
              <a:buChar char="à"/>
            </a:pPr>
            <a:endParaRPr lang="fi-FI" dirty="0"/>
          </a:p>
        </p:txBody>
      </p:sp>
    </p:spTree>
    <p:extLst>
      <p:ext uri="{BB962C8B-B14F-4D97-AF65-F5344CB8AC3E}">
        <p14:creationId xmlns:p14="http://schemas.microsoft.com/office/powerpoint/2010/main" val="323386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6800" y="1062446"/>
            <a:ext cx="10058400" cy="951748"/>
          </a:xfrm>
        </p:spPr>
        <p:txBody>
          <a:bodyPr>
            <a:normAutofit/>
          </a:bodyPr>
          <a:lstStyle/>
          <a:p>
            <a:r>
              <a:rPr lang="fi-FI" dirty="0" smtClean="0"/>
              <a:t>Linkkejä ja lisälukemista</a:t>
            </a:r>
            <a:endParaRPr lang="fi-FI" dirty="0"/>
          </a:p>
        </p:txBody>
      </p:sp>
      <p:sp>
        <p:nvSpPr>
          <p:cNvPr id="3" name="Sisällön paikkamerkki 2"/>
          <p:cNvSpPr>
            <a:spLocks noGrp="1"/>
          </p:cNvSpPr>
          <p:nvPr>
            <p:ph idx="1"/>
          </p:nvPr>
        </p:nvSpPr>
        <p:spPr/>
        <p:txBody>
          <a:bodyPr>
            <a:normAutofit/>
          </a:bodyPr>
          <a:lstStyle/>
          <a:p>
            <a:r>
              <a:rPr lang="fi-FI" dirty="0" err="1" smtClean="0"/>
              <a:t>Muistimontessori</a:t>
            </a:r>
            <a:endParaRPr lang="fi-FI" dirty="0" smtClean="0"/>
          </a:p>
          <a:p>
            <a:r>
              <a:rPr lang="fi-FI" dirty="0" smtClean="0"/>
              <a:t>Finlex</a:t>
            </a:r>
          </a:p>
          <a:p>
            <a:endParaRPr lang="fi-FI" dirty="0"/>
          </a:p>
        </p:txBody>
      </p:sp>
    </p:spTree>
    <p:extLst>
      <p:ext uri="{BB962C8B-B14F-4D97-AF65-F5344CB8AC3E}">
        <p14:creationId xmlns:p14="http://schemas.microsoft.com/office/powerpoint/2010/main" val="116639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Porinaryhmä	</a:t>
            </a:r>
            <a:endParaRPr lang="fi-FI" dirty="0"/>
          </a:p>
        </p:txBody>
      </p:sp>
      <p:sp>
        <p:nvSpPr>
          <p:cNvPr id="3" name="Sisällön paikkamerkki 2"/>
          <p:cNvSpPr>
            <a:spLocks noGrp="1"/>
          </p:cNvSpPr>
          <p:nvPr>
            <p:ph sz="quarter" idx="13"/>
          </p:nvPr>
        </p:nvSpPr>
        <p:spPr/>
        <p:txBody>
          <a:bodyPr/>
          <a:lstStyle/>
          <a:p>
            <a:r>
              <a:rPr lang="fi-FI" dirty="0" smtClean="0"/>
              <a:t>Miten osallisuutta ja toimintakykyä pidetään yllä myös hoivakodissa ja kotihoidossa? </a:t>
            </a:r>
            <a:endParaRPr lang="fi-FI" dirty="0"/>
          </a:p>
        </p:txBody>
      </p:sp>
    </p:spTree>
    <p:extLst>
      <p:ext uri="{BB962C8B-B14F-4D97-AF65-F5344CB8AC3E}">
        <p14:creationId xmlns:p14="http://schemas.microsoft.com/office/powerpoint/2010/main" val="70819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6800" y="322217"/>
            <a:ext cx="10058400" cy="1691977"/>
          </a:xfrm>
        </p:spPr>
        <p:txBody>
          <a:bodyPr>
            <a:normAutofit/>
          </a:bodyPr>
          <a:lstStyle/>
          <a:p>
            <a:r>
              <a:rPr lang="fi-FI" dirty="0"/>
              <a:t>MUISTIMONTESSORI</a:t>
            </a:r>
            <a:br>
              <a:rPr lang="fi-FI" dirty="0"/>
            </a:br>
            <a:r>
              <a:rPr lang="fi-FI" dirty="0"/>
              <a:t/>
            </a:r>
            <a:br>
              <a:rPr lang="fi-FI" dirty="0"/>
            </a:br>
            <a:endParaRPr lang="fi-FI" dirty="0"/>
          </a:p>
        </p:txBody>
      </p:sp>
      <p:sp>
        <p:nvSpPr>
          <p:cNvPr id="3" name="Sisällön paikkamerkki 2"/>
          <p:cNvSpPr>
            <a:spLocks noGrp="1"/>
          </p:cNvSpPr>
          <p:nvPr>
            <p:ph idx="1"/>
          </p:nvPr>
        </p:nvSpPr>
        <p:spPr/>
        <p:txBody>
          <a:bodyPr/>
          <a:lstStyle/>
          <a:p>
            <a:pPr marL="0" indent="0">
              <a:buNone/>
            </a:pPr>
            <a:r>
              <a:rPr lang="fi-FI" dirty="0" smtClean="0"/>
              <a:t>Montessori-filosofia:</a:t>
            </a:r>
          </a:p>
          <a:p>
            <a:pPr lvl="0"/>
            <a:r>
              <a:rPr lang="fi-FI" dirty="0"/>
              <a:t>havainnointi auttaa ihmistä oppimaan tutustumaan toiseen ihmiseen</a:t>
            </a:r>
          </a:p>
          <a:p>
            <a:pPr lvl="0"/>
            <a:r>
              <a:rPr lang="fi-FI" dirty="0"/>
              <a:t>rohkaisee itsenäisyyteen</a:t>
            </a:r>
          </a:p>
          <a:p>
            <a:pPr lvl="0"/>
            <a:r>
              <a:rPr lang="fi-FI" dirty="0"/>
              <a:t>tarjoaa mielekästä tekemistä</a:t>
            </a:r>
          </a:p>
          <a:p>
            <a:pPr lvl="0"/>
            <a:r>
              <a:rPr lang="fi-FI" dirty="0"/>
              <a:t>kunnioittaa henkilöä</a:t>
            </a:r>
          </a:p>
          <a:p>
            <a:pPr lvl="0"/>
            <a:r>
              <a:rPr lang="fi-FI" dirty="0"/>
              <a:t>ajatuksena, että oppimista voi tapahtua kaikkialla</a:t>
            </a:r>
          </a:p>
          <a:p>
            <a:endParaRPr lang="fi-FI" dirty="0"/>
          </a:p>
        </p:txBody>
      </p:sp>
    </p:spTree>
    <p:extLst>
      <p:ext uri="{BB962C8B-B14F-4D97-AF65-F5344CB8AC3E}">
        <p14:creationId xmlns:p14="http://schemas.microsoft.com/office/powerpoint/2010/main" val="114855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6800" y="642594"/>
            <a:ext cx="10058400" cy="916240"/>
          </a:xfrm>
        </p:spPr>
        <p:txBody>
          <a:bodyPr>
            <a:normAutofit fontScale="90000"/>
          </a:bodyPr>
          <a:lstStyle/>
          <a:p>
            <a:r>
              <a:rPr lang="fi-FI" dirty="0"/>
              <a:t>Mitä </a:t>
            </a:r>
            <a:r>
              <a:rPr lang="fi-FI" dirty="0" smtClean="0"/>
              <a:t>Montessori-ajattelutapa tarjoaa sairastuneelle?</a:t>
            </a:r>
            <a:r>
              <a:rPr lang="fi-FI" dirty="0"/>
              <a:t/>
            </a:r>
            <a:br>
              <a:rPr lang="fi-FI" dirty="0"/>
            </a:br>
            <a:endParaRPr lang="fi-FI" dirty="0"/>
          </a:p>
        </p:txBody>
      </p:sp>
      <p:sp>
        <p:nvSpPr>
          <p:cNvPr id="3" name="Sisällön paikkamerkki 2"/>
          <p:cNvSpPr>
            <a:spLocks noGrp="1"/>
          </p:cNvSpPr>
          <p:nvPr>
            <p:ph idx="1"/>
          </p:nvPr>
        </p:nvSpPr>
        <p:spPr>
          <a:xfrm>
            <a:off x="1066800" y="1463040"/>
            <a:ext cx="10058400" cy="4572000"/>
          </a:xfrm>
        </p:spPr>
        <p:txBody>
          <a:bodyPr>
            <a:noAutofit/>
          </a:bodyPr>
          <a:lstStyle/>
          <a:p>
            <a:pPr lvl="0"/>
            <a:r>
              <a:rPr lang="fi-FI" sz="1400" b="1" dirty="0" smtClean="0"/>
              <a:t>mielekästä  ja säännöllistä tekemistä </a:t>
            </a:r>
            <a:r>
              <a:rPr lang="fi-FI" sz="1400" dirty="0"/>
              <a:t>– </a:t>
            </a:r>
            <a:r>
              <a:rPr lang="fi-FI" sz="1400" dirty="0" smtClean="0"/>
              <a:t>kokemus elämän mielekkyydestä, elämän jatkumisesta ja normaaliuden tunteen</a:t>
            </a:r>
          </a:p>
          <a:p>
            <a:pPr lvl="1"/>
            <a:r>
              <a:rPr lang="fi-FI" sz="1400" dirty="0"/>
              <a:t> </a:t>
            </a:r>
            <a:r>
              <a:rPr lang="fi-FI" sz="1400" dirty="0" smtClean="0"/>
              <a:t>voisi </a:t>
            </a:r>
            <a:r>
              <a:rPr lang="fi-FI" sz="1400" dirty="0"/>
              <a:t>olla vastaus siihen, mitä asiakkaat tekevät päivisin – voi helpottaa hoitajien eettistä taakkaa, vähentää mielialalääkitystä, parantaa unettomuutta?</a:t>
            </a:r>
          </a:p>
          <a:p>
            <a:pPr lvl="0"/>
            <a:r>
              <a:rPr lang="fi-FI" sz="1400" b="1" dirty="0"/>
              <a:t>uusien asioiden oppimista</a:t>
            </a:r>
          </a:p>
          <a:p>
            <a:pPr lvl="0"/>
            <a:r>
              <a:rPr lang="fi-FI" sz="1400" b="1" dirty="0"/>
              <a:t>vahvuuksien ja mielenkiinnon kohteiden ylläpitämistä</a:t>
            </a:r>
          </a:p>
          <a:p>
            <a:pPr lvl="0"/>
            <a:r>
              <a:rPr lang="fi-FI" sz="1400" b="1" dirty="0"/>
              <a:t>kommunikoinnin edistäminen ja vahvistaminen</a:t>
            </a:r>
          </a:p>
          <a:p>
            <a:pPr lvl="1"/>
            <a:r>
              <a:rPr lang="fi-FI" sz="1400" b="1" dirty="0"/>
              <a:t>muistikirja</a:t>
            </a:r>
            <a:r>
              <a:rPr lang="fi-FI" sz="1400" dirty="0"/>
              <a:t> tehdään jokaisesta asukkaasta, se toimii keskustelun aloittajana, toimii muistivihjeenä, hoitaja tai läheinen voi kertoa puhumattomalle asiakkaalle tarinoita hänen elämästään.</a:t>
            </a:r>
          </a:p>
          <a:p>
            <a:r>
              <a:rPr lang="fi-FI" sz="1400" b="1" dirty="0"/>
              <a:t> </a:t>
            </a:r>
            <a:r>
              <a:rPr lang="fi-FI" sz="1400" b="1" dirty="0" smtClean="0"/>
              <a:t>ympäristö</a:t>
            </a:r>
            <a:r>
              <a:rPr lang="fi-FI" sz="1400" dirty="0" smtClean="0"/>
              <a:t>, joka tukee sosiaalisia, kognitiivisia, henkisiä ja emotionaalisia tarpeita</a:t>
            </a:r>
          </a:p>
          <a:p>
            <a:pPr lvl="1"/>
            <a:r>
              <a:rPr lang="fi-FI" sz="1400" dirty="0" smtClean="0"/>
              <a:t>Luonto ulkona ja sisällä</a:t>
            </a:r>
          </a:p>
          <a:p>
            <a:pPr lvl="0"/>
            <a:r>
              <a:rPr lang="fi-FI" sz="1400" b="1" dirty="0" smtClean="0"/>
              <a:t>vihjeet</a:t>
            </a:r>
            <a:r>
              <a:rPr lang="fi-FI" sz="1400" b="1" dirty="0"/>
              <a:t>, </a:t>
            </a:r>
            <a:r>
              <a:rPr lang="fi-FI" sz="1400" dirty="0"/>
              <a:t>jotka tukevat muistisairasta itsenäiseen toimintaan.</a:t>
            </a:r>
          </a:p>
          <a:p>
            <a:pPr lvl="0"/>
            <a:r>
              <a:rPr lang="fi-FI" sz="1400" b="1" dirty="0"/>
              <a:t>jäljellä olevien vahvuuksien ylläpitäminen</a:t>
            </a:r>
          </a:p>
          <a:p>
            <a:pPr lvl="1"/>
            <a:r>
              <a:rPr lang="fi-FI" sz="1400" dirty="0"/>
              <a:t>vahvuuksia voivat olla: </a:t>
            </a:r>
          </a:p>
          <a:p>
            <a:pPr lvl="2"/>
            <a:r>
              <a:rPr lang="fi-FI" dirty="0"/>
              <a:t>ohjeiden noudattaminen vihjeiden avulla (suullinen/kirjallinen)</a:t>
            </a:r>
          </a:p>
          <a:p>
            <a:pPr lvl="2"/>
            <a:r>
              <a:rPr lang="fi-FI" dirty="0"/>
              <a:t>lukeminen</a:t>
            </a:r>
          </a:p>
          <a:p>
            <a:pPr lvl="2"/>
            <a:r>
              <a:rPr lang="fi-FI" dirty="0"/>
              <a:t>numeroiden, muotojen ja värien tunnistaminen, </a:t>
            </a:r>
          </a:p>
          <a:p>
            <a:pPr lvl="2"/>
            <a:r>
              <a:rPr lang="fi-FI" dirty="0"/>
              <a:t>taiteellinen ilmaisu</a:t>
            </a:r>
          </a:p>
          <a:p>
            <a:pPr lvl="2"/>
            <a:r>
              <a:rPr lang="fi-FI" dirty="0"/>
              <a:t>musiikin kuuntelu tai soittaminen</a:t>
            </a:r>
          </a:p>
          <a:p>
            <a:endParaRPr lang="fi-FI" sz="1600" dirty="0"/>
          </a:p>
          <a:p>
            <a:endParaRPr lang="fi-FI" sz="1600" dirty="0"/>
          </a:p>
        </p:txBody>
      </p:sp>
    </p:spTree>
    <p:extLst>
      <p:ext uri="{BB962C8B-B14F-4D97-AF65-F5344CB8AC3E}">
        <p14:creationId xmlns:p14="http://schemas.microsoft.com/office/powerpoint/2010/main" val="153139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Mitä tämä vaatii hoitajilta?</a:t>
            </a:r>
            <a:br>
              <a:rPr lang="fi-FI" dirty="0"/>
            </a:br>
            <a:endParaRPr lang="fi-FI" dirty="0"/>
          </a:p>
        </p:txBody>
      </p:sp>
      <p:sp>
        <p:nvSpPr>
          <p:cNvPr id="3" name="Sisällön paikkamerkki 2"/>
          <p:cNvSpPr>
            <a:spLocks noGrp="1"/>
          </p:cNvSpPr>
          <p:nvPr>
            <p:ph idx="1"/>
          </p:nvPr>
        </p:nvSpPr>
        <p:spPr/>
        <p:txBody>
          <a:bodyPr/>
          <a:lstStyle/>
          <a:p>
            <a:pPr lvl="0"/>
            <a:r>
              <a:rPr lang="fi-FI" dirty="0" smtClean="0"/>
              <a:t>asiakas </a:t>
            </a:r>
            <a:r>
              <a:rPr lang="fi-FI" dirty="0"/>
              <a:t>on opittava tuntemaan hyvin – havainnointi</a:t>
            </a:r>
          </a:p>
          <a:p>
            <a:pPr lvl="0"/>
            <a:r>
              <a:rPr lang="fi-FI" dirty="0"/>
              <a:t>mitä asiakas osaa, mitä hän on harrastanut, millaisia rooleja hänellä on ollut – näiden hyödyntäminen</a:t>
            </a:r>
          </a:p>
          <a:p>
            <a:pPr lvl="0"/>
            <a:r>
              <a:rPr lang="fi-FI" dirty="0"/>
              <a:t>hoivaympäristön muuttaminen – kaunis ympäristö, tukee kauneuden tajua, mielikuvitusta </a:t>
            </a:r>
          </a:p>
          <a:p>
            <a:pPr lvl="0"/>
            <a:r>
              <a:rPr lang="fi-FI" dirty="0"/>
              <a:t>materiaalien kokoaminen yhteen paikkaan – materiaalit olisivat asiakkaiden vapaasti otettavissa </a:t>
            </a:r>
          </a:p>
          <a:p>
            <a:endParaRPr lang="fi-FI" dirty="0"/>
          </a:p>
        </p:txBody>
      </p:sp>
    </p:spTree>
    <p:extLst>
      <p:ext uri="{BB962C8B-B14F-4D97-AF65-F5344CB8AC3E}">
        <p14:creationId xmlns:p14="http://schemas.microsoft.com/office/powerpoint/2010/main" val="241551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Käytännön esimerkkejä: </a:t>
            </a:r>
            <a:br>
              <a:rPr lang="fi-FI" dirty="0"/>
            </a:br>
            <a:endParaRPr lang="fi-FI" dirty="0"/>
          </a:p>
        </p:txBody>
      </p:sp>
      <p:sp>
        <p:nvSpPr>
          <p:cNvPr id="3" name="Sisällön paikkamerkki 2"/>
          <p:cNvSpPr>
            <a:spLocks noGrp="1"/>
          </p:cNvSpPr>
          <p:nvPr>
            <p:ph idx="1"/>
          </p:nvPr>
        </p:nvSpPr>
        <p:spPr/>
        <p:txBody>
          <a:bodyPr>
            <a:normAutofit fontScale="55000" lnSpcReduction="20000"/>
          </a:bodyPr>
          <a:lstStyle/>
          <a:p>
            <a:pPr lvl="0"/>
            <a:r>
              <a:rPr lang="fi-FI" dirty="0" smtClean="0"/>
              <a:t>Jokiselle hoivakodin asiakkaalle annettaisiin jokin  rooli ja tehtävä, mikä olisi hänelle säännöllistä ja suunniteltua</a:t>
            </a:r>
          </a:p>
          <a:p>
            <a:pPr lvl="0"/>
            <a:r>
              <a:rPr lang="fi-FI" dirty="0" smtClean="0"/>
              <a:t>Roolin löytäminen vaatii sitä, että asiakkaan vahvuudet, osaaminen ja ammatti olisi selvillä - &gt; havainnointi, haastattelu</a:t>
            </a:r>
          </a:p>
          <a:p>
            <a:pPr lvl="0"/>
            <a:r>
              <a:rPr lang="fi-FI" dirty="0" smtClean="0"/>
              <a:t>esim</a:t>
            </a:r>
            <a:r>
              <a:rPr lang="fi-FI" dirty="0"/>
              <a:t>. pöydän kattaminen, kenkien lankkaaminen, roskien lakaiseminen, kukkien asetteleminen, kasteleminen, auton peseminen, ruuvien, mutterien lajittelu</a:t>
            </a:r>
          </a:p>
          <a:p>
            <a:pPr lvl="0"/>
            <a:r>
              <a:rPr lang="fi-FI" dirty="0" smtClean="0"/>
              <a:t>asiakas </a:t>
            </a:r>
            <a:r>
              <a:rPr lang="fi-FI" dirty="0"/>
              <a:t>saisi valita itse, mitä ruokaa hän söisi – hoitaja veisi asiakkaan tarjoilupöydän äärelle, mistä asiakas itse valitsisi syötävät.</a:t>
            </a:r>
          </a:p>
          <a:p>
            <a:pPr lvl="0"/>
            <a:r>
              <a:rPr lang="fi-FI" dirty="0"/>
              <a:t>tiloihin rakennettaisiin tiloja eri teemojen ympärille – asiakkaat saisivat vapaasti tutustua näiden tilojen asioihin – esim. kampaamo, kirjasto</a:t>
            </a:r>
          </a:p>
          <a:p>
            <a:pPr lvl="0"/>
            <a:r>
              <a:rPr lang="fi-FI" dirty="0"/>
              <a:t>ympäristön suunnitteleminen – selkeät ja suuret kyltit osoittamaan sitä, mitä kussakin tilassa tehdään, missä on asiakkaan oma huone (oven koristeleminen omanlaisekseen) – asiakas voisi itsenäisesti liikkua tiloissa, itseluottamus paranisi eikä tarvitsisi aina tukeutua toisten apuun.</a:t>
            </a:r>
          </a:p>
          <a:p>
            <a:pPr lvl="0"/>
            <a:r>
              <a:rPr lang="fi-FI" dirty="0"/>
              <a:t>ohjeet eivät olisi käskeviä vaan muotoiltu muistutteluiksi, pese kädet – muistathan pestä kädet</a:t>
            </a:r>
          </a:p>
          <a:p>
            <a:pPr lvl="0"/>
            <a:r>
              <a:rPr lang="fi-FI" dirty="0"/>
              <a:t>kirjat, joita ihminen voi lukea itse esim. selkokirjat</a:t>
            </a:r>
          </a:p>
          <a:p>
            <a:pPr marL="0" indent="0">
              <a:buNone/>
            </a:pPr>
            <a:endParaRPr lang="fi-FI" dirty="0"/>
          </a:p>
          <a:p>
            <a:r>
              <a:rPr lang="fi-FI" u="sng" dirty="0">
                <a:hlinkClick r:id="rId2"/>
              </a:rPr>
              <a:t>Montessori for Dementia and </a:t>
            </a:r>
            <a:r>
              <a:rPr lang="fi-FI" u="sng" dirty="0" err="1">
                <a:hlinkClick r:id="rId2"/>
              </a:rPr>
              <a:t>Ageing</a:t>
            </a:r>
            <a:r>
              <a:rPr lang="fi-FI" u="sng" dirty="0">
                <a:hlinkClick r:id="rId2"/>
              </a:rPr>
              <a:t> (montessoridementia.org)</a:t>
            </a:r>
            <a:endParaRPr lang="fi-FI" dirty="0"/>
          </a:p>
          <a:p>
            <a:pPr marL="0" indent="0">
              <a:buNone/>
            </a:pPr>
            <a:endParaRPr lang="fi-FI" dirty="0"/>
          </a:p>
        </p:txBody>
      </p:sp>
    </p:spTree>
    <p:extLst>
      <p:ext uri="{BB962C8B-B14F-4D97-AF65-F5344CB8AC3E}">
        <p14:creationId xmlns:p14="http://schemas.microsoft.com/office/powerpoint/2010/main" val="423568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n esikatse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383179"/>
            <a:ext cx="2952599" cy="3257006"/>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p:cNvPicPr>
            <a:picLocks noChangeAspect="1"/>
          </p:cNvPicPr>
          <p:nvPr/>
        </p:nvPicPr>
        <p:blipFill>
          <a:blip r:embed="rId4"/>
          <a:stretch>
            <a:fillRect/>
          </a:stretch>
        </p:blipFill>
        <p:spPr>
          <a:xfrm>
            <a:off x="7001691" y="383179"/>
            <a:ext cx="4641668" cy="4075613"/>
          </a:xfrm>
          <a:prstGeom prst="rect">
            <a:avLst/>
          </a:prstGeom>
        </p:spPr>
      </p:pic>
      <p:pic>
        <p:nvPicPr>
          <p:cNvPr id="5" name="Kuva 4"/>
          <p:cNvPicPr>
            <a:picLocks noChangeAspect="1"/>
          </p:cNvPicPr>
          <p:nvPr/>
        </p:nvPicPr>
        <p:blipFill>
          <a:blip r:embed="rId5"/>
          <a:stretch>
            <a:fillRect/>
          </a:stretch>
        </p:blipFill>
        <p:spPr>
          <a:xfrm rot="5400000">
            <a:off x="2990207" y="2415346"/>
            <a:ext cx="4289168" cy="3733800"/>
          </a:xfrm>
          <a:prstGeom prst="rect">
            <a:avLst/>
          </a:prstGeom>
        </p:spPr>
      </p:pic>
    </p:spTree>
    <p:extLst>
      <p:ext uri="{BB962C8B-B14F-4D97-AF65-F5344CB8AC3E}">
        <p14:creationId xmlns:p14="http://schemas.microsoft.com/office/powerpoint/2010/main" val="1219381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TM04033925[[fn=Pisara]]</Template>
  <TotalTime>57</TotalTime>
  <Words>1768</Words>
  <Application>Microsoft Office PowerPoint</Application>
  <PresentationFormat>Laajakuva</PresentationFormat>
  <Paragraphs>186</Paragraphs>
  <Slides>30</Slides>
  <Notes>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30</vt:i4>
      </vt:variant>
    </vt:vector>
  </HeadingPairs>
  <TitlesOfParts>
    <vt:vector size="36" baseType="lpstr">
      <vt:lpstr>Arial</vt:lpstr>
      <vt:lpstr>Calibri</vt:lpstr>
      <vt:lpstr>Times New Roman</vt:lpstr>
      <vt:lpstr>Tw Cen MT</vt:lpstr>
      <vt:lpstr>Wingdings</vt:lpstr>
      <vt:lpstr>Pisara</vt:lpstr>
      <vt:lpstr>Omavalvonnan mukainen toiminta </vt:lpstr>
      <vt:lpstr>Laki ikääntyneen väestön toimintakyvyn tukemisesta sekä iäkkäiden sosiaali- ja terveyspalveluista </vt:lpstr>
      <vt:lpstr>Laatusuositus hyvän ikääntymisen turvaamiseksi ja palvelujen parantamiseksi 2020–2023 Tavoitteena ikäystävällinen Suomi </vt:lpstr>
      <vt:lpstr>Porinaryhmä </vt:lpstr>
      <vt:lpstr>MUISTIMONTESSORI  </vt:lpstr>
      <vt:lpstr>Mitä Montessori-ajattelutapa tarjoaa sairastuneelle? </vt:lpstr>
      <vt:lpstr>Mitä tämä vaatii hoitajilta? </vt:lpstr>
      <vt:lpstr>Käytännön esimerkkejä:  </vt:lpstr>
      <vt:lpstr>PowerPoint-esitys</vt:lpstr>
      <vt:lpstr>PowerPoint-esitys</vt:lpstr>
      <vt:lpstr>Mitä kestävä kehitys on?</vt:lpstr>
      <vt:lpstr>Kestävän kehityksen päämäärä </vt:lpstr>
      <vt:lpstr>PowerPoint-esitys</vt:lpstr>
      <vt:lpstr>PowerPoint-esitys</vt:lpstr>
      <vt:lpstr>Sosiaalinen kestävä kehitys </vt:lpstr>
      <vt:lpstr>Osallisuus ja ikääntyminen</vt:lpstr>
      <vt:lpstr>Hyvinvoinnin ja toimintakyvyn edistäminen </vt:lpstr>
      <vt:lpstr>PowerPoint-esitys</vt:lpstr>
      <vt:lpstr>Kulttuurinen kestävä kehitys</vt:lpstr>
      <vt:lpstr>Taloudellinen kestävä kehitys</vt:lpstr>
      <vt:lpstr>Esimerkkejä</vt:lpstr>
      <vt:lpstr>Ekologinen kestävä kehitys</vt:lpstr>
      <vt:lpstr>Kestävä kehitys sosiaali- ja terveysalalla</vt:lpstr>
      <vt:lpstr>Kestävä kehitys sosiaali- ja terveysalalla</vt:lpstr>
      <vt:lpstr>Taloudellinen kestävä kehitys hoitoalalla: </vt:lpstr>
      <vt:lpstr>Sosiaalinen kestävä kehitys hoitoalalla</vt:lpstr>
      <vt:lpstr>Kestävä kehitys ja kotihoito</vt:lpstr>
      <vt:lpstr>Kestävän kehityksen haasteita</vt:lpstr>
      <vt:lpstr>Lähteitä:</vt:lpstr>
      <vt:lpstr>Linkkejä ja lisälukemista</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Omavalvonnan mukainen toiminta </dc:title>
  <dc:creator>Karppinen Mari</dc:creator>
  <cp:lastModifiedBy>Karppinen Mari</cp:lastModifiedBy>
  <cp:revision>7</cp:revision>
  <dcterms:created xsi:type="dcterms:W3CDTF">2021-11-04T05:48:09Z</dcterms:created>
  <dcterms:modified xsi:type="dcterms:W3CDTF">2021-11-04T06:45:52Z</dcterms:modified>
</cp:coreProperties>
</file>