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2" r:id="rId16"/>
    <p:sldId id="274" r:id="rId17"/>
    <p:sldId id="258" r:id="rId18"/>
    <p:sldId id="275" r:id="rId19"/>
    <p:sldId id="277" r:id="rId20"/>
    <p:sldId id="276" r:id="rId21"/>
    <p:sldId id="279" r:id="rId22"/>
    <p:sldId id="278" r:id="rId23"/>
    <p:sldId id="280" r:id="rId24"/>
    <p:sldId id="281" r:id="rId25"/>
    <p:sldId id="287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6"/>
    <p:restoredTop sz="86408"/>
  </p:normalViewPr>
  <p:slideViewPr>
    <p:cSldViewPr snapToGrid="0" snapToObjects="1">
      <p:cViewPr varScale="1">
        <p:scale>
          <a:sx n="48" d="100"/>
          <a:sy n="48" d="100"/>
        </p:scale>
        <p:origin x="224" y="4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68CFD-9C18-F248-8D27-6621F727CF27}" type="datetimeFigureOut">
              <a:rPr lang="fi-FI" smtClean="0"/>
              <a:t>4.3.2019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4F191-EC3A-FD4B-B16F-864E623FD6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11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138007C3-3787-2844-8E1C-D6C430CDC0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D846C30-0294-5B47-BEDC-5C8385A35C12}" type="slidenum">
              <a:rPr lang="fi-FI" altLang="fi-FI" sz="1200"/>
              <a:pPr/>
              <a:t>1</a:t>
            </a:fld>
            <a:endParaRPr lang="fi-FI" altLang="fi-FI" sz="1200"/>
          </a:p>
        </p:txBody>
      </p:sp>
      <p:sp>
        <p:nvSpPr>
          <p:cNvPr id="30722" name="Rectangle 1026">
            <a:extLst>
              <a:ext uri="{FF2B5EF4-FFF2-40B4-BE49-F238E27FC236}">
                <a16:creationId xmlns:a16="http://schemas.microsoft.com/office/drawing/2014/main" id="{31AAC815-FF22-DA4D-9165-DEBA9DFDAD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1" name="Rectangle 1027">
            <a:extLst>
              <a:ext uri="{FF2B5EF4-FFF2-40B4-BE49-F238E27FC236}">
                <a16:creationId xmlns:a16="http://schemas.microsoft.com/office/drawing/2014/main" id="{EA45549F-EF36-9D46-B358-C7915226E0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2461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06CEA0FD-D68E-C441-A2F5-03FE9E1963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27B87FA-3A21-3645-8F29-1F34472786D5}" type="slidenum">
              <a:rPr lang="fi-FI" altLang="fi-FI" sz="1200"/>
              <a:pPr/>
              <a:t>10</a:t>
            </a:fld>
            <a:endParaRPr lang="fi-FI" altLang="fi-FI" sz="1200"/>
          </a:p>
        </p:txBody>
      </p:sp>
      <p:sp>
        <p:nvSpPr>
          <p:cNvPr id="39938" name="Rectangle 1026">
            <a:extLst>
              <a:ext uri="{FF2B5EF4-FFF2-40B4-BE49-F238E27FC236}">
                <a16:creationId xmlns:a16="http://schemas.microsoft.com/office/drawing/2014/main" id="{3A2A1CD9-C8BD-AD43-A8B4-7660FAF0E1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843" name="Rectangle 1027">
            <a:extLst>
              <a:ext uri="{FF2B5EF4-FFF2-40B4-BE49-F238E27FC236}">
                <a16:creationId xmlns:a16="http://schemas.microsoft.com/office/drawing/2014/main" id="{DE178DA5-65B6-6C40-AB6D-68BE60D84C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4877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AE778C74-9A46-314E-9A33-8E8EC23675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176366E-FB98-FF4A-BD07-CDECE09D575C}" type="slidenum">
              <a:rPr lang="fi-FI" altLang="fi-FI" sz="1200"/>
              <a:pPr/>
              <a:t>11</a:t>
            </a:fld>
            <a:endParaRPr lang="fi-FI" altLang="fi-FI" sz="12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5035ADE5-4BB4-6F44-8CD1-5F7E875231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A64393D7-5D2F-3E42-9966-0EA4E2CC27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6205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FD2BF874-F89F-0548-BC57-85CCB3A378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A0AA901-3BD0-1C45-9016-CDEB02E6667F}" type="slidenum">
              <a:rPr lang="fi-FI" altLang="fi-FI" sz="1200"/>
              <a:pPr/>
              <a:t>12</a:t>
            </a:fld>
            <a:endParaRPr lang="fi-FI" altLang="fi-FI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D388AAB5-EB97-0740-8554-36A9D405E8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7EC5F66-73E6-984E-B4DC-713D2B7202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1124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4F191-EC3A-FD4B-B16F-864E623FD667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746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4F191-EC3A-FD4B-B16F-864E623FD667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4179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6FA5BC17-9AD3-4145-BA28-A7E363EC2B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4B8F5B1-54E9-C145-8F59-F2AAA960ECAE}" type="slidenum">
              <a:rPr lang="fi-FI" altLang="fi-FI" sz="1200"/>
              <a:pPr/>
              <a:t>17</a:t>
            </a:fld>
            <a:endParaRPr lang="fi-FI" altLang="fi-FI" sz="12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891B1654-1985-004B-A8A0-0D47ACE366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B022DFB0-8966-6E45-86DF-306ADA62AE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9572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5AC123ED-4FEA-C248-BF73-FE02FC553C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DF6D8BB-44F4-A64A-8CB6-729CC0258B04}" type="slidenum">
              <a:rPr lang="fi-FI" altLang="fi-FI" sz="1200"/>
              <a:pPr/>
              <a:t>18</a:t>
            </a:fld>
            <a:endParaRPr lang="fi-FI" altLang="fi-FI" sz="120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8A8B232E-009E-7248-946A-3C2B94B3F0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0CFAE253-F2DA-6249-AF69-0C14A13D34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7367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C424A003-BF86-0748-B470-3BD797884E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89DB970-95E4-1644-A296-BA6870E1BB02}" type="slidenum">
              <a:rPr lang="fi-FI" altLang="fi-FI" sz="1200"/>
              <a:pPr/>
              <a:t>20</a:t>
            </a:fld>
            <a:endParaRPr lang="fi-FI" altLang="fi-FI" sz="1200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4C27574D-B377-C94A-8AAF-E2271123D3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49D4058C-D194-B649-AAC6-D59D896A13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9509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F9DE0FA5-7186-EF4B-BC61-F8179C05D2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31666BD-F98E-4B4E-B4AA-62CECAB5D10F}" type="slidenum">
              <a:rPr lang="fi-FI" altLang="fi-FI" sz="1200"/>
              <a:pPr/>
              <a:t>2</a:t>
            </a:fld>
            <a:endParaRPr lang="fi-FI" altLang="fi-FI" sz="1200"/>
          </a:p>
        </p:txBody>
      </p:sp>
      <p:sp>
        <p:nvSpPr>
          <p:cNvPr id="31746" name="Rectangle 1026">
            <a:extLst>
              <a:ext uri="{FF2B5EF4-FFF2-40B4-BE49-F238E27FC236}">
                <a16:creationId xmlns:a16="http://schemas.microsoft.com/office/drawing/2014/main" id="{A2615258-B422-E44B-AB66-7598F731E6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9" name="Rectangle 1027">
            <a:extLst>
              <a:ext uri="{FF2B5EF4-FFF2-40B4-BE49-F238E27FC236}">
                <a16:creationId xmlns:a16="http://schemas.microsoft.com/office/drawing/2014/main" id="{DD157414-D4B8-CD4B-BBFF-BFB07B6662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1817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7072BD9A-0D54-9043-949E-73A30C41B0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BF9624D-DA6D-6547-A223-2142B9A72249}" type="slidenum">
              <a:rPr lang="fi-FI" altLang="fi-FI" sz="1200"/>
              <a:pPr/>
              <a:t>3</a:t>
            </a:fld>
            <a:endParaRPr lang="fi-FI" altLang="fi-FI" sz="1200"/>
          </a:p>
        </p:txBody>
      </p:sp>
      <p:sp>
        <p:nvSpPr>
          <p:cNvPr id="32770" name="Rectangle 1026">
            <a:extLst>
              <a:ext uri="{FF2B5EF4-FFF2-40B4-BE49-F238E27FC236}">
                <a16:creationId xmlns:a16="http://schemas.microsoft.com/office/drawing/2014/main" id="{BC806F94-736F-8F41-A336-0C6A3A43AA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Rectangle 1027">
            <a:extLst>
              <a:ext uri="{FF2B5EF4-FFF2-40B4-BE49-F238E27FC236}">
                <a16:creationId xmlns:a16="http://schemas.microsoft.com/office/drawing/2014/main" id="{32EF2424-992A-2148-83F6-A1A8DED974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8067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6B4A14C7-6483-6A49-8ED7-183EB45880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1FA18D0-58FF-EB42-BD4F-DBFE554AA57A}" type="slidenum">
              <a:rPr lang="fi-FI" altLang="fi-FI" sz="1200"/>
              <a:pPr/>
              <a:t>4</a:t>
            </a:fld>
            <a:endParaRPr lang="fi-FI" altLang="fi-FI" sz="1200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0D0B54FE-BE4F-9E4B-AE87-E6A4B8FFA4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17BA9A9-2AB3-344A-8B91-4A5AF7D606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0374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3E314308-8D25-5F44-B390-17089B137F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0910900-2857-2745-BCAF-7B340DAE28C3}" type="slidenum">
              <a:rPr lang="fi-FI" altLang="fi-FI" sz="1200"/>
              <a:pPr/>
              <a:t>5</a:t>
            </a:fld>
            <a:endParaRPr lang="fi-FI" altLang="fi-FI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0F554905-2989-DF4A-9EC1-5FAC231251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A4B932E-D24E-AD44-A5DB-CEC3501ABC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3703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29EBB19C-B694-0F49-87C0-28F42766D2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199540F-59F7-7B41-A547-716BED54DF0C}" type="slidenum">
              <a:rPr lang="fi-FI" altLang="fi-FI" sz="1200"/>
              <a:pPr/>
              <a:t>6</a:t>
            </a:fld>
            <a:endParaRPr lang="fi-FI" altLang="fi-FI" sz="1200"/>
          </a:p>
        </p:txBody>
      </p:sp>
      <p:sp>
        <p:nvSpPr>
          <p:cNvPr id="35842" name="Rectangle 1026">
            <a:extLst>
              <a:ext uri="{FF2B5EF4-FFF2-40B4-BE49-F238E27FC236}">
                <a16:creationId xmlns:a16="http://schemas.microsoft.com/office/drawing/2014/main" id="{78615C48-844B-824C-8C81-7DD394A64A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1" name="Rectangle 1027">
            <a:extLst>
              <a:ext uri="{FF2B5EF4-FFF2-40B4-BE49-F238E27FC236}">
                <a16:creationId xmlns:a16="http://schemas.microsoft.com/office/drawing/2014/main" id="{B91A61F6-E6A9-CF43-A3A2-CA4B6C3B2F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0049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F5C3E415-4081-7F4F-803B-71C2EDD7F6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2334F34-EF98-AA4A-A3F1-9BCF7BD8CD72}" type="slidenum">
              <a:rPr lang="fi-FI" altLang="fi-FI" sz="1200"/>
              <a:pPr/>
              <a:t>7</a:t>
            </a:fld>
            <a:endParaRPr lang="fi-FI" altLang="fi-FI" sz="1200"/>
          </a:p>
        </p:txBody>
      </p:sp>
      <p:sp>
        <p:nvSpPr>
          <p:cNvPr id="36866" name="Rectangle 1026">
            <a:extLst>
              <a:ext uri="{FF2B5EF4-FFF2-40B4-BE49-F238E27FC236}">
                <a16:creationId xmlns:a16="http://schemas.microsoft.com/office/drawing/2014/main" id="{C6F0F5F1-989F-4C45-AE72-27496D868F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699" name="Rectangle 1027">
            <a:extLst>
              <a:ext uri="{FF2B5EF4-FFF2-40B4-BE49-F238E27FC236}">
                <a16:creationId xmlns:a16="http://schemas.microsoft.com/office/drawing/2014/main" id="{822FB160-A933-2C4B-80AA-B8B98BC9BC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9344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F0D2064A-60A6-1642-9995-F6CC233645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1CF12D3-B598-454E-98B1-1503F9B19297}" type="slidenum">
              <a:rPr lang="fi-FI" altLang="fi-FI" sz="1200"/>
              <a:pPr/>
              <a:t>8</a:t>
            </a:fld>
            <a:endParaRPr lang="fi-FI" altLang="fi-FI" sz="1200"/>
          </a:p>
        </p:txBody>
      </p:sp>
      <p:sp>
        <p:nvSpPr>
          <p:cNvPr id="37890" name="Rectangle 1026">
            <a:extLst>
              <a:ext uri="{FF2B5EF4-FFF2-40B4-BE49-F238E27FC236}">
                <a16:creationId xmlns:a16="http://schemas.microsoft.com/office/drawing/2014/main" id="{A46DCD4C-C79D-3240-8693-779DC6483B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7" name="Rectangle 1027">
            <a:extLst>
              <a:ext uri="{FF2B5EF4-FFF2-40B4-BE49-F238E27FC236}">
                <a16:creationId xmlns:a16="http://schemas.microsoft.com/office/drawing/2014/main" id="{7CEC315D-08F0-354E-81E6-060453877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6872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A80DC83C-C106-5746-8D17-5E41BB127A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3C7429E-2D1F-B342-8495-DB5DB43C3DFA}" type="slidenum">
              <a:rPr lang="fi-FI" altLang="fi-FI" sz="1200"/>
              <a:pPr/>
              <a:t>9</a:t>
            </a:fld>
            <a:endParaRPr lang="fi-FI" altLang="fi-FI" sz="1200"/>
          </a:p>
        </p:txBody>
      </p:sp>
      <p:sp>
        <p:nvSpPr>
          <p:cNvPr id="38914" name="Rectangle 1026">
            <a:extLst>
              <a:ext uri="{FF2B5EF4-FFF2-40B4-BE49-F238E27FC236}">
                <a16:creationId xmlns:a16="http://schemas.microsoft.com/office/drawing/2014/main" id="{6B70BB58-7170-EE4B-9D39-A02C46F92E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5" name="Rectangle 1027">
            <a:extLst>
              <a:ext uri="{FF2B5EF4-FFF2-40B4-BE49-F238E27FC236}">
                <a16:creationId xmlns:a16="http://schemas.microsoft.com/office/drawing/2014/main" id="{B32CD635-A642-0B44-BFE6-13E03A532B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1707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4073C7-E5E9-FA49-9BEB-A6F852466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D244E55-97CB-1E45-866D-63390CCE1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E1DF269-E244-BA45-85CC-63A496027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94CC-FFC8-BC44-89E7-A8D75425FB0A}" type="datetimeFigureOut">
              <a:rPr lang="fi-FI" smtClean="0"/>
              <a:t>4.3.2019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13605D-930A-D544-AE46-BA57E8E62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4ED5FB-181E-3D4B-8989-195EE275D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9B26-EF02-184F-90B1-C30E8A7E9E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3616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D4C397-B038-0F40-8322-E9D874CF7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11A3C76-1739-AB46-B1F7-B439AA362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BFC7C7-F008-4348-BE4F-5525CC9CD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94CC-FFC8-BC44-89E7-A8D75425FB0A}" type="datetimeFigureOut">
              <a:rPr lang="fi-FI" smtClean="0"/>
              <a:t>4.3.2019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6631867-6FDD-D044-A254-4107AFA86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823F280-8045-0A40-9F84-937D776AA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9B26-EF02-184F-90B1-C30E8A7E9E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435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08D1D6E-5798-FF45-8AB5-2F85CF06E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578A8B9-6362-7249-B90F-7F3874220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05060C-5A07-684D-9415-74CB92951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94CC-FFC8-BC44-89E7-A8D75425FB0A}" type="datetimeFigureOut">
              <a:rPr lang="fi-FI" smtClean="0"/>
              <a:t>4.3.2019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F41D25-0399-F542-98A9-BA367ACBA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926765D-FD43-E94C-9022-F5EF6F340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9B26-EF02-184F-90B1-C30E8A7E9E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877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FED980-B2D1-5C4F-806C-1418C6F98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159E78-87F6-2746-8614-D0348CBD5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E50841-7514-0746-97DF-29B16AEAC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94CC-FFC8-BC44-89E7-A8D75425FB0A}" type="datetimeFigureOut">
              <a:rPr lang="fi-FI" smtClean="0"/>
              <a:t>4.3.2019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FB8D0C6-69F3-2740-AFFA-CC346D5E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0B9F767-43A8-4F40-89CC-8B082BD5C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9B26-EF02-184F-90B1-C30E8A7E9E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8538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0764CF-E085-CB41-A97F-32081F7B7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7997F51-8F32-3E49-A0D6-24333B57D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D06A7C-0C99-9A4C-B737-CD1354262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94CC-FFC8-BC44-89E7-A8D75425FB0A}" type="datetimeFigureOut">
              <a:rPr lang="fi-FI" smtClean="0"/>
              <a:t>4.3.2019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A19346D-9074-FB41-A210-938534948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1916175-4B5F-304D-B055-8F6B7413C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9B26-EF02-184F-90B1-C30E8A7E9E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88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C5AB8A-0FE7-DA43-91D7-0EBFD2E34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0D3827-D1DB-424D-B987-DE619948D3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D561503-C1B2-A24D-9223-5BBF286C4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62BBF4E-B511-9A49-B660-ACA8AF49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94CC-FFC8-BC44-89E7-A8D75425FB0A}" type="datetimeFigureOut">
              <a:rPr lang="fi-FI" smtClean="0"/>
              <a:t>4.3.2019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AB4612C-E363-DF46-97B0-112B6ADAC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0735BB8-7D18-E541-B4D6-FEC9B25E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9B26-EF02-184F-90B1-C30E8A7E9E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075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D55275-D129-0E40-BFDE-6A53FFD12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BB19D04-E97C-2F46-90AC-CB6C610A9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254A31C-8A9E-C544-9CE7-B3BF9F6D8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E704409-5656-154F-A073-239051C175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A4C465C-ECF2-D347-BA19-11AA6A09B1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2BA260C-8AEB-1B48-9D2E-72876B679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94CC-FFC8-BC44-89E7-A8D75425FB0A}" type="datetimeFigureOut">
              <a:rPr lang="fi-FI" smtClean="0"/>
              <a:t>4.3.2019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32C2CEC-7AD2-2C4A-9DEA-33D30EEC1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00A3082-F97E-5047-A16B-16F8ED900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9B26-EF02-184F-90B1-C30E8A7E9E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750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81CE2A-8C0D-3E43-93B0-FF568871C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37D2F0D-ADCE-624C-89A2-105FC9D34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94CC-FFC8-BC44-89E7-A8D75425FB0A}" type="datetimeFigureOut">
              <a:rPr lang="fi-FI" smtClean="0"/>
              <a:t>4.3.2019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E1BFAA3-3638-8041-8EB2-83EB45409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316ADF1-BC84-BB4B-9427-6CDC23E67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9B26-EF02-184F-90B1-C30E8A7E9E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304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2779AB3-4FFC-3847-9BDF-2FB7BDE11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94CC-FFC8-BC44-89E7-A8D75425FB0A}" type="datetimeFigureOut">
              <a:rPr lang="fi-FI" smtClean="0"/>
              <a:t>4.3.2019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1A2ED4-2FEA-024E-9D85-FD580A4B4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B2FF2A5-92E6-9044-89C0-30B2B5683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9B26-EF02-184F-90B1-C30E8A7E9E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127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F1D512-EAC6-1C43-84C9-B8ED4D55D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418C80-6AB6-474A-AB9D-E8FA59100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996C93B-E47D-3247-B709-1ECDBAD31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0827523-4E2C-9841-B88F-8642D3784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94CC-FFC8-BC44-89E7-A8D75425FB0A}" type="datetimeFigureOut">
              <a:rPr lang="fi-FI" smtClean="0"/>
              <a:t>4.3.2019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634BE5E-7EF3-2A46-B83E-5FD1A0D4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8D3415C-8493-D946-AE70-B3FE5EE9E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9B26-EF02-184F-90B1-C30E8A7E9E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0219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520FC7-D449-974E-8B68-9BED3FE98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69D98E5-BADC-5E43-8581-CD9381A339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83EA189-ECB9-C445-87F4-8C8CCCA29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295D0A0-574C-7746-9C03-5903A7CFD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94CC-FFC8-BC44-89E7-A8D75425FB0A}" type="datetimeFigureOut">
              <a:rPr lang="fi-FI" smtClean="0"/>
              <a:t>4.3.2019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143C446-D460-2A4F-B9AF-9833BBD7A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B20263E-A187-7B4A-8F47-872DB3743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9B26-EF02-184F-90B1-C30E8A7E9E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5871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43F03C0-DC65-A143-977F-137EBF26B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486C7FA-51F4-0543-895A-00F798435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BAD47A5-3782-7349-8422-4C24780A4E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894CC-FFC8-BC44-89E7-A8D75425FB0A}" type="datetimeFigureOut">
              <a:rPr lang="fi-FI" smtClean="0"/>
              <a:t>4.3.2019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9C7F4F6-9D69-6F4C-AC35-A6E0C5932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6E165AA-2B8D-8A42-A123-3FDF4B744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09B26-EF02-184F-90B1-C30E8A7E9E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81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8bRTFr0ytA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pq1A7bnrKI&amp;feature=relate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2AR93r-ASWI" TargetMode="Externa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7gdC6XWIo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67vr-3kpX3Q" TargetMode="External"/><Relationship Id="rId5" Type="http://schemas.openxmlformats.org/officeDocument/2006/relationships/hyperlink" Target="https://www.youtube.com/watch?v=UXYkSlG9kcw" TargetMode="External"/><Relationship Id="rId4" Type="http://schemas.openxmlformats.org/officeDocument/2006/relationships/hyperlink" Target="https://www.youtube.com/watch?v=gyntl24zkZ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hm-9-fLF_E" TargetMode="External"/><Relationship Id="rId2" Type="http://schemas.openxmlformats.org/officeDocument/2006/relationships/hyperlink" Target="https://www.youtube.com/watch?v=DjU6ZjrQul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s://www.youtube.com/watch?v=z9VpCLyxLfU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QH3Fx41Jpl4" TargetMode="External"/><Relationship Id="rId13" Type="http://schemas.openxmlformats.org/officeDocument/2006/relationships/image" Target="../media/image22.jpeg"/><Relationship Id="rId3" Type="http://schemas.openxmlformats.org/officeDocument/2006/relationships/hyperlink" Target="https://www.youtube.com/watch?v=4P0hG3sD0-E" TargetMode="External"/><Relationship Id="rId7" Type="http://schemas.openxmlformats.org/officeDocument/2006/relationships/hyperlink" Target="https://www.youtube.com/watch?v=D5Y11hwjMNs" TargetMode="External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cyyRi3l7E_k" TargetMode="External"/><Relationship Id="rId11" Type="http://schemas.openxmlformats.org/officeDocument/2006/relationships/image" Target="../media/image20.jpeg"/><Relationship Id="rId5" Type="http://schemas.openxmlformats.org/officeDocument/2006/relationships/hyperlink" Target="https://www.youtube.com/watch?v=rPOlakkBlj8" TargetMode="External"/><Relationship Id="rId10" Type="http://schemas.openxmlformats.org/officeDocument/2006/relationships/image" Target="../media/image19.jpeg"/><Relationship Id="rId4" Type="http://schemas.openxmlformats.org/officeDocument/2006/relationships/hyperlink" Target="https://www.youtube.com/watch?v=jVNiubIXHf4" TargetMode="External"/><Relationship Id="rId9" Type="http://schemas.openxmlformats.org/officeDocument/2006/relationships/hyperlink" Target="https://www.youtube.com/watch?v=LJ25-U3jNWM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s://www.youtube.com/watch?v=hhq7fSrXn0c" TargetMode="External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s://www.youtube.com/watch?v=uDq2JVqKys8" TargetMode="External"/><Relationship Id="rId4" Type="http://schemas.openxmlformats.org/officeDocument/2006/relationships/hyperlink" Target="https://www.youtube.com/watch?v=_4BhsYbXwf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5fsqYctXg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mopYuF4BzY" TargetMode="External"/><Relationship Id="rId5" Type="http://schemas.openxmlformats.org/officeDocument/2006/relationships/image" Target="../media/image26.png"/><Relationship Id="rId4" Type="http://schemas.openxmlformats.org/officeDocument/2006/relationships/hyperlink" Target="http://www.youtube.com/watch?v=Pzkszgjkj6Q&amp;feature=relate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6ROwVrF0Ce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6RWnGQ3XqQ" TargetMode="External"/><Relationship Id="rId2" Type="http://schemas.openxmlformats.org/officeDocument/2006/relationships/hyperlink" Target="https://www.youtube.com/watch?v=EynL-R_fc_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s://www.youtube.com/watch?v=bnsw4sySax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hyperlink" Target="https://www.youtube.com/watch?v=UYeV7jLBXvA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Y_V6y1ZCg_8" TargetMode="External"/><Relationship Id="rId5" Type="http://schemas.openxmlformats.org/officeDocument/2006/relationships/hyperlink" Target="https://www.youtube.com/watch?v=q3NTVkHwD5I" TargetMode="Externa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BQ_nJGXaB0" TargetMode="External"/><Relationship Id="rId7" Type="http://schemas.openxmlformats.org/officeDocument/2006/relationships/image" Target="../media/image33.jpeg"/><Relationship Id="rId2" Type="http://schemas.openxmlformats.org/officeDocument/2006/relationships/hyperlink" Target="https://www.youtube.com/watch?v=lJW_2wLt70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hyperlink" Target="https://www.youtube.com/watch?v=dOWVg0AoHWE" TargetMode="External"/><Relationship Id="rId4" Type="http://schemas.openxmlformats.org/officeDocument/2006/relationships/hyperlink" Target="https://www.youtube.com/watch?v=tU7okIQJCQs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e7wbauXEl6s" TargetMode="External"/><Relationship Id="rId3" Type="http://schemas.openxmlformats.org/officeDocument/2006/relationships/hyperlink" Target="https://www.youtube.com/watch?v=9ztmhIFRXeY" TargetMode="External"/><Relationship Id="rId7" Type="http://schemas.openxmlformats.org/officeDocument/2006/relationships/hyperlink" Target="https://www.youtube.com/watch?v=3qK82JvRY5s" TargetMode="External"/><Relationship Id="rId2" Type="http://schemas.openxmlformats.org/officeDocument/2006/relationships/hyperlink" Target="https://www.youtube.com/watch?v=gSr0BUXuTD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deB_u-to-IE" TargetMode="External"/><Relationship Id="rId11" Type="http://schemas.openxmlformats.org/officeDocument/2006/relationships/image" Target="../media/image36.jpeg"/><Relationship Id="rId5" Type="http://schemas.openxmlformats.org/officeDocument/2006/relationships/hyperlink" Target="https://www.youtube.com/watch?v=QoOM_p3UE-A" TargetMode="External"/><Relationship Id="rId10" Type="http://schemas.openxmlformats.org/officeDocument/2006/relationships/image" Target="../media/image35.jpeg"/><Relationship Id="rId4" Type="http://schemas.openxmlformats.org/officeDocument/2006/relationships/hyperlink" Target="https://www.youtube.com/watch?v=OeP4FFr88SQ" TargetMode="External"/><Relationship Id="rId9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DE9MC3jnl0" TargetMode="External"/><Relationship Id="rId7" Type="http://schemas.openxmlformats.org/officeDocument/2006/relationships/hyperlink" Target="https://www.youtube.com/watch?v=mdt0SOqPJcg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hyperlink" Target="https://www.youtube.com/watch?v=svdrAHn_LGo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I8dBOIuG9I" TargetMode="External"/><Relationship Id="rId3" Type="http://schemas.openxmlformats.org/officeDocument/2006/relationships/hyperlink" Target="https://www.youtube.com/watch?v=OfR6_V91fG8&amp;list=PLXhfRoiJBIisw1fw-lXan125yhXkwcIT8" TargetMode="External"/><Relationship Id="rId7" Type="http://schemas.openxmlformats.org/officeDocument/2006/relationships/hyperlink" Target="https://www.youtube.com/watch?v=BV-ASc0qkrM" TargetMode="External"/><Relationship Id="rId2" Type="http://schemas.openxmlformats.org/officeDocument/2006/relationships/hyperlink" Target="https://en.wikipedia.org/wiki/Progressive_roc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lrLvReUNcbE" TargetMode="External"/><Relationship Id="rId11" Type="http://schemas.openxmlformats.org/officeDocument/2006/relationships/hyperlink" Target="https://www.youtube.com/watch?v=jGuxfcHt268" TargetMode="External"/><Relationship Id="rId5" Type="http://schemas.openxmlformats.org/officeDocument/2006/relationships/hyperlink" Target="https://www.youtube.com/watch?v=_FBcz3tBH74" TargetMode="External"/><Relationship Id="rId10" Type="http://schemas.openxmlformats.org/officeDocument/2006/relationships/hyperlink" Target="https://www.youtube.com/watch?v=pGy21u_LEwc" TargetMode="External"/><Relationship Id="rId4" Type="http://schemas.openxmlformats.org/officeDocument/2006/relationships/hyperlink" Target="https://www.youtube.com/watch?v=JwYX52BP2Sk" TargetMode="External"/><Relationship Id="rId9" Type="http://schemas.openxmlformats.org/officeDocument/2006/relationships/hyperlink" Target="https://www.youtube.com/watch?v=HIk7VnVwBNo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6tlSx0jkuLM" TargetMode="External"/><Relationship Id="rId3" Type="http://schemas.openxmlformats.org/officeDocument/2006/relationships/image" Target="../media/image46.jpeg"/><Relationship Id="rId7" Type="http://schemas.openxmlformats.org/officeDocument/2006/relationships/hyperlink" Target="https://www.youtube.com/watch?v=UAKCR7kQMTQ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VobQTaoV7s" TargetMode="External"/><Relationship Id="rId5" Type="http://schemas.openxmlformats.org/officeDocument/2006/relationships/hyperlink" Target="https://www.youtube.com/watch?v=d1gYJDQXPOk" TargetMode="External"/><Relationship Id="rId4" Type="http://schemas.openxmlformats.org/officeDocument/2006/relationships/image" Target="../media/image47.jpeg"/><Relationship Id="rId9" Type="http://schemas.openxmlformats.org/officeDocument/2006/relationships/hyperlink" Target="https://www.youtube.com/watch?v=Z7133x-5Og0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xCqZHSxd2E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52jAYa4Pm8" TargetMode="External"/><Relationship Id="rId2" Type="http://schemas.openxmlformats.org/officeDocument/2006/relationships/hyperlink" Target="https://www.youtube.com/watch?v=TYh1lRR1m6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hyperlink" Target="https://www.youtube.com/watch?v=HkGaXozyE8I" TargetMode="External"/><Relationship Id="rId7" Type="http://schemas.openxmlformats.org/officeDocument/2006/relationships/image" Target="../media/image52.jpeg"/><Relationship Id="rId2" Type="http://schemas.openxmlformats.org/officeDocument/2006/relationships/hyperlink" Target="https://www.youtube.com/watch?v=OJWJE0x7T4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Jta56wBl7SM" TargetMode="External"/><Relationship Id="rId11" Type="http://schemas.openxmlformats.org/officeDocument/2006/relationships/image" Target="../media/image56.jpeg"/><Relationship Id="rId5" Type="http://schemas.openxmlformats.org/officeDocument/2006/relationships/hyperlink" Target="https://www.youtube.com/watch?v=RZ3Bb4UsXhU" TargetMode="External"/><Relationship Id="rId10" Type="http://schemas.openxmlformats.org/officeDocument/2006/relationships/image" Target="../media/image55.jpeg"/><Relationship Id="rId4" Type="http://schemas.openxmlformats.org/officeDocument/2006/relationships/hyperlink" Target="https://www.youtube.com/watch?v=3qrOvBuWJ-c" TargetMode="External"/><Relationship Id="rId9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3" Type="http://schemas.openxmlformats.org/officeDocument/2006/relationships/hyperlink" Target="https://www.youtube.com/watch?v=uAsV5-Hv-7U" TargetMode="External"/><Relationship Id="rId7" Type="http://schemas.openxmlformats.org/officeDocument/2006/relationships/hyperlink" Target="https://www.youtube.com/watch?v=65xF8SThFaw" TargetMode="External"/><Relationship Id="rId12" Type="http://schemas.openxmlformats.org/officeDocument/2006/relationships/image" Target="../media/image61.jpeg"/><Relationship Id="rId2" Type="http://schemas.openxmlformats.org/officeDocument/2006/relationships/hyperlink" Target="https://www.youtube.com/watch?v=S5dh8NcQq7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cRjQCvfcXn0" TargetMode="External"/><Relationship Id="rId11" Type="http://schemas.openxmlformats.org/officeDocument/2006/relationships/image" Target="../media/image60.jpeg"/><Relationship Id="rId5" Type="http://schemas.openxmlformats.org/officeDocument/2006/relationships/hyperlink" Target="https://www.youtube.com/watch?v=1vrEljMfXYo" TargetMode="External"/><Relationship Id="rId10" Type="http://schemas.openxmlformats.org/officeDocument/2006/relationships/image" Target="../media/image59.jpeg"/><Relationship Id="rId4" Type="http://schemas.openxmlformats.org/officeDocument/2006/relationships/hyperlink" Target="https://www.youtube.com/watch?v=eAR_Ff5A8Rk" TargetMode="External"/><Relationship Id="rId9" Type="http://schemas.openxmlformats.org/officeDocument/2006/relationships/image" Target="../media/image58.jpeg"/><Relationship Id="rId14" Type="http://schemas.openxmlformats.org/officeDocument/2006/relationships/image" Target="../media/image6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MAtL7n_-rc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ujFWZrs6pow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5WojNaU4-k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ferX_P7SVs&amp;feature=relate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s://www.youtube.com/watch?v=GaSKL1iqpf8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R3K5uB-wM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www.youtube.com/watch?v=TYLbrZAko7E&amp;feature=relat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sAMAIaas94&amp;feature=relate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GLYT3cPA5T8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S1GrP6thz-k" TargetMode="External"/><Relationship Id="rId5" Type="http://schemas.openxmlformats.org/officeDocument/2006/relationships/hyperlink" Target="https://www.youtube.com/watch?v=yEu0ULY21UI" TargetMode="External"/><Relationship Id="rId4" Type="http://schemas.openxmlformats.org/officeDocument/2006/relationships/hyperlink" Target="https://www.youtube.com/watch?v=PoPL7BExSQ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A7CB7066-82AC-2F45-A4EA-6B095321A2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Äänilevyn historiaa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6F7BC66E-BDB0-C245-AAC7-A1223F6E82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>
                <a:latin typeface="Times New Roman" panose="02020603050405020304" pitchFamily="18" charset="0"/>
              </a:rPr>
              <a:t>1877 Thomas Alva Edison keksii fonografin: </a:t>
            </a:r>
            <a:r>
              <a:rPr lang="fi-FI" altLang="fi-FI"/>
              <a:t>ään</a:t>
            </a:r>
            <a:r>
              <a:rPr lang="fi-FI" altLang="fi-FI">
                <a:latin typeface="Times New Roman" panose="02020603050405020304" pitchFamily="18" charset="0"/>
              </a:rPr>
              <a:t>t</a:t>
            </a:r>
            <a:r>
              <a:rPr lang="fi-FI" altLang="fi-FI"/>
              <a:t>ä</a:t>
            </a:r>
            <a:r>
              <a:rPr lang="fi-FI" altLang="fi-FI">
                <a:latin typeface="Times New Roman" panose="02020603050405020304" pitchFamily="18" charset="0"/>
              </a:rPr>
              <a:t> kyet</a:t>
            </a:r>
            <a:r>
              <a:rPr lang="fi-FI" altLang="fi-FI"/>
              <a:t>ään</a:t>
            </a:r>
            <a:r>
              <a:rPr lang="fi-FI" altLang="fi-FI">
                <a:latin typeface="Times New Roman" panose="02020603050405020304" pitchFamily="18" charset="0"/>
              </a:rPr>
              <a:t> tallentamaan tinapaperille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>
                <a:latin typeface="Times New Roman" panose="02020603050405020304" pitchFamily="18" charset="0"/>
              </a:rPr>
              <a:t>1889 Fonografilieri</a:t>
            </a:r>
            <a:r>
              <a:rPr lang="fi-FI" altLang="fi-FI"/>
              <a:t>ölle t</a:t>
            </a:r>
            <a:r>
              <a:rPr lang="fi-FI" altLang="fi-FI">
                <a:latin typeface="Times New Roman" panose="02020603050405020304" pitchFamily="18" charset="0"/>
              </a:rPr>
              <a:t>allennetaan musiikkia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>
                <a:latin typeface="Times New Roman" panose="02020603050405020304" pitchFamily="18" charset="0"/>
              </a:rPr>
              <a:t>1887 gramofoni: </a:t>
            </a:r>
            <a:r>
              <a:rPr lang="fi-FI" altLang="fi-FI"/>
              <a:t>ään</a:t>
            </a:r>
            <a:r>
              <a:rPr lang="fi-FI" altLang="fi-FI">
                <a:latin typeface="Times New Roman" panose="02020603050405020304" pitchFamily="18" charset="0"/>
              </a:rPr>
              <a:t>i tallennetaan levylle, jota voidaan monistaa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>
                <a:latin typeface="Times New Roman" panose="02020603050405020304" pitchFamily="18" charset="0"/>
              </a:rPr>
              <a:t>1900-luvun alussa gramofoni syrj</a:t>
            </a:r>
            <a:r>
              <a:rPr lang="fi-FI" altLang="fi-FI"/>
              <a:t>äyttää </a:t>
            </a:r>
            <a:r>
              <a:rPr lang="fi-FI" altLang="fi-FI">
                <a:latin typeface="Times New Roman" panose="02020603050405020304" pitchFamily="18" charset="0"/>
              </a:rPr>
              <a:t>fonografin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>
                <a:latin typeface="Times New Roman" panose="02020603050405020304" pitchFamily="18" charset="0"/>
              </a:rPr>
              <a:t>varhaisilla levyillä yleensä laulumusiikkia ja puhetta, v. 1917 ensimmäinen jazz-levytys</a:t>
            </a:r>
          </a:p>
          <a:p>
            <a:pPr eaLnBrk="1" hangingPunct="1">
              <a:lnSpc>
                <a:spcPct val="90000"/>
              </a:lnSpc>
            </a:pPr>
            <a:endParaRPr lang="fi-FI" altLang="fi-FI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FBE53729-56F5-C141-B252-4EFAF724C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46" y="-59531"/>
            <a:ext cx="15113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63AB249D-E60C-6644-BC4D-F56B15FFD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109" y="39687"/>
            <a:ext cx="1827212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E68F0858-C8D4-3E49-B84D-1AF09E9BD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5446714"/>
            <a:ext cx="1397000" cy="141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27" name="Picture 7">
            <a:extLst>
              <a:ext uri="{FF2B5EF4-FFF2-40B4-BE49-F238E27FC236}">
                <a16:creationId xmlns:a16="http://schemas.microsoft.com/office/drawing/2014/main" id="{2BAD3A44-3FB2-3844-8389-F90245744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976" y="4953000"/>
            <a:ext cx="14700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02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AD7411DC-E29B-2841-8E8C-DADFCB9EE1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Jazzin historia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227551D1-D3F6-1F41-B15D-E07A2F5522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1960-luvulla </a:t>
            </a:r>
            <a:r>
              <a:rPr lang="fi-FI" altLang="fi-FI" dirty="0" err="1"/>
              <a:t>Free</a:t>
            </a:r>
            <a:r>
              <a:rPr lang="fi-FI" altLang="fi-FI" dirty="0"/>
              <a:t> Jazz ja Avantgarde- jazz</a:t>
            </a:r>
          </a:p>
          <a:p>
            <a:pPr eaLnBrk="1" hangingPunct="1"/>
            <a:r>
              <a:rPr lang="fi-FI" altLang="fi-FI" dirty="0"/>
              <a:t>lähes täydellinen vapaus sointujen, melodian ja rytmin suhteen tavoitteena</a:t>
            </a:r>
          </a:p>
          <a:p>
            <a:pPr eaLnBrk="1" hangingPunct="1"/>
            <a:r>
              <a:rPr lang="fi-FI" altLang="fi-FI" dirty="0"/>
              <a:t>John </a:t>
            </a:r>
            <a:r>
              <a:rPr lang="fi-FI" altLang="fi-FI" dirty="0" err="1"/>
              <a:t>Coltrane</a:t>
            </a:r>
            <a:r>
              <a:rPr lang="fi-FI" altLang="fi-FI" dirty="0"/>
              <a:t> (saksofoni)</a:t>
            </a:r>
          </a:p>
          <a:p>
            <a:pPr eaLnBrk="1" hangingPunct="1"/>
            <a:r>
              <a:rPr lang="fi-FI" altLang="fi-FI" b="1" dirty="0"/>
              <a:t>-esim. </a:t>
            </a:r>
          </a:p>
          <a:p>
            <a:r>
              <a:rPr lang="fi-FI" altLang="fi-FI" b="1" dirty="0"/>
              <a:t>Cecil Taylor </a:t>
            </a:r>
            <a:r>
              <a:rPr lang="fi-FI" altLang="fi-FI" dirty="0"/>
              <a:t>(piano)</a:t>
            </a:r>
          </a:p>
          <a:p>
            <a:pPr eaLnBrk="1" hangingPunct="1"/>
            <a:r>
              <a:rPr lang="fi-FI" altLang="fi-FI" b="1" dirty="0" err="1"/>
              <a:t>Ornette</a:t>
            </a:r>
            <a:r>
              <a:rPr lang="fi-FI" altLang="fi-FI" b="1" dirty="0"/>
              <a:t> Coleman </a:t>
            </a:r>
            <a:r>
              <a:rPr lang="fi-FI" altLang="fi-FI" dirty="0"/>
              <a:t>(saksofoni)</a:t>
            </a:r>
          </a:p>
          <a:p>
            <a:pPr marL="0" indent="0" eaLnBrk="1" hangingPunct="1">
              <a:buNone/>
            </a:pPr>
            <a:r>
              <a:rPr lang="fi-FI" altLang="fi-FI" dirty="0"/>
              <a:t> -esim. ”</a:t>
            </a:r>
            <a:r>
              <a:rPr lang="fi-FI" altLang="fi-FI" dirty="0" err="1"/>
              <a:t>Free</a:t>
            </a:r>
            <a:r>
              <a:rPr lang="fi-FI" altLang="fi-FI" dirty="0"/>
              <a:t> jazz” – lp (1961)</a:t>
            </a:r>
          </a:p>
          <a:p>
            <a:pPr eaLnBrk="1" hangingPunct="1"/>
            <a:endParaRPr lang="fi-FI" altLang="fi-FI" dirty="0"/>
          </a:p>
        </p:txBody>
      </p:sp>
      <p:pic>
        <p:nvPicPr>
          <p:cNvPr id="13317" name="Picture 5">
            <a:extLst>
              <a:ext uri="{FF2B5EF4-FFF2-40B4-BE49-F238E27FC236}">
                <a16:creationId xmlns:a16="http://schemas.microsoft.com/office/drawing/2014/main" id="{0C7A3468-F120-2640-9646-89FF14D22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75" y="159028"/>
            <a:ext cx="1593850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oimintopainike: Filmi 1">
            <a:hlinkClick r:id="rId4" highlightClick="1"/>
            <a:extLst>
              <a:ext uri="{FF2B5EF4-FFF2-40B4-BE49-F238E27FC236}">
                <a16:creationId xmlns:a16="http://schemas.microsoft.com/office/drawing/2014/main" id="{E5CA85D6-3009-D04F-8B8C-4867CB0900B2}"/>
              </a:ext>
            </a:extLst>
          </p:cNvPr>
          <p:cNvSpPr/>
          <p:nvPr/>
        </p:nvSpPr>
        <p:spPr>
          <a:xfrm>
            <a:off x="9760688" y="4316819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418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8609A217-BFF7-9644-9838-FF1CA59509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Jazzin historia: fuusiojazz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9E1C664B-44F2-F94D-AD53-63E461065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1960-luvun lopussa ja 1970-luvulla Fuusiojazz: Rock-musiikin ja jazzin yhdistyminen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Miles Davis: </a:t>
            </a:r>
            <a:r>
              <a:rPr lang="fi-FI" altLang="fi-FI" dirty="0" err="1"/>
              <a:t>Bitches</a:t>
            </a:r>
            <a:r>
              <a:rPr lang="fi-FI" altLang="fi-FI" dirty="0"/>
              <a:t> </a:t>
            </a:r>
            <a:r>
              <a:rPr lang="fi-FI" altLang="fi-FI" dirty="0" err="1"/>
              <a:t>brew</a:t>
            </a:r>
            <a:r>
              <a:rPr lang="fi-FI" altLang="fi-FI" dirty="0"/>
              <a:t> (1969)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kitaristi John </a:t>
            </a:r>
            <a:r>
              <a:rPr lang="fi-FI" altLang="fi-FI" dirty="0" err="1"/>
              <a:t>McLaughlin</a:t>
            </a:r>
            <a:endParaRPr lang="fi-FI" altLang="fi-FI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fi-FI" altLang="fi-FI" dirty="0"/>
              <a:t>-</a:t>
            </a:r>
            <a:r>
              <a:rPr lang="fi-FI" altLang="fi-FI" dirty="0" err="1"/>
              <a:t>Mahavishnu</a:t>
            </a:r>
            <a:r>
              <a:rPr lang="fi-FI" altLang="fi-FI" dirty="0"/>
              <a:t> </a:t>
            </a:r>
            <a:r>
              <a:rPr lang="fi-FI" altLang="fi-FI" dirty="0" err="1"/>
              <a:t>orchestra</a:t>
            </a:r>
            <a:endParaRPr lang="fi-FI" altLang="fi-FI" dirty="0"/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pianistit </a:t>
            </a:r>
            <a:r>
              <a:rPr lang="fi-FI" altLang="fi-FI" dirty="0" err="1"/>
              <a:t>Chick</a:t>
            </a:r>
            <a:r>
              <a:rPr lang="fi-FI" altLang="fi-FI" dirty="0"/>
              <a:t> </a:t>
            </a:r>
            <a:r>
              <a:rPr lang="fi-FI" altLang="fi-FI" dirty="0" err="1"/>
              <a:t>Corea</a:t>
            </a:r>
            <a:r>
              <a:rPr lang="fi-FI" altLang="fi-FI" dirty="0"/>
              <a:t> ja </a:t>
            </a:r>
            <a:r>
              <a:rPr lang="fi-FI" altLang="fi-FI" dirty="0" err="1"/>
              <a:t>Herbie</a:t>
            </a:r>
            <a:r>
              <a:rPr lang="fi-FI" altLang="fi-FI" dirty="0"/>
              <a:t> </a:t>
            </a:r>
            <a:r>
              <a:rPr lang="fi-FI" altLang="fi-FI" dirty="0" err="1"/>
              <a:t>Hancock</a:t>
            </a:r>
            <a:endParaRPr lang="fi-FI" altLang="fi-FI" dirty="0"/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esim. Return to </a:t>
            </a:r>
            <a:r>
              <a:rPr lang="fi-FI" altLang="fi-FI" dirty="0" err="1"/>
              <a:t>Forever</a:t>
            </a:r>
            <a:r>
              <a:rPr lang="fi-FI" altLang="fi-FI" dirty="0"/>
              <a:t> -yhtye: </a:t>
            </a:r>
            <a:r>
              <a:rPr lang="fi-FI" altLang="fi-FI" dirty="0" err="1"/>
              <a:t>The</a:t>
            </a:r>
            <a:r>
              <a:rPr lang="fi-FI" altLang="fi-FI" dirty="0"/>
              <a:t> </a:t>
            </a:r>
            <a:r>
              <a:rPr lang="fi-FI" altLang="fi-FI" dirty="0" err="1"/>
              <a:t>Magician</a:t>
            </a:r>
            <a:r>
              <a:rPr lang="fi-FI" altLang="fi-FI" dirty="0"/>
              <a:t> (1976)</a:t>
            </a:r>
          </a:p>
        </p:txBody>
      </p:sp>
      <p:sp>
        <p:nvSpPr>
          <p:cNvPr id="36867" name="AutoShape 4">
            <a:hlinkClick r:id="rId3" highlightClick="1"/>
            <a:extLst>
              <a:ext uri="{FF2B5EF4-FFF2-40B4-BE49-F238E27FC236}">
                <a16:creationId xmlns:a16="http://schemas.microsoft.com/office/drawing/2014/main" id="{6E8D2F60-396A-694C-9B66-00982A4A8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5638800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pic>
        <p:nvPicPr>
          <p:cNvPr id="14341" name="Picture 5">
            <a:extLst>
              <a:ext uri="{FF2B5EF4-FFF2-40B4-BE49-F238E27FC236}">
                <a16:creationId xmlns:a16="http://schemas.microsoft.com/office/drawing/2014/main" id="{30361B86-A3F0-2841-AE94-266DF7E1B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694" y="0"/>
            <a:ext cx="2743200" cy="182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oimintopainike: Filmi 1">
            <a:hlinkClick r:id="rId5" highlightClick="1"/>
            <a:extLst>
              <a:ext uri="{FF2B5EF4-FFF2-40B4-BE49-F238E27FC236}">
                <a16:creationId xmlns:a16="http://schemas.microsoft.com/office/drawing/2014/main" id="{08AEB328-40A0-504B-863E-07FD3BC991DE}"/>
              </a:ext>
            </a:extLst>
          </p:cNvPr>
          <p:cNvSpPr/>
          <p:nvPr/>
        </p:nvSpPr>
        <p:spPr>
          <a:xfrm>
            <a:off x="9360694" y="2386584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1281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439D2E6C-BF44-6D4C-86B6-DFDA9616F8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Jazzin historia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7D63A919-2885-CE46-98CC-847F57B1AF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fi-FI" altLang="fi-FI" dirty="0"/>
              <a:t>1980-90-luvuilta lähtien useita tyylisuuntia</a:t>
            </a:r>
          </a:p>
          <a:p>
            <a:pPr eaLnBrk="1" hangingPunct="1"/>
            <a:r>
              <a:rPr lang="fi-FI" altLang="fi-FI" dirty="0"/>
              <a:t>”traditionalismi”: </a:t>
            </a:r>
            <a:r>
              <a:rPr lang="fi-FI" altLang="fi-FI" dirty="0" err="1"/>
              <a:t>free</a:t>
            </a:r>
            <a:r>
              <a:rPr lang="fi-FI" altLang="fi-FI" dirty="0"/>
              <a:t>-jazzin ja fuusion hylkääminen, 50-l. jazz esikuva</a:t>
            </a:r>
          </a:p>
          <a:p>
            <a:pPr marL="0" indent="0" eaLnBrk="1" hangingPunct="1">
              <a:buNone/>
            </a:pPr>
            <a:r>
              <a:rPr lang="fi-FI" altLang="fi-FI" dirty="0"/>
              <a:t>-</a:t>
            </a:r>
            <a:r>
              <a:rPr lang="fi-FI" altLang="fi-FI" dirty="0" err="1"/>
              <a:t>Wynton</a:t>
            </a:r>
            <a:r>
              <a:rPr lang="fi-FI" altLang="fi-FI" dirty="0"/>
              <a:t> </a:t>
            </a:r>
            <a:r>
              <a:rPr lang="fi-FI" altLang="fi-FI" dirty="0" err="1"/>
              <a:t>Marsalis</a:t>
            </a:r>
            <a:r>
              <a:rPr lang="fi-FI" altLang="fi-FI" dirty="0"/>
              <a:t>, trumpetti, </a:t>
            </a:r>
            <a:r>
              <a:rPr lang="fi-FI" altLang="fi-FI" b="1" dirty="0"/>
              <a:t>Keith </a:t>
            </a:r>
            <a:r>
              <a:rPr lang="fi-FI" altLang="fi-FI" b="1" dirty="0" err="1"/>
              <a:t>Jarrett</a:t>
            </a:r>
            <a:r>
              <a:rPr lang="fi-FI" altLang="fi-FI" dirty="0"/>
              <a:t>, piano: </a:t>
            </a:r>
            <a:r>
              <a:rPr lang="fi-FI" altLang="fi-FI" dirty="0" err="1"/>
              <a:t>When</a:t>
            </a:r>
            <a:r>
              <a:rPr lang="fi-FI" altLang="fi-FI" dirty="0"/>
              <a:t> </a:t>
            </a:r>
            <a:r>
              <a:rPr lang="fi-FI" altLang="fi-FI" dirty="0" err="1"/>
              <a:t>you</a:t>
            </a:r>
            <a:r>
              <a:rPr lang="fi-FI" altLang="fi-FI" dirty="0"/>
              <a:t> </a:t>
            </a:r>
            <a:r>
              <a:rPr lang="fi-FI" altLang="fi-FI" dirty="0" err="1"/>
              <a:t>wish</a:t>
            </a:r>
            <a:r>
              <a:rPr lang="fi-FI" altLang="fi-FI" dirty="0"/>
              <a:t> </a:t>
            </a:r>
            <a:r>
              <a:rPr lang="fi-FI" altLang="fi-FI" dirty="0" err="1"/>
              <a:t>upon</a:t>
            </a:r>
            <a:r>
              <a:rPr lang="fi-FI" altLang="fi-FI" dirty="0"/>
              <a:t> a Star</a:t>
            </a:r>
          </a:p>
          <a:p>
            <a:pPr eaLnBrk="1" hangingPunct="1"/>
            <a:r>
              <a:rPr lang="fi-FI" altLang="fi-FI" dirty="0" err="1"/>
              <a:t>NuJazz</a:t>
            </a:r>
            <a:r>
              <a:rPr lang="fi-FI" altLang="fi-FI" dirty="0"/>
              <a:t>-tyylisuunta.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-useiden tyylien yhdistyminen, elektroniikan hyväksikäyttö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-esim. </a:t>
            </a:r>
            <a:r>
              <a:rPr lang="fi-FI" altLang="fi-FI" b="1" dirty="0"/>
              <a:t>St. </a:t>
            </a:r>
            <a:r>
              <a:rPr lang="fi-FI" altLang="fi-FI" b="1" dirty="0" err="1"/>
              <a:t>Germain</a:t>
            </a:r>
            <a:r>
              <a:rPr lang="fi-FI" altLang="fi-FI" b="1" dirty="0"/>
              <a:t> -yhtye </a:t>
            </a:r>
            <a:r>
              <a:rPr lang="fi-FI" altLang="fi-FI" dirty="0"/>
              <a:t>(Ranska): Rose </a:t>
            </a:r>
            <a:r>
              <a:rPr lang="fi-FI" altLang="fi-FI" dirty="0" err="1"/>
              <a:t>Rouge</a:t>
            </a:r>
            <a:endParaRPr lang="fi-FI" altLang="fi-FI" dirty="0"/>
          </a:p>
          <a:p>
            <a:pPr eaLnBrk="1" hangingPunct="1">
              <a:buFontTx/>
              <a:buNone/>
            </a:pPr>
            <a:r>
              <a:rPr lang="fi-FI" altLang="fi-FI" dirty="0"/>
              <a:t>Punkjazz, </a:t>
            </a:r>
            <a:r>
              <a:rPr lang="fi-FI" altLang="fi-FI" dirty="0" err="1"/>
              <a:t>Jazzcore</a:t>
            </a:r>
            <a:endParaRPr lang="fi-FI" altLang="fi-FI" dirty="0"/>
          </a:p>
          <a:p>
            <a:pPr eaLnBrk="1" hangingPunct="1">
              <a:buFontTx/>
              <a:buNone/>
            </a:pPr>
            <a:r>
              <a:rPr lang="fi-FI" altLang="fi-FI" dirty="0"/>
              <a:t>-esim. </a:t>
            </a:r>
            <a:r>
              <a:rPr lang="fi-FI" altLang="fi-FI" b="1" dirty="0"/>
              <a:t>John </a:t>
            </a:r>
            <a:r>
              <a:rPr lang="fi-FI" altLang="fi-FI" b="1" dirty="0" err="1"/>
              <a:t>Zorn</a:t>
            </a:r>
            <a:r>
              <a:rPr lang="fi-FI" altLang="fi-FI" dirty="0"/>
              <a:t>: </a:t>
            </a:r>
            <a:r>
              <a:rPr lang="fi-FI" altLang="fi-FI" dirty="0" err="1"/>
              <a:t>Snagglepuss</a:t>
            </a:r>
            <a:endParaRPr lang="fi-FI" altLang="fi-FI" dirty="0"/>
          </a:p>
          <a:p>
            <a:pPr eaLnBrk="1" hangingPunct="1">
              <a:buFontTx/>
              <a:buNone/>
            </a:pPr>
            <a:r>
              <a:rPr lang="fi-FI" altLang="fi-FI" dirty="0"/>
              <a:t>2010-l: </a:t>
            </a:r>
            <a:r>
              <a:rPr lang="fi-FI" altLang="fi-FI" b="1" dirty="0" err="1"/>
              <a:t>Kendrick</a:t>
            </a:r>
            <a:r>
              <a:rPr lang="fi-FI" altLang="fi-FI" b="1" dirty="0"/>
              <a:t> </a:t>
            </a:r>
            <a:r>
              <a:rPr lang="fi-FI" altLang="fi-FI" b="1" dirty="0" err="1"/>
              <a:t>Lamarr</a:t>
            </a:r>
            <a:r>
              <a:rPr lang="fi-FI" altLang="fi-FI" dirty="0"/>
              <a:t>: Hip hop ja R&amp;B + Jazz: </a:t>
            </a:r>
            <a:r>
              <a:rPr lang="fi-FI" altLang="fi-FI" dirty="0" err="1"/>
              <a:t>Alright</a:t>
            </a:r>
            <a:endParaRPr lang="fi-FI" altLang="fi-FI" dirty="0"/>
          </a:p>
          <a:p>
            <a:pPr eaLnBrk="1" hangingPunct="1">
              <a:buFontTx/>
              <a:buNone/>
            </a:pPr>
            <a:r>
              <a:rPr lang="fi-FI" altLang="fi-FI" dirty="0"/>
              <a:t>             Jacob </a:t>
            </a:r>
            <a:r>
              <a:rPr lang="fi-FI" altLang="fi-FI" dirty="0" err="1"/>
              <a:t>Collier</a:t>
            </a:r>
            <a:r>
              <a:rPr lang="fi-FI" altLang="fi-FI" dirty="0"/>
              <a:t>: mikroharmonia</a:t>
            </a:r>
          </a:p>
        </p:txBody>
      </p:sp>
      <p:sp>
        <p:nvSpPr>
          <p:cNvPr id="2" name="Toimintopainike: Filmi 1">
            <a:hlinkClick r:id="rId3" highlightClick="1"/>
            <a:extLst>
              <a:ext uri="{FF2B5EF4-FFF2-40B4-BE49-F238E27FC236}">
                <a16:creationId xmlns:a16="http://schemas.microsoft.com/office/drawing/2014/main" id="{F11EBAC3-4F46-7040-9550-44E2A45A8518}"/>
              </a:ext>
            </a:extLst>
          </p:cNvPr>
          <p:cNvSpPr/>
          <p:nvPr/>
        </p:nvSpPr>
        <p:spPr>
          <a:xfrm>
            <a:off x="11016930" y="3573713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oimintopainike: Filmi 3">
            <a:hlinkClick r:id="rId4" highlightClick="1"/>
            <a:extLst>
              <a:ext uri="{FF2B5EF4-FFF2-40B4-BE49-F238E27FC236}">
                <a16:creationId xmlns:a16="http://schemas.microsoft.com/office/drawing/2014/main" id="{14F65BCC-C23B-D64D-A71C-A0012A77EDDE}"/>
              </a:ext>
            </a:extLst>
          </p:cNvPr>
          <p:cNvSpPr/>
          <p:nvPr/>
        </p:nvSpPr>
        <p:spPr>
          <a:xfrm>
            <a:off x="11016930" y="2136518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oimintopainike: Filmi 4">
            <a:hlinkClick r:id="rId5" highlightClick="1"/>
            <a:extLst>
              <a:ext uri="{FF2B5EF4-FFF2-40B4-BE49-F238E27FC236}">
                <a16:creationId xmlns:a16="http://schemas.microsoft.com/office/drawing/2014/main" id="{D531B223-2777-6D48-BA14-AA2CDD1688B5}"/>
              </a:ext>
            </a:extLst>
          </p:cNvPr>
          <p:cNvSpPr/>
          <p:nvPr/>
        </p:nvSpPr>
        <p:spPr>
          <a:xfrm>
            <a:off x="11016930" y="4909918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oimintopainike: Filmi 5">
            <a:hlinkClick r:id="rId6" highlightClick="1"/>
            <a:extLst>
              <a:ext uri="{FF2B5EF4-FFF2-40B4-BE49-F238E27FC236}">
                <a16:creationId xmlns:a16="http://schemas.microsoft.com/office/drawing/2014/main" id="{FA5ED70A-7E39-CF47-A774-89E31DA93293}"/>
              </a:ext>
            </a:extLst>
          </p:cNvPr>
          <p:cNvSpPr/>
          <p:nvPr/>
        </p:nvSpPr>
        <p:spPr>
          <a:xfrm>
            <a:off x="9581321" y="5790692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8375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5C26E5-FE4E-8A47-9202-89C761BC7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Jazz-laulajia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950051-CE7A-2D4E-B726-A66362DDA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-</a:t>
            </a:r>
            <a:r>
              <a:rPr lang="en-US" b="1" dirty="0"/>
              <a:t>Nat King Cole</a:t>
            </a:r>
            <a:r>
              <a:rPr lang="en-US" dirty="0"/>
              <a:t>: It’s better to be by yourself</a:t>
            </a:r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=pxW4IcOy1gc</a:t>
            </a:r>
          </a:p>
          <a:p>
            <a:r>
              <a:rPr lang="en-US" dirty="0"/>
              <a:t>Stardust</a:t>
            </a:r>
            <a:endParaRPr lang="fi-FI" dirty="0"/>
          </a:p>
          <a:p>
            <a:r>
              <a:rPr lang="en-US" u="sng" dirty="0">
                <a:hlinkClick r:id="rId2"/>
              </a:rPr>
              <a:t>https://www.youtube.com/watch?v=DjU6ZjrQulc</a:t>
            </a:r>
            <a:endParaRPr lang="fi-FI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-</a:t>
            </a:r>
            <a:r>
              <a:rPr lang="en-US" b="1" dirty="0"/>
              <a:t>Louis Armstrong </a:t>
            </a:r>
            <a:r>
              <a:rPr lang="en-US" dirty="0"/>
              <a:t>&amp; Tony Kaye: When the Saints</a:t>
            </a:r>
            <a:endParaRPr lang="fi-FI" dirty="0"/>
          </a:p>
          <a:p>
            <a:r>
              <a:rPr lang="en-US" u="sng" dirty="0">
                <a:hlinkClick r:id="rId3"/>
              </a:rPr>
              <a:t>https://www.youtube.com/watch?v=Zhm-9-fLF_E</a:t>
            </a:r>
            <a:endParaRPr lang="en-US" u="sng" dirty="0"/>
          </a:p>
          <a:p>
            <a:r>
              <a:rPr lang="fi-FI" dirty="0"/>
              <a:t> </a:t>
            </a:r>
            <a:r>
              <a:rPr lang="en-US" b="1" dirty="0"/>
              <a:t>Mel </a:t>
            </a:r>
            <a:r>
              <a:rPr lang="en-US" b="1" dirty="0" err="1"/>
              <a:t>Torme</a:t>
            </a:r>
            <a:r>
              <a:rPr lang="en-US" b="1" dirty="0"/>
              <a:t> </a:t>
            </a:r>
            <a:r>
              <a:rPr lang="en-US" dirty="0"/>
              <a:t>scat, (Buddy Rich, </a:t>
            </a:r>
            <a:r>
              <a:rPr lang="en-US" dirty="0" err="1"/>
              <a:t>drs</a:t>
            </a:r>
            <a:r>
              <a:rPr lang="en-US" dirty="0"/>
              <a:t>) Love for sale</a:t>
            </a:r>
            <a:endParaRPr lang="fi-FI" dirty="0"/>
          </a:p>
          <a:p>
            <a:r>
              <a:rPr lang="fi-FI" dirty="0"/>
              <a:t>- </a:t>
            </a:r>
            <a:r>
              <a:rPr lang="fi-FI" u="sng" dirty="0">
                <a:hlinkClick r:id="rId4"/>
              </a:rPr>
              <a:t>https://www.youtube.com/watch?v=z9VpCLyxLfU</a:t>
            </a:r>
            <a:endParaRPr lang="fi-FI" dirty="0"/>
          </a:p>
          <a:p>
            <a:endParaRPr lang="en-US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40962" name="Picture 2" descr="Kuvahaun tulos haulle Nat King Cole">
            <a:extLst>
              <a:ext uri="{FF2B5EF4-FFF2-40B4-BE49-F238E27FC236}">
                <a16:creationId xmlns:a16="http://schemas.microsoft.com/office/drawing/2014/main" id="{016C786F-5AEB-AA49-8FF1-A7AC86D54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26" y="50150"/>
            <a:ext cx="1935125" cy="246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56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3A3CED-769E-A141-8495-75742C685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Jazz-laulu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B82B8A-4C4A-CA4F-B525-7A85FAF84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-</a:t>
            </a:r>
            <a:r>
              <a:rPr lang="en-US" b="1" dirty="0"/>
              <a:t>Billie Holiday</a:t>
            </a:r>
            <a:r>
              <a:rPr lang="en-US" dirty="0"/>
              <a:t>: All of me</a:t>
            </a:r>
            <a:endParaRPr lang="fi-FI" dirty="0"/>
          </a:p>
          <a:p>
            <a:r>
              <a:rPr lang="en-US" u="sng" dirty="0">
                <a:hlinkClick r:id="rId3"/>
              </a:rPr>
              <a:t>https://www.youtube.com/watch?v=4P0hG3sD0-E</a:t>
            </a:r>
            <a:endParaRPr lang="en-US" u="sng" dirty="0"/>
          </a:p>
          <a:p>
            <a:r>
              <a:rPr lang="fi-FI" dirty="0"/>
              <a:t>-</a:t>
            </a:r>
            <a:r>
              <a:rPr lang="fi-FI" b="1" dirty="0"/>
              <a:t>Sarah </a:t>
            </a:r>
            <a:r>
              <a:rPr lang="fi-FI" b="1" dirty="0" err="1"/>
              <a:t>Vaughan</a:t>
            </a:r>
            <a:r>
              <a:rPr lang="fi-FI" dirty="0"/>
              <a:t>: </a:t>
            </a:r>
            <a:r>
              <a:rPr lang="fi-FI" dirty="0" err="1"/>
              <a:t>Summertime</a:t>
            </a:r>
            <a:endParaRPr lang="fi-FI" dirty="0"/>
          </a:p>
          <a:p>
            <a:r>
              <a:rPr lang="fi-FI" u="sng" dirty="0">
                <a:hlinkClick r:id="rId4"/>
              </a:rPr>
              <a:t>https://www.youtube.com/watch?v=jVNiubIXHf4</a:t>
            </a:r>
            <a:endParaRPr lang="fi-FI" dirty="0"/>
          </a:p>
          <a:p>
            <a:r>
              <a:rPr lang="en-US" dirty="0"/>
              <a:t>-</a:t>
            </a:r>
            <a:r>
              <a:rPr lang="en-US" b="1" dirty="0"/>
              <a:t>Ella Fitzgerald</a:t>
            </a:r>
            <a:r>
              <a:rPr lang="en-US" dirty="0"/>
              <a:t>: Misty</a:t>
            </a:r>
            <a:endParaRPr lang="fi-FI" dirty="0"/>
          </a:p>
          <a:p>
            <a:r>
              <a:rPr lang="en-US" u="sng" dirty="0">
                <a:hlinkClick r:id="rId5"/>
              </a:rPr>
              <a:t>https://www.youtube.com/watch?v=rPOlakkBlj8</a:t>
            </a:r>
            <a:endParaRPr lang="en-US" u="sng" dirty="0"/>
          </a:p>
          <a:p>
            <a:r>
              <a:rPr lang="en-US" dirty="0"/>
              <a:t>-Ella Fitzgerald &amp; </a:t>
            </a:r>
            <a:r>
              <a:rPr lang="en-US" b="1" dirty="0"/>
              <a:t>Frank Sinatra</a:t>
            </a:r>
            <a:r>
              <a:rPr lang="en-US" dirty="0"/>
              <a:t>: Moonlight in Vermont</a:t>
            </a:r>
          </a:p>
          <a:p>
            <a:r>
              <a:rPr lang="fi-FI" dirty="0">
                <a:hlinkClick r:id="rId6"/>
              </a:rPr>
              <a:t>https://www.youtube.com/watch?v=cyyRi3l7E_k</a:t>
            </a:r>
            <a:endParaRPr lang="fi-FI" dirty="0"/>
          </a:p>
          <a:p>
            <a:endParaRPr lang="fi-FI" dirty="0"/>
          </a:p>
          <a:p>
            <a:r>
              <a:rPr lang="en-US" dirty="0"/>
              <a:t>-</a:t>
            </a:r>
            <a:r>
              <a:rPr lang="en-US" b="1" dirty="0"/>
              <a:t>Nina Simone</a:t>
            </a:r>
            <a:r>
              <a:rPr lang="en-US" dirty="0"/>
              <a:t>: </a:t>
            </a:r>
            <a:r>
              <a:rPr lang="en-US" dirty="0" err="1"/>
              <a:t>Feelin</a:t>
            </a:r>
            <a:r>
              <a:rPr lang="en-US" dirty="0"/>
              <a:t> good; </a:t>
            </a:r>
            <a:r>
              <a:rPr lang="en-US" dirty="0" err="1"/>
              <a:t>Sinnerman</a:t>
            </a:r>
            <a:r>
              <a:rPr lang="en-US" dirty="0"/>
              <a:t>; Mississippi goddam</a:t>
            </a:r>
            <a:endParaRPr lang="fi-FI" dirty="0"/>
          </a:p>
          <a:p>
            <a:r>
              <a:rPr lang="en-US" u="sng" dirty="0">
                <a:hlinkClick r:id="rId7"/>
              </a:rPr>
              <a:t>https://www.youtube.com/watch?v=D5Y11hwjMNs</a:t>
            </a:r>
            <a:endParaRPr lang="fi-FI" dirty="0"/>
          </a:p>
          <a:p>
            <a:r>
              <a:rPr lang="en-US" u="sng" dirty="0">
                <a:hlinkClick r:id="rId8"/>
              </a:rPr>
              <a:t>https://www.youtube.com/watch?v=QH3Fx41Jpl4</a:t>
            </a:r>
            <a:endParaRPr lang="fi-FI" dirty="0"/>
          </a:p>
          <a:p>
            <a:r>
              <a:rPr lang="en-US" u="sng" dirty="0">
                <a:hlinkClick r:id="rId9"/>
              </a:rPr>
              <a:t>https://www.youtube.com/watch?v=LJ25-U3jNWM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41986" name="Picture 2" descr="Kuvahaun tulos haulle Billie Holiday">
            <a:extLst>
              <a:ext uri="{FF2B5EF4-FFF2-40B4-BE49-F238E27FC236}">
                <a16:creationId xmlns:a16="http://schemas.microsoft.com/office/drawing/2014/main" id="{2FDC801B-EAA6-AA42-874A-6D977546E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32655"/>
            <a:ext cx="2768600" cy="172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Kuvahaun tulos haulle Sarah Vaughan">
            <a:extLst>
              <a:ext uri="{FF2B5EF4-FFF2-40B4-BE49-F238E27FC236}">
                <a16:creationId xmlns:a16="http://schemas.microsoft.com/office/drawing/2014/main" id="{BCE010BB-B139-BF44-A237-BF2855475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350" y="0"/>
            <a:ext cx="2330450" cy="234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Kuvahaun tulos haulle ella fitzgerald">
            <a:extLst>
              <a:ext uri="{FF2B5EF4-FFF2-40B4-BE49-F238E27FC236}">
                <a16:creationId xmlns:a16="http://schemas.microsoft.com/office/drawing/2014/main" id="{90E1DB1C-1794-4646-A681-B0E1BE2AA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350" y="2475791"/>
            <a:ext cx="2330450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Picture 8" descr="Kuvahaun tulos haulle nina simone">
            <a:extLst>
              <a:ext uri="{FF2B5EF4-FFF2-40B4-BE49-F238E27FC236}">
                <a16:creationId xmlns:a16="http://schemas.microsoft.com/office/drawing/2014/main" id="{75FAFA69-31BB-7D42-88D4-4C14A6A12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454" y="4878651"/>
            <a:ext cx="3194050" cy="198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501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34ED80-CE28-1C4D-A32A-3C93C0A72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Jazz-laulu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90B6D4-27DB-1C40-A995-454633101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 </a:t>
            </a:r>
            <a:r>
              <a:rPr lang="en-US" dirty="0" err="1"/>
              <a:t>Jarreau</a:t>
            </a:r>
            <a:r>
              <a:rPr lang="en-US" dirty="0"/>
              <a:t>: Take Five</a:t>
            </a:r>
            <a:endParaRPr lang="fi-FI" dirty="0"/>
          </a:p>
          <a:p>
            <a:r>
              <a:rPr lang="en-US" u="sng" dirty="0">
                <a:hlinkClick r:id="rId3"/>
              </a:rPr>
              <a:t>https://www.youtube.com/watch?v=hhq7fSrXn0c</a:t>
            </a:r>
            <a:endParaRPr lang="en-US" u="sng" dirty="0"/>
          </a:p>
          <a:p>
            <a:endParaRPr lang="en-US" u="sng" dirty="0"/>
          </a:p>
          <a:p>
            <a:r>
              <a:rPr lang="en-US" dirty="0"/>
              <a:t>Bobby McFerrin: Thinking ‘bout your body</a:t>
            </a:r>
          </a:p>
          <a:p>
            <a:r>
              <a:rPr lang="fi-FI" dirty="0">
                <a:hlinkClick r:id="rId4"/>
              </a:rPr>
              <a:t>https://www.youtube.com/watch?v=_4BhsYbXwf4</a:t>
            </a:r>
            <a:endParaRPr lang="fi-FI" dirty="0"/>
          </a:p>
          <a:p>
            <a:endParaRPr lang="fi-FI" dirty="0"/>
          </a:p>
          <a:p>
            <a:r>
              <a:rPr lang="fi-FI" dirty="0"/>
              <a:t>Tony Bennett &amp; Diana </a:t>
            </a:r>
            <a:r>
              <a:rPr lang="fi-FI" dirty="0" err="1"/>
              <a:t>Krall</a:t>
            </a:r>
            <a:r>
              <a:rPr lang="fi-FI" dirty="0"/>
              <a:t>: </a:t>
            </a:r>
            <a:r>
              <a:rPr lang="fi-FI" dirty="0" err="1"/>
              <a:t>Nice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get</a:t>
            </a:r>
            <a:r>
              <a:rPr lang="fi-FI" dirty="0"/>
              <a:t> it</a:t>
            </a:r>
          </a:p>
          <a:p>
            <a:r>
              <a:rPr lang="fi-FI" dirty="0">
                <a:hlinkClick r:id="rId5"/>
              </a:rPr>
              <a:t>https://www.youtube.com/watch?v=uDq2JVqKys8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43010" name="Picture 2" descr="Kuvahaun tulos haulle Al Jarreau">
            <a:extLst>
              <a:ext uri="{FF2B5EF4-FFF2-40B4-BE49-F238E27FC236}">
                <a16:creationId xmlns:a16="http://schemas.microsoft.com/office/drawing/2014/main" id="{FFFEF4CE-3672-6E44-8D79-3118E0C95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434" y="0"/>
            <a:ext cx="2937565" cy="208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Kuvahaun tulos haulle bobby mcferrin">
            <a:extLst>
              <a:ext uri="{FF2B5EF4-FFF2-40B4-BE49-F238E27FC236}">
                <a16:creationId xmlns:a16="http://schemas.microsoft.com/office/drawing/2014/main" id="{846F6DF9-7A70-E44E-AE84-BB940F835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835" y="2506521"/>
            <a:ext cx="2472623" cy="184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uvahaun tulos haulle Diana Krall">
            <a:extLst>
              <a:ext uri="{FF2B5EF4-FFF2-40B4-BE49-F238E27FC236}">
                <a16:creationId xmlns:a16="http://schemas.microsoft.com/office/drawing/2014/main" id="{9E730C18-E828-8840-8A98-F7E9CD098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835" y="4624261"/>
            <a:ext cx="2166730" cy="216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11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0811F6-00F4-1845-B53C-33CA0A36D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Rock-musiikin juuret Yhdysvalloissa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D3527C-8B5D-C24E-BD88-3C9D7D506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Blues</a:t>
            </a:r>
            <a:r>
              <a:rPr lang="fi-FI" dirty="0"/>
              <a:t>-musiikki (alun perin mustien muusikoiden perinne)</a:t>
            </a:r>
          </a:p>
          <a:p>
            <a:r>
              <a:rPr lang="fi-FI" b="1" dirty="0" err="1"/>
              <a:t>Rhythm</a:t>
            </a:r>
            <a:r>
              <a:rPr lang="fi-FI" b="1" dirty="0"/>
              <a:t> and Blues </a:t>
            </a:r>
            <a:r>
              <a:rPr lang="fi-FI" dirty="0"/>
              <a:t>(</a:t>
            </a:r>
            <a:r>
              <a:rPr lang="fi-FI" dirty="0" err="1"/>
              <a:t>alunperin</a:t>
            </a:r>
            <a:r>
              <a:rPr lang="fi-FI" dirty="0"/>
              <a:t> levy-yhtiöiden nimitys afro-</a:t>
            </a:r>
            <a:r>
              <a:rPr lang="fi-FI" dirty="0" err="1"/>
              <a:t>amer</a:t>
            </a:r>
            <a:r>
              <a:rPr lang="fi-FI" dirty="0"/>
              <a:t>. yleisölle suunnatuille jazz- ja blues-levyille, joissa selkeä rytmi)</a:t>
            </a:r>
          </a:p>
          <a:p>
            <a:r>
              <a:rPr lang="fi-FI" b="1" dirty="0"/>
              <a:t>Gospel</a:t>
            </a:r>
            <a:r>
              <a:rPr lang="fi-FI" dirty="0"/>
              <a:t>-musiikki (mustien kristillinen laulumusiikki)</a:t>
            </a:r>
          </a:p>
          <a:p>
            <a:r>
              <a:rPr lang="fi-FI" b="1" dirty="0"/>
              <a:t>Country</a:t>
            </a:r>
            <a:r>
              <a:rPr lang="fi-FI" dirty="0"/>
              <a:t>-musiikki (valkoisten perinnemusiikista kehittynyt)</a:t>
            </a:r>
          </a:p>
          <a:p>
            <a:r>
              <a:rPr lang="fi-FI" dirty="0"/>
              <a:t>1940-50-lukujen vaihteessa Rock and Roll syntyi ja levisi 50-luvulla yli roturajojen kaikkialle Yhdysvalloissa.</a:t>
            </a:r>
          </a:p>
          <a:p>
            <a:r>
              <a:rPr lang="fi-FI" dirty="0"/>
              <a:t>Osa uudenlaista nuorisokulttuuria ja kehittyvää kulutusyhteiskuntaa</a:t>
            </a:r>
          </a:p>
        </p:txBody>
      </p:sp>
    </p:spTree>
    <p:extLst>
      <p:ext uri="{BB962C8B-B14F-4D97-AF65-F5344CB8AC3E}">
        <p14:creationId xmlns:p14="http://schemas.microsoft.com/office/powerpoint/2010/main" val="2322769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BA72E948-7CD7-A642-B0B6-0CB8DEC128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Rock-musiikki 50-luvulla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3EF03904-B1F4-1748-A5CE-7B93B59AE7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fi-FI" altLang="fi-FI" dirty="0">
                <a:latin typeface="Times New Roman" panose="02020603050405020304" pitchFamily="18" charset="0"/>
              </a:rPr>
              <a:t>1954: </a:t>
            </a:r>
            <a:r>
              <a:rPr lang="fi-FI" altLang="fi-FI" b="1" dirty="0">
                <a:latin typeface="Times New Roman" panose="02020603050405020304" pitchFamily="18" charset="0"/>
              </a:rPr>
              <a:t>Elvis Presley</a:t>
            </a:r>
            <a:r>
              <a:rPr lang="fi-FI" altLang="fi-FI" dirty="0">
                <a:latin typeface="Times New Roman" panose="02020603050405020304" pitchFamily="18" charset="0"/>
              </a:rPr>
              <a:t>: </a:t>
            </a:r>
            <a:r>
              <a:rPr lang="fi-FI" altLang="fi-FI" dirty="0" err="1">
                <a:latin typeface="Times New Roman" panose="02020603050405020304" pitchFamily="18" charset="0"/>
              </a:rPr>
              <a:t>That</a:t>
            </a:r>
            <a:r>
              <a:rPr lang="ja-JP" altLang="fi-FI"/>
              <a:t>’</a:t>
            </a:r>
            <a:r>
              <a:rPr lang="fi-FI" altLang="ja-JP" dirty="0">
                <a:latin typeface="Times New Roman" panose="02020603050405020304" pitchFamily="18" charset="0"/>
              </a:rPr>
              <a:t>s </a:t>
            </a:r>
            <a:r>
              <a:rPr lang="fi-FI" altLang="ja-JP" dirty="0" err="1">
                <a:latin typeface="Times New Roman" panose="02020603050405020304" pitchFamily="18" charset="0"/>
              </a:rPr>
              <a:t>all</a:t>
            </a:r>
            <a:r>
              <a:rPr lang="fi-FI" altLang="ja-JP" dirty="0">
                <a:latin typeface="Times New Roman" panose="02020603050405020304" pitchFamily="18" charset="0"/>
              </a:rPr>
              <a:t> </a:t>
            </a:r>
            <a:r>
              <a:rPr lang="fi-FI" altLang="ja-JP" dirty="0" err="1">
                <a:latin typeface="Times New Roman" panose="02020603050405020304" pitchFamily="18" charset="0"/>
              </a:rPr>
              <a:t>right</a:t>
            </a:r>
            <a:r>
              <a:rPr lang="fi-FI" altLang="ja-JP" dirty="0">
                <a:latin typeface="Times New Roman" panose="02020603050405020304" pitchFamily="18" charset="0"/>
              </a:rPr>
              <a:t> </a:t>
            </a:r>
            <a:r>
              <a:rPr lang="fi-FI" altLang="ja-JP" dirty="0" err="1">
                <a:latin typeface="Times New Roman" panose="02020603050405020304" pitchFamily="18" charset="0"/>
              </a:rPr>
              <a:t>mama</a:t>
            </a:r>
            <a:r>
              <a:rPr lang="fi-FI" altLang="ja-JP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>
                <a:latin typeface="Times New Roman" panose="02020603050405020304" pitchFamily="18" charset="0"/>
              </a:rPr>
              <a:t>1954: </a:t>
            </a:r>
            <a:r>
              <a:rPr lang="fi-FI" altLang="fi-FI" b="1" dirty="0">
                <a:latin typeface="Times New Roman" panose="02020603050405020304" pitchFamily="18" charset="0"/>
              </a:rPr>
              <a:t>Bill </a:t>
            </a:r>
            <a:r>
              <a:rPr lang="fi-FI" altLang="fi-FI" b="1" dirty="0" err="1">
                <a:latin typeface="Times New Roman" panose="02020603050405020304" pitchFamily="18" charset="0"/>
              </a:rPr>
              <a:t>Haley</a:t>
            </a:r>
            <a:r>
              <a:rPr lang="fi-FI" altLang="fi-FI" dirty="0">
                <a:latin typeface="Times New Roman" panose="02020603050405020304" pitchFamily="18" charset="0"/>
              </a:rPr>
              <a:t>: Rock </a:t>
            </a:r>
            <a:r>
              <a:rPr lang="fi-FI" altLang="fi-FI" dirty="0" err="1">
                <a:latin typeface="Times New Roman" panose="02020603050405020304" pitchFamily="18" charset="0"/>
              </a:rPr>
              <a:t>around</a:t>
            </a:r>
            <a:r>
              <a:rPr lang="fi-FI" altLang="fi-FI" dirty="0">
                <a:latin typeface="Times New Roman" panose="02020603050405020304" pitchFamily="18" charset="0"/>
              </a:rPr>
              <a:t> </a:t>
            </a:r>
            <a:r>
              <a:rPr lang="fi-FI" altLang="fi-FI" dirty="0" err="1">
                <a:latin typeface="Times New Roman" panose="02020603050405020304" pitchFamily="18" charset="0"/>
              </a:rPr>
              <a:t>the</a:t>
            </a:r>
            <a:r>
              <a:rPr lang="fi-FI" altLang="fi-FI" dirty="0">
                <a:latin typeface="Times New Roman" panose="02020603050405020304" pitchFamily="18" charset="0"/>
              </a:rPr>
              <a:t> </a:t>
            </a:r>
            <a:r>
              <a:rPr lang="fi-FI" altLang="fi-FI" dirty="0" err="1">
                <a:latin typeface="Times New Roman" panose="02020603050405020304" pitchFamily="18" charset="0"/>
              </a:rPr>
              <a:t>clock</a:t>
            </a:r>
            <a:endParaRPr lang="fi-FI" altLang="fi-FI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i-FI" altLang="fi-FI" dirty="0">
                <a:latin typeface="Times New Roman" panose="02020603050405020304" pitchFamily="18" charset="0"/>
              </a:rPr>
              <a:t>1955: Little Richard: Long </a:t>
            </a:r>
            <a:r>
              <a:rPr lang="fi-FI" altLang="fi-FI" dirty="0" err="1">
                <a:latin typeface="Times New Roman" panose="02020603050405020304" pitchFamily="18" charset="0"/>
              </a:rPr>
              <a:t>tall</a:t>
            </a:r>
            <a:r>
              <a:rPr lang="fi-FI" altLang="fi-FI" dirty="0">
                <a:latin typeface="Times New Roman" panose="02020603050405020304" pitchFamily="18" charset="0"/>
              </a:rPr>
              <a:t> Sally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>
                <a:latin typeface="Times New Roman" panose="02020603050405020304" pitchFamily="18" charset="0"/>
              </a:rPr>
              <a:t>1956: Chuck Berry: Roll </a:t>
            </a:r>
            <a:r>
              <a:rPr lang="fi-FI" altLang="fi-FI" dirty="0" err="1">
                <a:latin typeface="Times New Roman" panose="02020603050405020304" pitchFamily="18" charset="0"/>
              </a:rPr>
              <a:t>over</a:t>
            </a:r>
            <a:r>
              <a:rPr lang="fi-FI" altLang="fi-FI" dirty="0">
                <a:latin typeface="Times New Roman" panose="02020603050405020304" pitchFamily="18" charset="0"/>
              </a:rPr>
              <a:t> Beethoven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>
                <a:latin typeface="Times New Roman" panose="02020603050405020304" pitchFamily="18" charset="0"/>
              </a:rPr>
              <a:t>1956: Carl </a:t>
            </a:r>
            <a:r>
              <a:rPr lang="fi-FI" altLang="fi-FI" dirty="0" err="1">
                <a:latin typeface="Times New Roman" panose="02020603050405020304" pitchFamily="18" charset="0"/>
              </a:rPr>
              <a:t>Perkins</a:t>
            </a:r>
            <a:r>
              <a:rPr lang="fi-FI" altLang="fi-FI" dirty="0">
                <a:latin typeface="Times New Roman" panose="02020603050405020304" pitchFamily="18" charset="0"/>
              </a:rPr>
              <a:t>: Blues </a:t>
            </a:r>
            <a:r>
              <a:rPr lang="fi-FI" altLang="fi-FI" dirty="0" err="1">
                <a:latin typeface="Times New Roman" panose="02020603050405020304" pitchFamily="18" charset="0"/>
              </a:rPr>
              <a:t>suede</a:t>
            </a:r>
            <a:r>
              <a:rPr lang="fi-FI" altLang="fi-FI" dirty="0">
                <a:latin typeface="Times New Roman" panose="02020603050405020304" pitchFamily="18" charset="0"/>
              </a:rPr>
              <a:t> </a:t>
            </a:r>
            <a:r>
              <a:rPr lang="fi-FI" altLang="fi-FI" dirty="0" err="1">
                <a:latin typeface="Times New Roman" panose="02020603050405020304" pitchFamily="18" charset="0"/>
              </a:rPr>
              <a:t>shoes</a:t>
            </a:r>
            <a:endParaRPr lang="fi-FI" altLang="fi-FI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i-FI" altLang="fi-FI" dirty="0">
                <a:latin typeface="Times New Roman" panose="02020603050405020304" pitchFamily="18" charset="0"/>
              </a:rPr>
              <a:t>1957: Jerry Lee Lewis: </a:t>
            </a:r>
            <a:r>
              <a:rPr lang="fi-FI" altLang="fi-FI" dirty="0" err="1">
                <a:latin typeface="Times New Roman" panose="02020603050405020304" pitchFamily="18" charset="0"/>
              </a:rPr>
              <a:t>Whole</a:t>
            </a:r>
            <a:r>
              <a:rPr lang="fi-FI" altLang="fi-FI" dirty="0">
                <a:latin typeface="Times New Roman" panose="02020603050405020304" pitchFamily="18" charset="0"/>
              </a:rPr>
              <a:t> </a:t>
            </a:r>
            <a:r>
              <a:rPr lang="fi-FI" altLang="fi-FI" dirty="0" err="1">
                <a:latin typeface="Times New Roman" panose="02020603050405020304" pitchFamily="18" charset="0"/>
              </a:rPr>
              <a:t>lotta</a:t>
            </a:r>
            <a:r>
              <a:rPr lang="fi-FI" altLang="fi-FI" dirty="0">
                <a:latin typeface="Times New Roman" panose="02020603050405020304" pitchFamily="18" charset="0"/>
              </a:rPr>
              <a:t> </a:t>
            </a:r>
            <a:r>
              <a:rPr lang="fi-FI" altLang="fi-FI" dirty="0" err="1">
                <a:latin typeface="Times New Roman" panose="02020603050405020304" pitchFamily="18" charset="0"/>
              </a:rPr>
              <a:t>shaking</a:t>
            </a:r>
            <a:endParaRPr lang="fi-FI" altLang="fi-FI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i-FI" altLang="fi-FI" dirty="0" err="1">
                <a:latin typeface="Times New Roman" panose="02020603050405020304" pitchFamily="18" charset="0"/>
              </a:rPr>
              <a:t>Doo</a:t>
            </a:r>
            <a:r>
              <a:rPr lang="fi-FI" altLang="fi-FI" dirty="0">
                <a:latin typeface="Times New Roman" panose="02020603050405020304" pitchFamily="18" charset="0"/>
              </a:rPr>
              <a:t> </a:t>
            </a:r>
            <a:r>
              <a:rPr lang="fi-FI" altLang="fi-FI" dirty="0" err="1">
                <a:latin typeface="Times New Roman" panose="02020603050405020304" pitchFamily="18" charset="0"/>
              </a:rPr>
              <a:t>wop</a:t>
            </a:r>
            <a:r>
              <a:rPr lang="fi-FI" altLang="fi-FI" dirty="0">
                <a:latin typeface="Times New Roman" panose="02020603050405020304" pitchFamily="18" charset="0"/>
              </a:rPr>
              <a:t> -laulutyyli 50-luvulla: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b="1" dirty="0" err="1">
                <a:latin typeface="Times New Roman" panose="02020603050405020304" pitchFamily="18" charset="0"/>
              </a:rPr>
              <a:t>The</a:t>
            </a:r>
            <a:r>
              <a:rPr lang="fi-FI" altLang="fi-FI" b="1" dirty="0">
                <a:latin typeface="Times New Roman" panose="02020603050405020304" pitchFamily="18" charset="0"/>
              </a:rPr>
              <a:t> </a:t>
            </a:r>
            <a:r>
              <a:rPr lang="fi-FI" altLang="fi-FI" b="1" dirty="0" err="1">
                <a:latin typeface="Times New Roman" panose="02020603050405020304" pitchFamily="18" charset="0"/>
              </a:rPr>
              <a:t>Platters</a:t>
            </a:r>
            <a:r>
              <a:rPr lang="fi-FI" altLang="fi-FI" dirty="0">
                <a:latin typeface="Times New Roman" panose="02020603050405020304" pitchFamily="18" charset="0"/>
              </a:rPr>
              <a:t>: </a:t>
            </a:r>
            <a:r>
              <a:rPr lang="fi-FI" altLang="fi-FI" dirty="0" err="1">
                <a:latin typeface="Times New Roman" panose="02020603050405020304" pitchFamily="18" charset="0"/>
              </a:rPr>
              <a:t>The</a:t>
            </a:r>
            <a:r>
              <a:rPr lang="fi-FI" altLang="fi-FI" dirty="0">
                <a:latin typeface="Times New Roman" panose="02020603050405020304" pitchFamily="18" charset="0"/>
              </a:rPr>
              <a:t> </a:t>
            </a:r>
            <a:r>
              <a:rPr lang="fi-FI" altLang="fi-FI" dirty="0" err="1">
                <a:latin typeface="Times New Roman" panose="02020603050405020304" pitchFamily="18" charset="0"/>
              </a:rPr>
              <a:t>great</a:t>
            </a:r>
            <a:r>
              <a:rPr lang="fi-FI" altLang="fi-FI" dirty="0">
                <a:latin typeface="Times New Roman" panose="02020603050405020304" pitchFamily="18" charset="0"/>
              </a:rPr>
              <a:t> </a:t>
            </a:r>
            <a:r>
              <a:rPr lang="fi-FI" altLang="fi-FI" dirty="0" err="1">
                <a:latin typeface="Times New Roman" panose="02020603050405020304" pitchFamily="18" charset="0"/>
              </a:rPr>
              <a:t>Pretender</a:t>
            </a:r>
            <a:endParaRPr lang="fi-FI" altLang="fi-FI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fi-FI" altLang="fi-FI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fi-FI" altLang="fi-FI" dirty="0"/>
          </a:p>
          <a:p>
            <a:pPr eaLnBrk="1" hangingPunct="1">
              <a:lnSpc>
                <a:spcPct val="90000"/>
              </a:lnSpc>
            </a:pPr>
            <a:endParaRPr lang="fi-FI" altLang="fi-FI" dirty="0"/>
          </a:p>
          <a:p>
            <a:pPr eaLnBrk="1" hangingPunct="1">
              <a:lnSpc>
                <a:spcPct val="90000"/>
              </a:lnSpc>
            </a:pPr>
            <a:endParaRPr lang="fi-FI" altLang="fi-FI" dirty="0"/>
          </a:p>
        </p:txBody>
      </p:sp>
      <p:sp>
        <p:nvSpPr>
          <p:cNvPr id="40963" name="AutoShape 5">
            <a:hlinkClick r:id="rId3" highlightClick="1"/>
            <a:extLst>
              <a:ext uri="{FF2B5EF4-FFF2-40B4-BE49-F238E27FC236}">
                <a16:creationId xmlns:a16="http://schemas.microsoft.com/office/drawing/2014/main" id="{4C54541E-FB8F-5847-AEDA-C842948CC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5014" y="3644900"/>
            <a:ext cx="1042987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sp>
        <p:nvSpPr>
          <p:cNvPr id="40964" name="AutoShape 8">
            <a:hlinkClick r:id="rId4" highlightClick="1"/>
            <a:extLst>
              <a:ext uri="{FF2B5EF4-FFF2-40B4-BE49-F238E27FC236}">
                <a16:creationId xmlns:a16="http://schemas.microsoft.com/office/drawing/2014/main" id="{7DED16E2-E3C0-504B-8E4F-8E5160845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3997" y="5268913"/>
            <a:ext cx="1042987" cy="1042987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pic>
        <p:nvPicPr>
          <p:cNvPr id="4106" name="Picture 10">
            <a:extLst>
              <a:ext uri="{FF2B5EF4-FFF2-40B4-BE49-F238E27FC236}">
                <a16:creationId xmlns:a16="http://schemas.microsoft.com/office/drawing/2014/main" id="{EAA3807D-BE03-7C41-B058-3C175F31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413" y="-16220"/>
            <a:ext cx="15462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oimintopainike: Filmi 1">
            <a:hlinkClick r:id="rId6" highlightClick="1"/>
            <a:extLst>
              <a:ext uri="{FF2B5EF4-FFF2-40B4-BE49-F238E27FC236}">
                <a16:creationId xmlns:a16="http://schemas.microsoft.com/office/drawing/2014/main" id="{0D8DF8C1-581C-6546-A29B-59C451D373B3}"/>
              </a:ext>
            </a:extLst>
          </p:cNvPr>
          <p:cNvSpPr/>
          <p:nvPr/>
        </p:nvSpPr>
        <p:spPr>
          <a:xfrm>
            <a:off x="9623997" y="2170684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6692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9198818C-FD31-0D46-A031-B002CE7CA4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Rock- ja Pop-musiikki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5CCB01D5-87C7-8941-9289-6954186F38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Rockin klassinen soitinkokoonpano: 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-kaksi sähkökitaraa, basso ja rummut</a:t>
            </a:r>
          </a:p>
          <a:p>
            <a:pPr eaLnBrk="1" hangingPunct="1">
              <a:buFontTx/>
              <a:buNone/>
            </a:pPr>
            <a:r>
              <a:rPr lang="fi-FI" altLang="fi-FI" dirty="0"/>
              <a:t>-myös piano yleistyy 50-luvulla</a:t>
            </a:r>
          </a:p>
          <a:p>
            <a:pPr eaLnBrk="1" hangingPunct="1">
              <a:buFontTx/>
              <a:buNone/>
            </a:pPr>
            <a:endParaRPr lang="fi-FI" altLang="fi-FI" dirty="0"/>
          </a:p>
          <a:p>
            <a:pPr eaLnBrk="1" hangingPunct="1">
              <a:buFontTx/>
              <a:buNone/>
            </a:pPr>
            <a:r>
              <a:rPr lang="fi-FI" altLang="fi-FI" dirty="0"/>
              <a:t>            </a:t>
            </a:r>
            <a:r>
              <a:rPr lang="fi-FI" altLang="fi-FI" b="1" dirty="0"/>
              <a:t> Chuck Berry:</a:t>
            </a:r>
          </a:p>
          <a:p>
            <a:pPr eaLnBrk="1" hangingPunct="1">
              <a:buFontTx/>
              <a:buNone/>
            </a:pPr>
            <a:r>
              <a:rPr lang="fi-FI" altLang="fi-FI" b="1" dirty="0"/>
              <a:t>-</a:t>
            </a:r>
            <a:r>
              <a:rPr lang="fi-FI" altLang="fi-FI" dirty="0"/>
              <a:t>Johnny B. </a:t>
            </a:r>
            <a:r>
              <a:rPr lang="fi-FI" altLang="fi-FI" dirty="0" err="1"/>
              <a:t>Goode</a:t>
            </a:r>
            <a:endParaRPr lang="fi-FI" altLang="fi-FI" dirty="0"/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98DE3E50-9358-D54F-BDA7-FD08ABEC3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175" y="3429000"/>
            <a:ext cx="2062163" cy="297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oimintopainike: Filmi 1">
            <a:hlinkClick r:id="rId4" highlightClick="1"/>
            <a:extLst>
              <a:ext uri="{FF2B5EF4-FFF2-40B4-BE49-F238E27FC236}">
                <a16:creationId xmlns:a16="http://schemas.microsoft.com/office/drawing/2014/main" id="{D5150DA4-0C67-B648-B44F-A615B58E068D}"/>
              </a:ext>
            </a:extLst>
          </p:cNvPr>
          <p:cNvSpPr/>
          <p:nvPr/>
        </p:nvSpPr>
        <p:spPr>
          <a:xfrm>
            <a:off x="7732644" y="4035485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2800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D3E561-8AC4-4A43-935E-19E3C525A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Blues-muusikot ja </a:t>
            </a:r>
            <a:r>
              <a:rPr lang="fi-FI" b="1" dirty="0"/>
              <a:t>brittiläinen</a:t>
            </a:r>
            <a:r>
              <a:rPr lang="fi-FI" dirty="0"/>
              <a:t> rock-musiikki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3A7DEB-F521-504C-B714-1C1FBDB91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Mustat blues-muusikot  </a:t>
            </a:r>
            <a:r>
              <a:rPr lang="fi-FI" b="1" dirty="0" err="1"/>
              <a:t>Muddy</a:t>
            </a:r>
            <a:r>
              <a:rPr lang="fi-FI" b="1" dirty="0"/>
              <a:t> Waters</a:t>
            </a:r>
            <a:r>
              <a:rPr lang="fi-FI" dirty="0"/>
              <a:t>, Bo </a:t>
            </a:r>
            <a:r>
              <a:rPr lang="fi-FI" dirty="0" err="1"/>
              <a:t>Diddley</a:t>
            </a:r>
            <a:r>
              <a:rPr lang="fi-FI" dirty="0"/>
              <a:t>, </a:t>
            </a:r>
            <a:r>
              <a:rPr lang="fi-FI" dirty="0" err="1"/>
              <a:t>Howling</a:t>
            </a:r>
            <a:r>
              <a:rPr lang="fi-FI" dirty="0"/>
              <a:t> Wolf, Chuck Berry ja B.B. King vaikuttivat 50-l. lopulta alkaen englantilaisiin nuoriin muusikoihin</a:t>
            </a:r>
          </a:p>
          <a:p>
            <a:r>
              <a:rPr lang="fi-FI" dirty="0" err="1"/>
              <a:t>Marquee</a:t>
            </a:r>
            <a:r>
              <a:rPr lang="fi-FI" dirty="0"/>
              <a:t> Club Lontoossa merkittävin esiintymispaikka</a:t>
            </a:r>
          </a:p>
          <a:p>
            <a:r>
              <a:rPr lang="fi-FI" dirty="0"/>
              <a:t>Kiinnostus bluesiin ja amerikkalaiseen perinnemusiikkiin loi </a:t>
            </a:r>
            <a:r>
              <a:rPr lang="fi-FI" b="1" dirty="0" err="1"/>
              <a:t>Skiffle</a:t>
            </a:r>
            <a:r>
              <a:rPr lang="fi-FI" dirty="0"/>
              <a:t>-musiikin vaiheen Englantiin 50-l. lopussa: mm. John Lennon </a:t>
            </a:r>
            <a:r>
              <a:rPr lang="fi-FI" dirty="0" err="1"/>
              <a:t>skiffle</a:t>
            </a:r>
            <a:r>
              <a:rPr lang="fi-FI" dirty="0"/>
              <a:t>-bändeissä</a:t>
            </a:r>
          </a:p>
          <a:p>
            <a:r>
              <a:rPr lang="fi-FI" dirty="0"/>
              <a:t>Ensimmäiset menestyvät </a:t>
            </a:r>
            <a:r>
              <a:rPr lang="fi-FI" b="1" dirty="0" err="1"/>
              <a:t>Rhythm</a:t>
            </a:r>
            <a:r>
              <a:rPr lang="fi-FI" b="1" dirty="0"/>
              <a:t> &amp; Blues </a:t>
            </a:r>
            <a:r>
              <a:rPr lang="fi-FI" dirty="0"/>
              <a:t>–yhtyeet 1960-l.</a:t>
            </a:r>
          </a:p>
          <a:p>
            <a:r>
              <a:rPr lang="fi-FI" dirty="0"/>
              <a:t>John </a:t>
            </a:r>
            <a:r>
              <a:rPr lang="fi-FI" dirty="0" err="1"/>
              <a:t>Mayall</a:t>
            </a:r>
            <a:r>
              <a:rPr lang="fi-FI" dirty="0"/>
              <a:t> &amp;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Bluesbreakers</a:t>
            </a:r>
            <a:r>
              <a:rPr lang="fi-FI" dirty="0"/>
              <a:t>,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Yardbirds</a:t>
            </a:r>
            <a:r>
              <a:rPr lang="fi-FI" dirty="0"/>
              <a:t>, Spencer Davis Group, </a:t>
            </a:r>
          </a:p>
          <a:p>
            <a:pPr marL="0" indent="0">
              <a:buNone/>
            </a:pPr>
            <a:r>
              <a:rPr lang="fi-FI" dirty="0"/>
              <a:t>   </a:t>
            </a:r>
            <a:r>
              <a:rPr lang="fi-FI" dirty="0" err="1"/>
              <a:t>The</a:t>
            </a:r>
            <a:r>
              <a:rPr lang="fi-FI" dirty="0"/>
              <a:t> Kinks,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Animals</a:t>
            </a:r>
            <a:endParaRPr lang="fi-FI" dirty="0"/>
          </a:p>
          <a:p>
            <a:r>
              <a:rPr lang="fi-FI" b="1" dirty="0" err="1"/>
              <a:t>The</a:t>
            </a:r>
            <a:r>
              <a:rPr lang="fi-FI" b="1" dirty="0"/>
              <a:t> Rolling Stones</a:t>
            </a:r>
            <a:r>
              <a:rPr lang="fi-FI" dirty="0"/>
              <a:t>: v. 1962-</a:t>
            </a:r>
          </a:p>
          <a:p>
            <a:pPr marL="0" indent="0">
              <a:buNone/>
            </a:pPr>
            <a:r>
              <a:rPr lang="fi-FI" dirty="0"/>
              <a:t>  -1. single ”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fade</a:t>
            </a:r>
            <a:r>
              <a:rPr lang="fi-FI" dirty="0"/>
              <a:t> </a:t>
            </a:r>
            <a:r>
              <a:rPr lang="fi-FI" dirty="0" err="1"/>
              <a:t>away</a:t>
            </a:r>
            <a:r>
              <a:rPr lang="fi-FI" dirty="0"/>
              <a:t>”</a:t>
            </a:r>
          </a:p>
        </p:txBody>
      </p:sp>
      <p:sp>
        <p:nvSpPr>
          <p:cNvPr id="4" name="Toimintopainike: Filmi 3">
            <a:hlinkClick r:id="rId2" highlightClick="1"/>
            <a:extLst>
              <a:ext uri="{FF2B5EF4-FFF2-40B4-BE49-F238E27FC236}">
                <a16:creationId xmlns:a16="http://schemas.microsoft.com/office/drawing/2014/main" id="{2C3193DF-F4B0-6B48-AB3F-3EE1CE3CA51A}"/>
              </a:ext>
            </a:extLst>
          </p:cNvPr>
          <p:cNvSpPr/>
          <p:nvPr/>
        </p:nvSpPr>
        <p:spPr>
          <a:xfrm>
            <a:off x="11100815" y="3578400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oimintopainike: Filmi 4">
            <a:hlinkClick r:id="rId3" highlightClick="1"/>
            <a:extLst>
              <a:ext uri="{FF2B5EF4-FFF2-40B4-BE49-F238E27FC236}">
                <a16:creationId xmlns:a16="http://schemas.microsoft.com/office/drawing/2014/main" id="{AACD74CC-3BB8-4C42-B025-8EDF28548767}"/>
              </a:ext>
            </a:extLst>
          </p:cNvPr>
          <p:cNvSpPr/>
          <p:nvPr/>
        </p:nvSpPr>
        <p:spPr>
          <a:xfrm>
            <a:off x="9064488" y="5790692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oimintopainike: Filmi 5">
            <a:hlinkClick r:id="rId4" highlightClick="1"/>
            <a:extLst>
              <a:ext uri="{FF2B5EF4-FFF2-40B4-BE49-F238E27FC236}">
                <a16:creationId xmlns:a16="http://schemas.microsoft.com/office/drawing/2014/main" id="{254B3B86-5201-3042-9FCF-5D62FA1B4FD7}"/>
              </a:ext>
            </a:extLst>
          </p:cNvPr>
          <p:cNvSpPr/>
          <p:nvPr/>
        </p:nvSpPr>
        <p:spPr>
          <a:xfrm>
            <a:off x="11100815" y="2022253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3794" name="Picture 2" descr="Kuvahaun tulos haulle The Rolling Stones">
            <a:extLst>
              <a:ext uri="{FF2B5EF4-FFF2-40B4-BE49-F238E27FC236}">
                <a16:creationId xmlns:a16="http://schemas.microsoft.com/office/drawing/2014/main" id="{DDD3B48F-CE6E-A74A-934F-9DFD496D4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30" y="5202710"/>
            <a:ext cx="2337166" cy="155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Kuvahaun tulos haulle Muddy Waters">
            <a:extLst>
              <a:ext uri="{FF2B5EF4-FFF2-40B4-BE49-F238E27FC236}">
                <a16:creationId xmlns:a16="http://schemas.microsoft.com/office/drawing/2014/main" id="{7AD6125E-0F27-194D-B332-C06BAAB73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171709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656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26">
            <a:extLst>
              <a:ext uri="{FF2B5EF4-FFF2-40B4-BE49-F238E27FC236}">
                <a16:creationId xmlns:a16="http://schemas.microsoft.com/office/drawing/2014/main" id="{14F47251-580B-1843-9315-F64B96CBFF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Äänilevyn historia</a:t>
            </a:r>
          </a:p>
        </p:txBody>
      </p:sp>
      <p:sp>
        <p:nvSpPr>
          <p:cNvPr id="18434" name="Rectangle 1027">
            <a:extLst>
              <a:ext uri="{FF2B5EF4-FFF2-40B4-BE49-F238E27FC236}">
                <a16:creationId xmlns:a16="http://schemas.microsoft.com/office/drawing/2014/main" id="{ABFF2BB2-A4E1-3C40-B9AC-C374DAA86B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>
                <a:latin typeface="Times New Roman" panose="02020603050405020304" pitchFamily="18" charset="0"/>
              </a:rPr>
              <a:t>-1924 Mikrofoni parantaa </a:t>
            </a:r>
            <a:r>
              <a:rPr lang="fi-FI" altLang="fi-FI"/>
              <a:t>ään</a:t>
            </a:r>
            <a:r>
              <a:rPr lang="fi-FI" altLang="fi-FI">
                <a:latin typeface="Times New Roman" panose="02020603050405020304" pitchFamily="18" charset="0"/>
              </a:rPr>
              <a:t>itysten laatua: </a:t>
            </a:r>
            <a:r>
              <a:rPr lang="fi-FI" altLang="fi-FI"/>
              <a:t>ään</a:t>
            </a:r>
            <a:r>
              <a:rPr lang="fi-FI" altLang="fi-FI">
                <a:latin typeface="Times New Roman" panose="02020603050405020304" pitchFamily="18" charset="0"/>
              </a:rPr>
              <a:t>ilevyteollisuus laajenee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>
                <a:latin typeface="Times New Roman" panose="02020603050405020304" pitchFamily="18" charset="0"/>
              </a:rPr>
              <a:t>-viihde- ja jazz-musiikki levi</a:t>
            </a:r>
            <a:r>
              <a:rPr lang="fi-FI" altLang="fi-FI"/>
              <a:t>ää </a:t>
            </a:r>
            <a:r>
              <a:rPr lang="fi-FI" altLang="fi-FI">
                <a:latin typeface="Times New Roman" panose="02020603050405020304" pitchFamily="18" charset="0"/>
              </a:rPr>
              <a:t>klassisen musiikin rinnalle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>
                <a:latin typeface="Times New Roman" panose="02020603050405020304" pitchFamily="18" charset="0"/>
              </a:rPr>
              <a:t>-ns. savikiekko (shellakkaa) 78 pyörähdystä minuutissa (RPM)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>
                <a:latin typeface="Times New Roman" panose="02020603050405020304" pitchFamily="18" charset="0"/>
              </a:rPr>
              <a:t>-v. 1948 LP-levy: 33 rpm </a:t>
            </a:r>
            <a:r>
              <a:rPr lang="fi-FI" altLang="fi-FI"/>
              <a:t>–</a:t>
            </a:r>
            <a:r>
              <a:rPr lang="fi-FI" altLang="fi-FI">
                <a:latin typeface="Times New Roman" panose="02020603050405020304" pitchFamily="18" charset="0"/>
              </a:rPr>
              <a:t>vinyyli</a:t>
            </a:r>
            <a:r>
              <a:rPr lang="fi-FI" altLang="fi-FI"/>
              <a:t>ä</a:t>
            </a:r>
            <a:r>
              <a:rPr lang="fi-FI" altLang="fi-FI">
                <a:latin typeface="Times New Roman" panose="02020603050405020304" pitchFamily="18" charset="0"/>
              </a:rPr>
              <a:t>, parempilaatuista, enemmän musiikkia levylle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>
                <a:latin typeface="Times New Roman" panose="02020603050405020304" pitchFamily="18" charset="0"/>
              </a:rPr>
              <a:t>-1948 Kelanauhuri: mahdollisti monikanava</a:t>
            </a:r>
            <a:r>
              <a:rPr lang="fi-FI" altLang="fi-FI"/>
              <a:t>ään</a:t>
            </a:r>
            <a:r>
              <a:rPr lang="fi-FI" altLang="fi-FI">
                <a:latin typeface="Times New Roman" panose="02020603050405020304" pitchFamily="18" charset="0"/>
              </a:rPr>
              <a:t>ityksen 1950-luvulla</a:t>
            </a:r>
          </a:p>
          <a:p>
            <a:pPr eaLnBrk="1" hangingPunct="1">
              <a:lnSpc>
                <a:spcPct val="90000"/>
              </a:lnSpc>
            </a:pPr>
            <a:endParaRPr lang="fi-FI" altLang="fi-FI"/>
          </a:p>
        </p:txBody>
      </p:sp>
      <p:pic>
        <p:nvPicPr>
          <p:cNvPr id="6149" name="Picture 1029">
            <a:extLst>
              <a:ext uri="{FF2B5EF4-FFF2-40B4-BE49-F238E27FC236}">
                <a16:creationId xmlns:a16="http://schemas.microsoft.com/office/drawing/2014/main" id="{55AEF5D0-CA6F-8D40-8ABB-1B98E10CD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878" y="0"/>
            <a:ext cx="14255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50" name="Picture 1030">
            <a:extLst>
              <a:ext uri="{FF2B5EF4-FFF2-40B4-BE49-F238E27FC236}">
                <a16:creationId xmlns:a16="http://schemas.microsoft.com/office/drawing/2014/main" id="{4959BEF9-810E-BB44-8C1C-DF78F3737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788" y="5426075"/>
            <a:ext cx="1446212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777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449903BD-DB30-7344-B6E9-8014CA10ED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Rock- ja pop-musiikki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E387E116-C084-B74A-8C34-A3A81424FA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60-luvun </a:t>
            </a:r>
            <a:r>
              <a:rPr lang="fi-FI" altLang="fi-FI" dirty="0" err="1"/>
              <a:t>Beatlemania</a:t>
            </a:r>
            <a:endParaRPr lang="fi-FI" altLang="fi-FI" dirty="0"/>
          </a:p>
          <a:p>
            <a:pPr eaLnBrk="1" hangingPunct="1">
              <a:lnSpc>
                <a:spcPct val="90000"/>
              </a:lnSpc>
            </a:pPr>
            <a:r>
              <a:rPr lang="fi-FI" altLang="fi-FI" b="1" dirty="0" err="1"/>
              <a:t>The</a:t>
            </a:r>
            <a:r>
              <a:rPr lang="fi-FI" altLang="fi-FI" b="1" dirty="0"/>
              <a:t> Beatles </a:t>
            </a:r>
            <a:r>
              <a:rPr lang="fi-FI" altLang="fi-FI" dirty="0"/>
              <a:t>Liverpoolista, (</a:t>
            </a:r>
            <a:r>
              <a:rPr lang="fi-FI" altLang="fi-FI" dirty="0" err="1"/>
              <a:t>The</a:t>
            </a:r>
            <a:r>
              <a:rPr lang="fi-FI" altLang="fi-FI" dirty="0"/>
              <a:t> </a:t>
            </a:r>
            <a:r>
              <a:rPr lang="fi-FI" altLang="fi-FI" dirty="0" err="1"/>
              <a:t>Quarrymen</a:t>
            </a:r>
            <a:r>
              <a:rPr lang="fi-FI" altLang="fi-FI" dirty="0"/>
              <a:t> aluksi v. 1957-, 1960- </a:t>
            </a:r>
            <a:r>
              <a:rPr lang="fi-FI" altLang="fi-FI" dirty="0" err="1"/>
              <a:t>The</a:t>
            </a:r>
            <a:r>
              <a:rPr lang="fi-FI" altLang="fi-FI" dirty="0"/>
              <a:t> Beatles))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John Lennon, Paul McCartney,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  George Harrison, Ringo Starr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1962 Love me </a:t>
            </a:r>
            <a:r>
              <a:rPr lang="fi-FI" altLang="fi-FI" dirty="0" err="1"/>
              <a:t>do</a:t>
            </a:r>
            <a:r>
              <a:rPr lang="fi-FI" altLang="fi-FI" dirty="0"/>
              <a:t>: 1. single, </a:t>
            </a:r>
            <a:r>
              <a:rPr lang="fi-FI" altLang="fi-FI" b="1" dirty="0" err="1"/>
              <a:t>Please</a:t>
            </a:r>
            <a:r>
              <a:rPr lang="fi-FI" altLang="fi-FI" b="1" dirty="0"/>
              <a:t>, </a:t>
            </a:r>
            <a:r>
              <a:rPr lang="fi-FI" altLang="fi-FI" b="1" dirty="0" err="1"/>
              <a:t>please</a:t>
            </a:r>
            <a:r>
              <a:rPr lang="fi-FI" altLang="fi-FI" b="1" dirty="0"/>
              <a:t> me</a:t>
            </a:r>
            <a:r>
              <a:rPr lang="fi-FI" altLang="fi-FI" dirty="0"/>
              <a:t> vei maineeseen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Beatlesin menestys muutti Rock-musiikin </a:t>
            </a:r>
            <a:r>
              <a:rPr lang="fi-FI" altLang="fi-FI" b="1" dirty="0"/>
              <a:t>yhtyeiden</a:t>
            </a:r>
            <a:r>
              <a:rPr lang="fi-FI" altLang="fi-FI" dirty="0"/>
              <a:t> tekemäksi musiikiksi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>
                <a:latin typeface="Times New Roman" panose="02020603050405020304" pitchFamily="18" charset="0"/>
              </a:rPr>
              <a:t>Monenlaiset vaikutteet: R&amp; B:n lisäksi, klassinen musiikki, intialainen musiikki, kirjallisuus, huumori ym. esikuvallinen brittil</a:t>
            </a:r>
            <a:r>
              <a:rPr lang="fi-FI" altLang="fi-FI" dirty="0"/>
              <a:t>äis</a:t>
            </a:r>
            <a:r>
              <a:rPr lang="fi-FI" altLang="fi-FI" dirty="0">
                <a:latin typeface="Times New Roman" panose="02020603050405020304" pitchFamily="18" charset="0"/>
              </a:rPr>
              <a:t>ille yhtyeille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>
                <a:latin typeface="Times New Roman" panose="02020603050405020304" pitchFamily="18" charset="0"/>
              </a:rPr>
              <a:t>1965 intialaisvaikutteet: </a:t>
            </a:r>
            <a:r>
              <a:rPr lang="fi-FI" altLang="fi-FI" b="1" dirty="0" err="1">
                <a:latin typeface="Times New Roman" panose="02020603050405020304" pitchFamily="18" charset="0"/>
              </a:rPr>
              <a:t>Norwegian</a:t>
            </a:r>
            <a:r>
              <a:rPr lang="fi-FI" altLang="fi-FI" b="1" dirty="0">
                <a:latin typeface="Times New Roman" panose="02020603050405020304" pitchFamily="18" charset="0"/>
              </a:rPr>
              <a:t> Wood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>
                <a:latin typeface="Times New Roman" panose="02020603050405020304" pitchFamily="18" charset="0"/>
              </a:rPr>
              <a:t>1967 psykedeelinen Beatles: </a:t>
            </a:r>
            <a:r>
              <a:rPr lang="fi-FI" altLang="fi-FI" b="1" dirty="0">
                <a:latin typeface="Times New Roman" panose="02020603050405020304" pitchFamily="18" charset="0"/>
              </a:rPr>
              <a:t>A Day in </a:t>
            </a:r>
            <a:r>
              <a:rPr lang="fi-FI" altLang="fi-FI" b="1" dirty="0" err="1">
                <a:latin typeface="Times New Roman" panose="02020603050405020304" pitchFamily="18" charset="0"/>
              </a:rPr>
              <a:t>the</a:t>
            </a:r>
            <a:r>
              <a:rPr lang="fi-FI" altLang="fi-FI" b="1" dirty="0">
                <a:latin typeface="Times New Roman" panose="02020603050405020304" pitchFamily="18" charset="0"/>
              </a:rPr>
              <a:t> Life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1970 </a:t>
            </a:r>
            <a:r>
              <a:rPr lang="fi-FI" altLang="fi-FI" dirty="0" err="1"/>
              <a:t>The</a:t>
            </a:r>
            <a:r>
              <a:rPr lang="fi-FI" altLang="fi-FI" dirty="0"/>
              <a:t> Beatles hajoaa, Lennon ja McCartney </a:t>
            </a:r>
            <a:r>
              <a:rPr lang="fi-FI" altLang="fi-FI" dirty="0" err="1"/>
              <a:t>soolourile</a:t>
            </a:r>
            <a:endParaRPr lang="fi-FI" altLang="fi-FI" dirty="0"/>
          </a:p>
        </p:txBody>
      </p:sp>
      <p:pic>
        <p:nvPicPr>
          <p:cNvPr id="17416" name="Picture 8">
            <a:extLst>
              <a:ext uri="{FF2B5EF4-FFF2-40B4-BE49-F238E27FC236}">
                <a16:creationId xmlns:a16="http://schemas.microsoft.com/office/drawing/2014/main" id="{039EF8B0-C42B-8042-A90B-20D0E16EC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550" y="0"/>
            <a:ext cx="18224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17" name="Picture 9">
            <a:extLst>
              <a:ext uri="{FF2B5EF4-FFF2-40B4-BE49-F238E27FC236}">
                <a16:creationId xmlns:a16="http://schemas.microsoft.com/office/drawing/2014/main" id="{B9B90766-A3EB-5E4B-B88E-676DB4D20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-55562"/>
            <a:ext cx="175260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oimintopainike: Filmi 1">
            <a:hlinkClick r:id="rId5" highlightClick="1"/>
            <a:extLst>
              <a:ext uri="{FF2B5EF4-FFF2-40B4-BE49-F238E27FC236}">
                <a16:creationId xmlns:a16="http://schemas.microsoft.com/office/drawing/2014/main" id="{453F0A13-0DB1-FD45-8500-7D124F2B6C8C}"/>
              </a:ext>
            </a:extLst>
          </p:cNvPr>
          <p:cNvSpPr/>
          <p:nvPr/>
        </p:nvSpPr>
        <p:spPr>
          <a:xfrm>
            <a:off x="10832592" y="2613992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oimintopainike: Filmi 4">
            <a:hlinkClick r:id="rId6" highlightClick="1"/>
            <a:extLst>
              <a:ext uri="{FF2B5EF4-FFF2-40B4-BE49-F238E27FC236}">
                <a16:creationId xmlns:a16="http://schemas.microsoft.com/office/drawing/2014/main" id="{B3482FFF-3DD6-D14D-A764-C3BAB95E0903}"/>
              </a:ext>
            </a:extLst>
          </p:cNvPr>
          <p:cNvSpPr/>
          <p:nvPr/>
        </p:nvSpPr>
        <p:spPr>
          <a:xfrm>
            <a:off x="11090943" y="4544329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oimintopainike: Filmi 5">
            <a:hlinkClick r:id="rId7" highlightClick="1"/>
            <a:extLst>
              <a:ext uri="{FF2B5EF4-FFF2-40B4-BE49-F238E27FC236}">
                <a16:creationId xmlns:a16="http://schemas.microsoft.com/office/drawing/2014/main" id="{41AEAB32-288F-3342-9BD4-8E5689F1A46A}"/>
              </a:ext>
            </a:extLst>
          </p:cNvPr>
          <p:cNvSpPr/>
          <p:nvPr/>
        </p:nvSpPr>
        <p:spPr>
          <a:xfrm>
            <a:off x="9669714" y="5586745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84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C19D46-AA3E-D84D-B1A7-4310A13CE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Brittiläinen rock/pop 60-luvulla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84FF0F-31F5-A14E-B407-F843BACE3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-60-luvun puolivälissä </a:t>
            </a:r>
            <a:r>
              <a:rPr lang="fi-FI" dirty="0" err="1"/>
              <a:t>mod</a:t>
            </a:r>
            <a:r>
              <a:rPr lang="fi-FI" dirty="0"/>
              <a:t>-nuorten bändejä Lontoon ulkopuolella</a:t>
            </a:r>
          </a:p>
          <a:p>
            <a:r>
              <a:rPr lang="fi-FI" dirty="0"/>
              <a:t>-kuuluisin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Who</a:t>
            </a:r>
            <a:r>
              <a:rPr lang="fi-FI" dirty="0"/>
              <a:t>: rajumpi R&amp;B </a:t>
            </a:r>
            <a:r>
              <a:rPr lang="fi-FI" dirty="0" err="1"/>
              <a:t>mod</a:t>
            </a:r>
            <a:r>
              <a:rPr lang="fi-FI" dirty="0"/>
              <a:t>-nuorten elämäntavan mukaan</a:t>
            </a:r>
          </a:p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Who</a:t>
            </a:r>
            <a:r>
              <a:rPr lang="fi-FI" dirty="0"/>
              <a:t> sai suosiota myös Yhdysvalloissa</a:t>
            </a:r>
          </a:p>
          <a:p>
            <a:r>
              <a:rPr lang="fi-FI" b="1" dirty="0" err="1"/>
              <a:t>Mannfred</a:t>
            </a:r>
            <a:r>
              <a:rPr lang="fi-FI" b="1" dirty="0"/>
              <a:t> Mann </a:t>
            </a:r>
            <a:r>
              <a:rPr lang="fi-FI" dirty="0"/>
              <a:t>edusti popin viihteellisempää puolta 60-luvulla</a:t>
            </a:r>
          </a:p>
          <a:p>
            <a:r>
              <a:rPr lang="fi-FI" dirty="0"/>
              <a:t>Amerikkalainen sähkökitaristi </a:t>
            </a:r>
            <a:r>
              <a:rPr lang="fi-FI" b="1" dirty="0"/>
              <a:t>Jimi Hendrix menestyi</a:t>
            </a:r>
            <a:r>
              <a:rPr lang="fi-FI" dirty="0"/>
              <a:t> ensin Englannissa ja Euroopassa 1967</a:t>
            </a:r>
          </a:p>
          <a:p>
            <a:r>
              <a:rPr lang="fi-FI" dirty="0"/>
              <a:t>Brittiläisen blues-liikkeen huippuvuodet 1966-67: </a:t>
            </a:r>
          </a:p>
          <a:p>
            <a:pPr marL="0" indent="0">
              <a:buNone/>
            </a:pPr>
            <a:r>
              <a:rPr lang="fi-FI" b="1" dirty="0"/>
              <a:t>Eric Clapton (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Cream</a:t>
            </a:r>
            <a:r>
              <a:rPr lang="fi-FI" b="1" dirty="0"/>
              <a:t> –yhtye),</a:t>
            </a:r>
            <a:r>
              <a:rPr lang="fi-FI" dirty="0"/>
              <a:t> Peter Green,  Jeff Beck, Mick Fleetwood</a:t>
            </a:r>
          </a:p>
          <a:p>
            <a:r>
              <a:rPr lang="fi-FI" dirty="0"/>
              <a:t>1967- monet brittimuusikot siirtyivät bluesista psykedeeliseen ja progressiiviseen rockiin</a:t>
            </a:r>
          </a:p>
        </p:txBody>
      </p:sp>
      <p:sp>
        <p:nvSpPr>
          <p:cNvPr id="4" name="Toimintopainike: Filmi 3">
            <a:hlinkClick r:id="rId2" highlightClick="1"/>
            <a:extLst>
              <a:ext uri="{FF2B5EF4-FFF2-40B4-BE49-F238E27FC236}">
                <a16:creationId xmlns:a16="http://schemas.microsoft.com/office/drawing/2014/main" id="{9F5A44AB-DB2C-1246-ABC6-4D5066B83865}"/>
              </a:ext>
            </a:extLst>
          </p:cNvPr>
          <p:cNvSpPr/>
          <p:nvPr/>
        </p:nvSpPr>
        <p:spPr>
          <a:xfrm>
            <a:off x="11149584" y="1236949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oimintopainike: Filmi 4">
            <a:hlinkClick r:id="rId3" highlightClick="1"/>
            <a:extLst>
              <a:ext uri="{FF2B5EF4-FFF2-40B4-BE49-F238E27FC236}">
                <a16:creationId xmlns:a16="http://schemas.microsoft.com/office/drawing/2014/main" id="{0AA59DBD-D7C3-8247-A48C-3DC2E71F8DFA}"/>
              </a:ext>
            </a:extLst>
          </p:cNvPr>
          <p:cNvSpPr/>
          <p:nvPr/>
        </p:nvSpPr>
        <p:spPr>
          <a:xfrm>
            <a:off x="11075369" y="2701967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oimintopainike: Filmi 5">
            <a:hlinkClick r:id="rId4" highlightClick="1"/>
            <a:extLst>
              <a:ext uri="{FF2B5EF4-FFF2-40B4-BE49-F238E27FC236}">
                <a16:creationId xmlns:a16="http://schemas.microsoft.com/office/drawing/2014/main" id="{ABA73FC2-6ED3-6944-B364-B554C1A95E5A}"/>
              </a:ext>
            </a:extLst>
          </p:cNvPr>
          <p:cNvSpPr/>
          <p:nvPr/>
        </p:nvSpPr>
        <p:spPr>
          <a:xfrm>
            <a:off x="11075369" y="3918257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oimintopainike: Filmi 6">
            <a:hlinkClick r:id="rId5" highlightClick="1"/>
            <a:extLst>
              <a:ext uri="{FF2B5EF4-FFF2-40B4-BE49-F238E27FC236}">
                <a16:creationId xmlns:a16="http://schemas.microsoft.com/office/drawing/2014/main" id="{40C6C384-34B0-2C4E-A19C-891FC8C30C55}"/>
              </a:ext>
            </a:extLst>
          </p:cNvPr>
          <p:cNvSpPr/>
          <p:nvPr/>
        </p:nvSpPr>
        <p:spPr>
          <a:xfrm>
            <a:off x="11149584" y="5528930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4818" name="Picture 2" descr="Kuvahaun tulos haulle Eric Clapton">
            <a:extLst>
              <a:ext uri="{FF2B5EF4-FFF2-40B4-BE49-F238E27FC236}">
                <a16:creationId xmlns:a16="http://schemas.microsoft.com/office/drawing/2014/main" id="{FCDF06A7-8CFB-1248-AFB5-FA874EA99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" y="5289910"/>
            <a:ext cx="903914" cy="152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Kuvahaun tulos haulle The Who">
            <a:extLst>
              <a:ext uri="{FF2B5EF4-FFF2-40B4-BE49-F238E27FC236}">
                <a16:creationId xmlns:a16="http://schemas.microsoft.com/office/drawing/2014/main" id="{99F133BD-F4B9-2F4F-9B6C-5AABEA8D4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769" y="-21243"/>
            <a:ext cx="1265911" cy="171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936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2CB8E6-DE03-B84F-B200-E06894E96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       Amerikan Rock/Pop 1960-luvulla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D36297E-9355-C74E-A99E-93D6ADA1F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err="1"/>
              <a:t>Surf</a:t>
            </a:r>
            <a:r>
              <a:rPr lang="fi-FI" dirty="0"/>
              <a:t>-musiikki </a:t>
            </a:r>
            <a:r>
              <a:rPr lang="fi-FI" dirty="0" err="1"/>
              <a:t>Californiassa</a:t>
            </a:r>
            <a:r>
              <a:rPr lang="fi-FI" dirty="0"/>
              <a:t>: </a:t>
            </a:r>
            <a:r>
              <a:rPr lang="fi-FI" b="1" dirty="0" err="1"/>
              <a:t>The</a:t>
            </a:r>
            <a:r>
              <a:rPr lang="fi-FI" b="1" dirty="0"/>
              <a:t> Beach Boys</a:t>
            </a:r>
          </a:p>
          <a:p>
            <a:r>
              <a:rPr lang="fi-FI" dirty="0"/>
              <a:t>Folk-musiikki: </a:t>
            </a:r>
            <a:r>
              <a:rPr lang="fi-FI" b="1" dirty="0"/>
              <a:t>Bob Dylan,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Byrds</a:t>
            </a:r>
            <a:r>
              <a:rPr lang="fi-FI" b="1" dirty="0"/>
              <a:t>, Simon &amp; </a:t>
            </a:r>
            <a:r>
              <a:rPr lang="fi-FI" b="1" dirty="0" err="1"/>
              <a:t>Garfunkel</a:t>
            </a:r>
            <a:endParaRPr lang="fi-FI" b="1" dirty="0"/>
          </a:p>
          <a:p>
            <a:r>
              <a:rPr lang="fi-FI" dirty="0"/>
              <a:t>”britti-invaasion” eli brittibändien suosion vaikutus </a:t>
            </a:r>
            <a:r>
              <a:rPr lang="fi-FI" dirty="0" err="1"/>
              <a:t>USAn</a:t>
            </a:r>
            <a:r>
              <a:rPr lang="fi-FI" dirty="0"/>
              <a:t> pop-musiikkiin suuri</a:t>
            </a:r>
          </a:p>
          <a:p>
            <a:r>
              <a:rPr lang="fi-FI" dirty="0"/>
              <a:t>Bob Dylanin kirjallisesti korkeatasoiset tekstit kehittivät pop-lyriikkaa</a:t>
            </a:r>
          </a:p>
          <a:p>
            <a:r>
              <a:rPr lang="fi-FI" dirty="0"/>
              <a:t>1960-luvun loppupuolen hippiliike ”</a:t>
            </a:r>
            <a:r>
              <a:rPr lang="fi-FI" dirty="0" err="1"/>
              <a:t>Flower</a:t>
            </a:r>
            <a:r>
              <a:rPr lang="fi-FI" dirty="0"/>
              <a:t> </a:t>
            </a:r>
            <a:r>
              <a:rPr lang="fi-FI" dirty="0" err="1"/>
              <a:t>power</a:t>
            </a:r>
            <a:r>
              <a:rPr lang="fi-FI" dirty="0"/>
              <a:t>” San Franciscossa</a:t>
            </a:r>
          </a:p>
          <a:p>
            <a:pPr>
              <a:buFontTx/>
              <a:buChar char="-"/>
            </a:pPr>
            <a:r>
              <a:rPr lang="fi-FI" b="1" dirty="0" err="1"/>
              <a:t>Jefferson</a:t>
            </a:r>
            <a:r>
              <a:rPr lang="fi-FI" b="1" dirty="0"/>
              <a:t> </a:t>
            </a:r>
            <a:r>
              <a:rPr lang="fi-FI" b="1" dirty="0" err="1"/>
              <a:t>Airplane</a:t>
            </a:r>
            <a:r>
              <a:rPr lang="fi-FI" b="1" dirty="0"/>
              <a:t>, </a:t>
            </a:r>
            <a:r>
              <a:rPr lang="fi-FI" b="1" dirty="0" err="1"/>
              <a:t>The</a:t>
            </a:r>
            <a:r>
              <a:rPr lang="fi-FI" b="1" dirty="0"/>
              <a:t> Doors (Jim Morrison)</a:t>
            </a:r>
          </a:p>
          <a:p>
            <a:r>
              <a:rPr lang="fi-FI" dirty="0"/>
              <a:t>vastakulttuurin kulttibändit: </a:t>
            </a:r>
            <a:r>
              <a:rPr lang="fi-FI" b="1" dirty="0" err="1"/>
              <a:t>Velvet</a:t>
            </a:r>
            <a:r>
              <a:rPr lang="fi-FI" b="1" dirty="0"/>
              <a:t> underground, MC5, </a:t>
            </a:r>
            <a:r>
              <a:rPr lang="fi-FI" b="1" dirty="0" err="1"/>
              <a:t>Mothers</a:t>
            </a:r>
            <a:r>
              <a:rPr lang="fi-FI" b="1" dirty="0"/>
              <a:t> of </a:t>
            </a:r>
            <a:r>
              <a:rPr lang="fi-FI" b="1" dirty="0" err="1"/>
              <a:t>Invention</a:t>
            </a:r>
            <a:r>
              <a:rPr lang="fi-FI" b="1" dirty="0"/>
              <a:t> (Frank Zappa)</a:t>
            </a:r>
          </a:p>
          <a:p>
            <a:r>
              <a:rPr lang="fi-FI" dirty="0" err="1"/>
              <a:t>Roots</a:t>
            </a:r>
            <a:r>
              <a:rPr lang="fi-FI" dirty="0"/>
              <a:t> Rock, paluu Rock &amp; Rolliin: </a:t>
            </a:r>
            <a:r>
              <a:rPr lang="fi-FI" b="1" dirty="0"/>
              <a:t>CCR</a:t>
            </a:r>
            <a:r>
              <a:rPr lang="fi-FI" dirty="0"/>
              <a:t> (John </a:t>
            </a:r>
            <a:r>
              <a:rPr lang="fi-FI" dirty="0" err="1"/>
              <a:t>Fogerty</a:t>
            </a:r>
            <a:r>
              <a:rPr lang="fi-FI" dirty="0"/>
              <a:t>), suosittu 1969-1971</a:t>
            </a:r>
          </a:p>
          <a:p>
            <a:pPr>
              <a:buFontTx/>
              <a:buChar char="-"/>
            </a:pPr>
            <a:endParaRPr lang="fi-FI" dirty="0"/>
          </a:p>
        </p:txBody>
      </p:sp>
      <p:sp>
        <p:nvSpPr>
          <p:cNvPr id="4" name="Toimintopainike: Filmi 3">
            <a:hlinkClick r:id="rId2" highlightClick="1"/>
            <a:extLst>
              <a:ext uri="{FF2B5EF4-FFF2-40B4-BE49-F238E27FC236}">
                <a16:creationId xmlns:a16="http://schemas.microsoft.com/office/drawing/2014/main" id="{310019E2-29F0-9444-845A-FB1B189AD994}"/>
              </a:ext>
            </a:extLst>
          </p:cNvPr>
          <p:cNvSpPr/>
          <p:nvPr/>
        </p:nvSpPr>
        <p:spPr>
          <a:xfrm>
            <a:off x="11003812" y="354604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oimintopainike: Filmi 4">
            <a:hlinkClick r:id="rId3" highlightClick="1"/>
            <a:extLst>
              <a:ext uri="{FF2B5EF4-FFF2-40B4-BE49-F238E27FC236}">
                <a16:creationId xmlns:a16="http://schemas.microsoft.com/office/drawing/2014/main" id="{6B0AA45F-0CAD-534E-8A79-C26B76137989}"/>
              </a:ext>
            </a:extLst>
          </p:cNvPr>
          <p:cNvSpPr/>
          <p:nvPr/>
        </p:nvSpPr>
        <p:spPr>
          <a:xfrm>
            <a:off x="11003812" y="1690688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oimintopainike: Filmi 5">
            <a:hlinkClick r:id="rId4" highlightClick="1"/>
            <a:extLst>
              <a:ext uri="{FF2B5EF4-FFF2-40B4-BE49-F238E27FC236}">
                <a16:creationId xmlns:a16="http://schemas.microsoft.com/office/drawing/2014/main" id="{B6C2A892-4718-9441-9FAD-038D5F1CD6FE}"/>
              </a:ext>
            </a:extLst>
          </p:cNvPr>
          <p:cNvSpPr/>
          <p:nvPr/>
        </p:nvSpPr>
        <p:spPr>
          <a:xfrm>
            <a:off x="9021088" y="1568008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oimintopainike: Filmi 6">
            <a:hlinkClick r:id="rId5" highlightClick="1"/>
            <a:extLst>
              <a:ext uri="{FF2B5EF4-FFF2-40B4-BE49-F238E27FC236}">
                <a16:creationId xmlns:a16="http://schemas.microsoft.com/office/drawing/2014/main" id="{52351EAE-6764-8242-BBD0-894793FF1C77}"/>
              </a:ext>
            </a:extLst>
          </p:cNvPr>
          <p:cNvSpPr/>
          <p:nvPr/>
        </p:nvSpPr>
        <p:spPr>
          <a:xfrm>
            <a:off x="11003812" y="3026772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oimintopainike: Filmi 7">
            <a:hlinkClick r:id="rId6" highlightClick="1"/>
            <a:extLst>
              <a:ext uri="{FF2B5EF4-FFF2-40B4-BE49-F238E27FC236}">
                <a16:creationId xmlns:a16="http://schemas.microsoft.com/office/drawing/2014/main" id="{0A3362BD-3FDC-FB4F-BC85-AA8AC83A3A82}"/>
              </a:ext>
            </a:extLst>
          </p:cNvPr>
          <p:cNvSpPr/>
          <p:nvPr/>
        </p:nvSpPr>
        <p:spPr>
          <a:xfrm>
            <a:off x="11003812" y="4362856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oimintopainike: Filmi 8">
            <a:hlinkClick r:id="rId7" highlightClick="1"/>
            <a:extLst>
              <a:ext uri="{FF2B5EF4-FFF2-40B4-BE49-F238E27FC236}">
                <a16:creationId xmlns:a16="http://schemas.microsoft.com/office/drawing/2014/main" id="{140B5EC6-83E4-234E-A37F-40DD157EB938}"/>
              </a:ext>
            </a:extLst>
          </p:cNvPr>
          <p:cNvSpPr/>
          <p:nvPr/>
        </p:nvSpPr>
        <p:spPr>
          <a:xfrm>
            <a:off x="11003812" y="5698940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oimintopainike: Filmi 9">
            <a:hlinkClick r:id="rId8" highlightClick="1"/>
            <a:extLst>
              <a:ext uri="{FF2B5EF4-FFF2-40B4-BE49-F238E27FC236}">
                <a16:creationId xmlns:a16="http://schemas.microsoft.com/office/drawing/2014/main" id="{E8B1E24E-4A21-1348-9A02-17A564DA12CE}"/>
              </a:ext>
            </a:extLst>
          </p:cNvPr>
          <p:cNvSpPr/>
          <p:nvPr/>
        </p:nvSpPr>
        <p:spPr>
          <a:xfrm>
            <a:off x="4995161" y="5937952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5842" name="Picture 2" descr="Kuvahaun tulos haulle The Beach boys">
            <a:extLst>
              <a:ext uri="{FF2B5EF4-FFF2-40B4-BE49-F238E27FC236}">
                <a16:creationId xmlns:a16="http://schemas.microsoft.com/office/drawing/2014/main" id="{57254D8B-9F59-8F40-8FA2-AAACF6982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22"/>
            <a:ext cx="1857249" cy="115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Kuvahaun tulos haulle Jim Morrison">
            <a:extLst>
              <a:ext uri="{FF2B5EF4-FFF2-40B4-BE49-F238E27FC236}">
                <a16:creationId xmlns:a16="http://schemas.microsoft.com/office/drawing/2014/main" id="{0CC69E5A-0A1E-4441-B821-8B284B510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252" y="2829334"/>
            <a:ext cx="1042416" cy="135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Kuvahaun tulos haulle CCR">
            <a:extLst>
              <a:ext uri="{FF2B5EF4-FFF2-40B4-BE49-F238E27FC236}">
                <a16:creationId xmlns:a16="http://schemas.microsoft.com/office/drawing/2014/main" id="{70C2E494-EC03-C541-86C8-A0470BD4B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718" y="5698940"/>
            <a:ext cx="1159060" cy="115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941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DFF479-4520-5C4A-A62E-BCF1B5028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Psykedeelinen ja progressiivinen rock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FA84DD-962A-1541-8B43-DBE999CEE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Englannissa psykedeliaa kokeilivat musiikillisena tyylinä n. 1966-67: Pink Floyd, Soft Machine,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Who</a:t>
            </a:r>
            <a:r>
              <a:rPr lang="fi-FI" dirty="0"/>
              <a:t>, </a:t>
            </a:r>
            <a:r>
              <a:rPr lang="fi-FI" dirty="0" err="1"/>
              <a:t>Cream</a:t>
            </a:r>
            <a:r>
              <a:rPr lang="fi-FI" dirty="0"/>
              <a:t>, </a:t>
            </a:r>
            <a:r>
              <a:rPr lang="fi-FI" dirty="0" err="1"/>
              <a:t>The</a:t>
            </a:r>
            <a:r>
              <a:rPr lang="fi-FI" dirty="0"/>
              <a:t> Rolling Stones jne.</a:t>
            </a:r>
          </a:p>
          <a:p>
            <a:r>
              <a:rPr lang="fi-FI" dirty="0"/>
              <a:t>Yhdysvalloissa: </a:t>
            </a:r>
            <a:r>
              <a:rPr lang="fi-FI" dirty="0" err="1"/>
              <a:t>Jefferson</a:t>
            </a:r>
            <a:r>
              <a:rPr lang="fi-FI" dirty="0"/>
              <a:t> </a:t>
            </a:r>
            <a:r>
              <a:rPr lang="fi-FI" dirty="0" err="1"/>
              <a:t>Airplane</a:t>
            </a:r>
            <a:r>
              <a:rPr lang="fi-FI" dirty="0"/>
              <a:t>, </a:t>
            </a:r>
            <a:r>
              <a:rPr lang="fi-FI" dirty="0" err="1"/>
              <a:t>The</a:t>
            </a:r>
            <a:r>
              <a:rPr lang="fi-FI" dirty="0"/>
              <a:t> Doors, Jimi Hendrix, Janis Joplin</a:t>
            </a:r>
          </a:p>
          <a:p>
            <a:r>
              <a:rPr lang="fi-FI" dirty="0"/>
              <a:t>Psykedelian pinnallisuus ja huumeongelmat tekivät muodista lyhytaikaisen (</a:t>
            </a:r>
            <a:r>
              <a:rPr lang="fi-FI" dirty="0" err="1"/>
              <a:t>Woodstockin</a:t>
            </a:r>
            <a:r>
              <a:rPr lang="fi-FI" dirty="0"/>
              <a:t> festivaalit 1969 päätepiste)</a:t>
            </a:r>
          </a:p>
          <a:p>
            <a:r>
              <a:rPr lang="fi-FI" dirty="0"/>
              <a:t>1969 alkoi progressiivinen rock seuraavana tyylinä kehittyen psykedeelisen rockin merkittävimpien lp-levyjen innoittamana:</a:t>
            </a:r>
          </a:p>
          <a:p>
            <a:pPr marL="0" indent="0">
              <a:buNone/>
            </a:pPr>
            <a:r>
              <a:rPr lang="fi-FI" dirty="0"/>
              <a:t>-Frank Zappa &amp; </a:t>
            </a:r>
            <a:r>
              <a:rPr lang="fi-FI" dirty="0" err="1"/>
              <a:t>Mothers</a:t>
            </a:r>
            <a:r>
              <a:rPr lang="fi-FI" dirty="0"/>
              <a:t>: </a:t>
            </a:r>
            <a:r>
              <a:rPr lang="fi-FI" b="1" dirty="0" err="1"/>
              <a:t>Freak</a:t>
            </a:r>
            <a:r>
              <a:rPr lang="fi-FI" b="1" dirty="0"/>
              <a:t> out </a:t>
            </a:r>
            <a:r>
              <a:rPr lang="fi-FI" dirty="0"/>
              <a:t>(1966)</a:t>
            </a:r>
          </a:p>
          <a:p>
            <a:pPr marL="0" indent="0">
              <a:buNone/>
            </a:pPr>
            <a:r>
              <a:rPr lang="fi-FI" dirty="0"/>
              <a:t>-</a:t>
            </a:r>
            <a:r>
              <a:rPr lang="fi-FI" dirty="0" err="1"/>
              <a:t>The</a:t>
            </a:r>
            <a:r>
              <a:rPr lang="fi-FI" dirty="0"/>
              <a:t> Beatles: </a:t>
            </a:r>
            <a:r>
              <a:rPr lang="fi-FI" b="1" dirty="0" err="1"/>
              <a:t>Sergeant</a:t>
            </a:r>
            <a:r>
              <a:rPr lang="fi-FI" b="1" dirty="0"/>
              <a:t> </a:t>
            </a:r>
            <a:r>
              <a:rPr lang="fi-FI" b="1" dirty="0" err="1"/>
              <a:t>Pepper’s</a:t>
            </a:r>
            <a:r>
              <a:rPr lang="fi-FI" b="1" dirty="0"/>
              <a:t> </a:t>
            </a:r>
            <a:r>
              <a:rPr lang="fi-FI" b="1" dirty="0" err="1"/>
              <a:t>lonely</a:t>
            </a:r>
            <a:r>
              <a:rPr lang="fi-FI" b="1" dirty="0"/>
              <a:t> </a:t>
            </a:r>
            <a:r>
              <a:rPr lang="fi-FI" b="1" dirty="0" err="1"/>
              <a:t>Hearts</a:t>
            </a:r>
            <a:r>
              <a:rPr lang="fi-FI" b="1" dirty="0"/>
              <a:t> Club Band </a:t>
            </a:r>
            <a:r>
              <a:rPr lang="fi-FI" dirty="0"/>
              <a:t>(1967)</a:t>
            </a:r>
          </a:p>
          <a:p>
            <a:pPr marL="0" indent="0">
              <a:buNone/>
            </a:pPr>
            <a:r>
              <a:rPr lang="fi-FI" dirty="0"/>
              <a:t>-</a:t>
            </a:r>
            <a:r>
              <a:rPr lang="fi-FI" dirty="0" err="1"/>
              <a:t>The</a:t>
            </a:r>
            <a:r>
              <a:rPr lang="fi-FI" dirty="0"/>
              <a:t> Beach Boys: </a:t>
            </a:r>
            <a:r>
              <a:rPr lang="fi-FI" b="1" dirty="0" err="1"/>
              <a:t>Pet</a:t>
            </a:r>
            <a:r>
              <a:rPr lang="fi-FI" b="1" dirty="0"/>
              <a:t> </a:t>
            </a:r>
            <a:r>
              <a:rPr lang="fi-FI" b="1" dirty="0" err="1"/>
              <a:t>Sounds</a:t>
            </a:r>
            <a:r>
              <a:rPr lang="fi-FI" b="1" dirty="0"/>
              <a:t> </a:t>
            </a:r>
            <a:r>
              <a:rPr lang="fi-FI" dirty="0"/>
              <a:t>(1966)</a:t>
            </a:r>
          </a:p>
        </p:txBody>
      </p:sp>
      <p:pic>
        <p:nvPicPr>
          <p:cNvPr id="36866" name="Picture 2" descr="Studioalbumin Freak Out! kansikuva">
            <a:extLst>
              <a:ext uri="{FF2B5EF4-FFF2-40B4-BE49-F238E27FC236}">
                <a16:creationId xmlns:a16="http://schemas.microsoft.com/office/drawing/2014/main" id="{5F397724-A902-DA49-8663-63FFA6C58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144" y="4690620"/>
            <a:ext cx="1515487" cy="148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imintopainike: Filmi 4">
            <a:hlinkClick r:id="rId3" highlightClick="1"/>
            <a:extLst>
              <a:ext uri="{FF2B5EF4-FFF2-40B4-BE49-F238E27FC236}">
                <a16:creationId xmlns:a16="http://schemas.microsoft.com/office/drawing/2014/main" id="{24C14F81-FE87-3F4F-98B2-B7A0C5C221A5}"/>
              </a:ext>
            </a:extLst>
          </p:cNvPr>
          <p:cNvSpPr/>
          <p:nvPr/>
        </p:nvSpPr>
        <p:spPr>
          <a:xfrm>
            <a:off x="7931889" y="5481803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oimintopainike: Filmi 5">
            <a:hlinkClick r:id="rId4" highlightClick="1"/>
            <a:extLst>
              <a:ext uri="{FF2B5EF4-FFF2-40B4-BE49-F238E27FC236}">
                <a16:creationId xmlns:a16="http://schemas.microsoft.com/office/drawing/2014/main" id="{61E0E964-4E03-104C-91DB-74BDF95B22BB}"/>
              </a:ext>
            </a:extLst>
          </p:cNvPr>
          <p:cNvSpPr/>
          <p:nvPr/>
        </p:nvSpPr>
        <p:spPr>
          <a:xfrm>
            <a:off x="9296778" y="5481803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6870" name="Picture 6" descr="Studioalbumin Cheap Thrills kansikuva">
            <a:extLst>
              <a:ext uri="{FF2B5EF4-FFF2-40B4-BE49-F238E27FC236}">
                <a16:creationId xmlns:a16="http://schemas.microsoft.com/office/drawing/2014/main" id="{421D4E9F-C29F-CF49-8A18-6FC221779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600" y="1866493"/>
            <a:ext cx="116840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8" descr="https://encrypted-tbn0.gstatic.com/images?q=tbn:ANd9GcQV3AvhrE5qVvdMZEsXdG134X1bad3AO-psyvfQ6C2jYYDco8t47Pa-FRwPOETaBdTNfDo">
            <a:extLst>
              <a:ext uri="{FF2B5EF4-FFF2-40B4-BE49-F238E27FC236}">
                <a16:creationId xmlns:a16="http://schemas.microsoft.com/office/drawing/2014/main" id="{EF0FB0A8-1C11-0042-85A3-5374FD9D2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208" y="16668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oimintopainike: Filmi 6">
            <a:hlinkClick r:id="rId7" highlightClick="1"/>
            <a:extLst>
              <a:ext uri="{FF2B5EF4-FFF2-40B4-BE49-F238E27FC236}">
                <a16:creationId xmlns:a16="http://schemas.microsoft.com/office/drawing/2014/main" id="{96A23D76-1082-DF44-8A1C-4338DEB69808}"/>
              </a:ext>
            </a:extLst>
          </p:cNvPr>
          <p:cNvSpPr/>
          <p:nvPr/>
        </p:nvSpPr>
        <p:spPr>
          <a:xfrm>
            <a:off x="6396075" y="5450459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4834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B34926-BDBB-A649-BE0D-5D39451EA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Progressiivinen rock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89CC29-FCC1-A143-A5D5-956A1D327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Englanti ym. 1969-1975</a:t>
            </a:r>
          </a:p>
          <a:p>
            <a:r>
              <a:rPr lang="fi-FI" dirty="0"/>
              <a:t>Kitarapohjaiseen rock-musiikkiin vaikutteita jazzista, klassisesta musiikista, nykymusiikista, teatterista, kirjallisuudesta ym.</a:t>
            </a:r>
          </a:p>
          <a:p>
            <a:r>
              <a:rPr lang="fi-FI" dirty="0"/>
              <a:t>Kappaleet pitenivät, kokeiluita eri tyyleillä ja uusilla soittimilla</a:t>
            </a:r>
          </a:p>
          <a:p>
            <a:pPr marL="0" indent="0">
              <a:buNone/>
            </a:pPr>
            <a:r>
              <a:rPr lang="fi-FI" dirty="0"/>
              <a:t>-varhaisvaiheen ”sinfoninen ” pop: </a:t>
            </a:r>
            <a:r>
              <a:rPr lang="fi-FI" dirty="0" err="1"/>
              <a:t>Moody</a:t>
            </a:r>
            <a:r>
              <a:rPr lang="fi-FI" dirty="0"/>
              <a:t> Blues ja </a:t>
            </a:r>
            <a:r>
              <a:rPr lang="fi-FI" dirty="0" err="1"/>
              <a:t>Procol</a:t>
            </a:r>
            <a:r>
              <a:rPr lang="fi-FI" dirty="0"/>
              <a:t> </a:t>
            </a:r>
            <a:r>
              <a:rPr lang="fi-FI" dirty="0" err="1"/>
              <a:t>harum</a:t>
            </a:r>
            <a:endParaRPr lang="fi-FI" dirty="0"/>
          </a:p>
          <a:p>
            <a:r>
              <a:rPr lang="fi-FI" dirty="0"/>
              <a:t>Beatlesin menestyksen innoittamana lp-levy taiteelliseksi kokonaisuudeksi (musiikillisesti ja visuaalisesti)</a:t>
            </a:r>
          </a:p>
          <a:p>
            <a:r>
              <a:rPr lang="fi-FI" dirty="0"/>
              <a:t>Konserteista myös kokonaisuuksia: puvut, valot, </a:t>
            </a:r>
          </a:p>
          <a:p>
            <a:pPr marL="0" indent="0">
              <a:buNone/>
            </a:pPr>
            <a:r>
              <a:rPr lang="fi-FI" dirty="0"/>
              <a:t>    juonet ja teemat,  ”rock-oopperat”</a:t>
            </a:r>
          </a:p>
          <a:p>
            <a:r>
              <a:rPr lang="fi-FI" dirty="0"/>
              <a:t>Kuuluisimmat bändit: </a:t>
            </a:r>
            <a:r>
              <a:rPr lang="fi-FI" b="1" dirty="0"/>
              <a:t>Pink Floyd, </a:t>
            </a:r>
            <a:r>
              <a:rPr lang="fi-FI" b="1" dirty="0" err="1"/>
              <a:t>Yes</a:t>
            </a:r>
            <a:r>
              <a:rPr lang="fi-FI" b="1" dirty="0"/>
              <a:t>, Genesis, King Crimson, </a:t>
            </a:r>
          </a:p>
          <a:p>
            <a:pPr marL="0" indent="0">
              <a:buNone/>
            </a:pPr>
            <a:r>
              <a:rPr lang="fi-FI" b="1" dirty="0"/>
              <a:t>   </a:t>
            </a:r>
            <a:r>
              <a:rPr lang="fi-FI" b="1" dirty="0" err="1"/>
              <a:t>Jethro</a:t>
            </a:r>
            <a:r>
              <a:rPr lang="fi-FI" b="1" dirty="0"/>
              <a:t> </a:t>
            </a:r>
            <a:r>
              <a:rPr lang="fi-FI" b="1" dirty="0" err="1"/>
              <a:t>Tull</a:t>
            </a:r>
            <a:r>
              <a:rPr lang="fi-FI" b="1" dirty="0"/>
              <a:t>, </a:t>
            </a:r>
            <a:r>
              <a:rPr lang="fi-FI" b="1" dirty="0" err="1"/>
              <a:t>Camel</a:t>
            </a:r>
            <a:r>
              <a:rPr lang="fi-FI" b="1" dirty="0"/>
              <a:t>, </a:t>
            </a:r>
            <a:r>
              <a:rPr lang="fi-FI" b="1" dirty="0" err="1"/>
              <a:t>Gentle</a:t>
            </a:r>
            <a:r>
              <a:rPr lang="fi-FI" b="1" dirty="0"/>
              <a:t> </a:t>
            </a:r>
            <a:r>
              <a:rPr lang="fi-FI" b="1" dirty="0" err="1"/>
              <a:t>Giant</a:t>
            </a:r>
            <a:r>
              <a:rPr lang="fi-FI" b="1" dirty="0"/>
              <a:t>, Van </a:t>
            </a:r>
            <a:r>
              <a:rPr lang="fi-FI" b="1" dirty="0" err="1"/>
              <a:t>der</a:t>
            </a:r>
            <a:r>
              <a:rPr lang="fi-FI" b="1" dirty="0"/>
              <a:t> </a:t>
            </a:r>
            <a:r>
              <a:rPr lang="fi-FI" b="1" dirty="0" err="1"/>
              <a:t>Graaf</a:t>
            </a:r>
            <a:r>
              <a:rPr lang="fi-FI" b="1" dirty="0"/>
              <a:t> </a:t>
            </a:r>
            <a:r>
              <a:rPr lang="fi-FI" b="1" dirty="0" err="1"/>
              <a:t>Generator</a:t>
            </a:r>
            <a:r>
              <a:rPr lang="fi-FI" b="1" dirty="0"/>
              <a:t>, ELP</a:t>
            </a:r>
          </a:p>
        </p:txBody>
      </p:sp>
      <p:pic>
        <p:nvPicPr>
          <p:cNvPr id="37892" name="Picture 4" descr="Kuvahaun tulos haulle Dark side of the moon">
            <a:extLst>
              <a:ext uri="{FF2B5EF4-FFF2-40B4-BE49-F238E27FC236}">
                <a16:creationId xmlns:a16="http://schemas.microsoft.com/office/drawing/2014/main" id="{EDA448D5-8A7B-174D-990B-CCC078258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506" y="44173"/>
            <a:ext cx="1967466" cy="196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Kuvahaun tulos haulle Yes Fragile">
            <a:extLst>
              <a:ext uri="{FF2B5EF4-FFF2-40B4-BE49-F238E27FC236}">
                <a16:creationId xmlns:a16="http://schemas.microsoft.com/office/drawing/2014/main" id="{9A447EE7-F9D0-0F42-9CEE-9267F46AE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503" y="44173"/>
            <a:ext cx="1967466" cy="196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 descr="Kuvahaun tulos haulle genesis lamb lies down on broadway">
            <a:extLst>
              <a:ext uri="{FF2B5EF4-FFF2-40B4-BE49-F238E27FC236}">
                <a16:creationId xmlns:a16="http://schemas.microsoft.com/office/drawing/2014/main" id="{D2643EDD-4499-B045-9B6D-62DCC70C8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534" y="71067"/>
            <a:ext cx="1967466" cy="196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10" descr="Kuvahaun tulos haulle jethro tull thick as a brick album cover">
            <a:extLst>
              <a:ext uri="{FF2B5EF4-FFF2-40B4-BE49-F238E27FC236}">
                <a16:creationId xmlns:a16="http://schemas.microsoft.com/office/drawing/2014/main" id="{DFD2804C-D4BD-5746-86AD-E5B877849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632" y="4319348"/>
            <a:ext cx="2527368" cy="25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0" name="Picture 12">
            <a:extLst>
              <a:ext uri="{FF2B5EF4-FFF2-40B4-BE49-F238E27FC236}">
                <a16:creationId xmlns:a16="http://schemas.microsoft.com/office/drawing/2014/main" id="{1CB01BFF-690D-A244-A62A-3AF0813E7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230" y="2494609"/>
            <a:ext cx="1341770" cy="134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684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B8593F-E8C2-0441-AD46-8B89FB22D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Progressiivinen rock -linkkejä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75109B-289E-2240-AB09-3A7988479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i-FI" dirty="0"/>
              <a:t>Engl. Wikipedia-artikkeli: </a:t>
            </a:r>
            <a:r>
              <a:rPr lang="fi-FI" dirty="0">
                <a:hlinkClick r:id="rId2"/>
              </a:rPr>
              <a:t>https://en.wikipedia.org/wiki/Progressive_rock</a:t>
            </a:r>
            <a:endParaRPr lang="fi-FI" dirty="0"/>
          </a:p>
          <a:p>
            <a:endParaRPr lang="fi-FI" dirty="0"/>
          </a:p>
          <a:p>
            <a:r>
              <a:rPr lang="fi-FI" b="1" dirty="0"/>
              <a:t>King Crimson</a:t>
            </a:r>
            <a:r>
              <a:rPr lang="fi-FI" dirty="0"/>
              <a:t>: </a:t>
            </a:r>
            <a:r>
              <a:rPr lang="fi-FI" dirty="0">
                <a:hlinkClick r:id="rId3"/>
              </a:rPr>
              <a:t>https://www.youtube.com/watch?v=OfR6_V91fG8&amp;list=PLXhfRoiJBIisw1fw-lXan125yhXkwcIT8</a:t>
            </a:r>
            <a:endParaRPr lang="fi-FI" dirty="0"/>
          </a:p>
          <a:p>
            <a:endParaRPr lang="fi-FI" dirty="0"/>
          </a:p>
          <a:p>
            <a:r>
              <a:rPr lang="fi-FI" b="1" dirty="0"/>
              <a:t>Pink Floyd: </a:t>
            </a:r>
            <a:r>
              <a:rPr lang="fi-FI" dirty="0">
                <a:hlinkClick r:id="rId4"/>
              </a:rPr>
              <a:t>https://www.youtube.com/watch?v=JwYX52BP2Sk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b="1" dirty="0"/>
              <a:t>Genesis</a:t>
            </a:r>
            <a:r>
              <a:rPr lang="fi-FI" dirty="0"/>
              <a:t>: </a:t>
            </a:r>
            <a:r>
              <a:rPr lang="fi-FI" dirty="0">
                <a:hlinkClick r:id="rId5"/>
              </a:rPr>
              <a:t>https://www.youtube.com/watch?v=_FBcz3tBH74</a:t>
            </a:r>
            <a:endParaRPr lang="fi-FI" dirty="0"/>
          </a:p>
          <a:p>
            <a:endParaRPr lang="fi-FI" dirty="0"/>
          </a:p>
          <a:p>
            <a:r>
              <a:rPr lang="fi-FI" b="1" dirty="0" err="1"/>
              <a:t>Yes</a:t>
            </a:r>
            <a:r>
              <a:rPr lang="fi-FI" b="1" dirty="0"/>
              <a:t>: </a:t>
            </a:r>
            <a:r>
              <a:rPr lang="fi-FI" dirty="0">
                <a:hlinkClick r:id="rId6"/>
              </a:rPr>
              <a:t>https://www.youtube.com/watch?v=lrLvReUNcbE</a:t>
            </a:r>
            <a:endParaRPr lang="fi-FI" dirty="0"/>
          </a:p>
          <a:p>
            <a:endParaRPr lang="fi-FI" dirty="0"/>
          </a:p>
          <a:p>
            <a:r>
              <a:rPr lang="fi-FI" b="1" dirty="0" err="1"/>
              <a:t>Jethro</a:t>
            </a:r>
            <a:r>
              <a:rPr lang="fi-FI" b="1" dirty="0"/>
              <a:t> </a:t>
            </a:r>
            <a:r>
              <a:rPr lang="fi-FI" b="1" dirty="0" err="1"/>
              <a:t>Tull</a:t>
            </a:r>
            <a:r>
              <a:rPr lang="fi-FI" dirty="0"/>
              <a:t>: </a:t>
            </a:r>
            <a:r>
              <a:rPr lang="fi-FI" dirty="0">
                <a:hlinkClick r:id="rId7"/>
              </a:rPr>
              <a:t>https://www.youtube.com/watch?v=BV-ASc0qkrM</a:t>
            </a:r>
            <a:endParaRPr lang="fi-FI" dirty="0"/>
          </a:p>
          <a:p>
            <a:endParaRPr lang="fi-FI" dirty="0"/>
          </a:p>
          <a:p>
            <a:r>
              <a:rPr lang="fi-FI" b="1" dirty="0" err="1"/>
              <a:t>Gentle</a:t>
            </a:r>
            <a:r>
              <a:rPr lang="fi-FI" b="1" dirty="0"/>
              <a:t> </a:t>
            </a:r>
            <a:r>
              <a:rPr lang="fi-FI" b="1" dirty="0" err="1"/>
              <a:t>Giant</a:t>
            </a:r>
            <a:r>
              <a:rPr lang="fi-FI" dirty="0"/>
              <a:t>: </a:t>
            </a:r>
            <a:r>
              <a:rPr lang="fi-FI" dirty="0">
                <a:hlinkClick r:id="rId8"/>
              </a:rPr>
              <a:t>https://www.youtube.com/watch?v=mI8dBOIuG9I</a:t>
            </a:r>
            <a:endParaRPr lang="fi-FI" dirty="0"/>
          </a:p>
          <a:p>
            <a:endParaRPr lang="fi-FI" dirty="0"/>
          </a:p>
          <a:p>
            <a:r>
              <a:rPr lang="fi-FI" b="1" dirty="0"/>
              <a:t>Frank Zappa ja </a:t>
            </a:r>
            <a:r>
              <a:rPr lang="fi-FI" b="1" dirty="0" err="1"/>
              <a:t>Mothers</a:t>
            </a:r>
            <a:r>
              <a:rPr lang="fi-FI" dirty="0"/>
              <a:t>:  </a:t>
            </a:r>
            <a:r>
              <a:rPr lang="fi-FI" dirty="0">
                <a:hlinkClick r:id="rId9"/>
              </a:rPr>
              <a:t>https://www.youtube.com/watch?v=HIk7VnVwBNo</a:t>
            </a:r>
            <a:endParaRPr lang="fi-FI" dirty="0"/>
          </a:p>
          <a:p>
            <a:r>
              <a:rPr lang="fi-FI" dirty="0">
                <a:hlinkClick r:id="rId10"/>
              </a:rPr>
              <a:t>https://www.youtube.com/watch?v=pGy21u_LEwc</a:t>
            </a:r>
            <a:endParaRPr lang="fi-FI" dirty="0"/>
          </a:p>
          <a:p>
            <a:r>
              <a:rPr lang="fi-FI" b="1" dirty="0"/>
              <a:t>Deep Purple</a:t>
            </a:r>
            <a:r>
              <a:rPr lang="fi-FI" dirty="0"/>
              <a:t>: </a:t>
            </a:r>
            <a:r>
              <a:rPr lang="fi-FI" dirty="0">
                <a:hlinkClick r:id="rId11"/>
              </a:rPr>
              <a:t>https://www.youtube.com/watch?v=jGuxfcHt268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2300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05C866-285F-FD48-B8EF-87ED8307A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Heavy- ja </a:t>
            </a:r>
            <a:r>
              <a:rPr lang="fi-FI" dirty="0" err="1"/>
              <a:t>Hard</a:t>
            </a:r>
            <a:r>
              <a:rPr lang="fi-FI" dirty="0"/>
              <a:t>-Rock 1970-luvulla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F307EE-F8C9-1549-853B-B80424499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60-luvun lopussa aloittivat monet kuuluisimmista heavybändeistä bluesvirtauksen myötä ja siirtyivät heavy-rockiin ”psykedeelisen” vaiheen kautta esim. Jimi Hendrixin vaikuttamana</a:t>
            </a:r>
          </a:p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Who</a:t>
            </a:r>
            <a:r>
              <a:rPr lang="fi-FI" dirty="0"/>
              <a:t>, </a:t>
            </a:r>
            <a:r>
              <a:rPr lang="fi-FI" b="1" dirty="0"/>
              <a:t>Deep Purple</a:t>
            </a:r>
            <a:r>
              <a:rPr lang="fi-FI" dirty="0"/>
              <a:t>, Black </a:t>
            </a:r>
            <a:r>
              <a:rPr lang="fi-FI" dirty="0" err="1"/>
              <a:t>Sabbath</a:t>
            </a:r>
            <a:r>
              <a:rPr lang="fi-FI" dirty="0"/>
              <a:t>, </a:t>
            </a:r>
            <a:r>
              <a:rPr lang="fi-FI" b="1" dirty="0"/>
              <a:t>Led Zeppelin</a:t>
            </a:r>
          </a:p>
          <a:p>
            <a:r>
              <a:rPr lang="fi-FI" dirty="0"/>
              <a:t>1970-luvun ”</a:t>
            </a:r>
            <a:r>
              <a:rPr lang="fi-FI" dirty="0" err="1"/>
              <a:t>Glam</a:t>
            </a:r>
            <a:r>
              <a:rPr lang="fi-FI" dirty="0"/>
              <a:t>-rock” sai heavy-rockista vaikutteita:</a:t>
            </a:r>
          </a:p>
          <a:p>
            <a:pPr marL="0" indent="0">
              <a:buNone/>
            </a:pPr>
            <a:r>
              <a:rPr lang="fi-FI" dirty="0"/>
              <a:t> -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Slade</a:t>
            </a:r>
            <a:r>
              <a:rPr lang="fi-FI" dirty="0"/>
              <a:t>,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Sweet</a:t>
            </a:r>
            <a:r>
              <a:rPr lang="fi-FI" dirty="0"/>
              <a:t>, Alice Cooper, </a:t>
            </a:r>
            <a:r>
              <a:rPr lang="fi-FI" b="1" dirty="0"/>
              <a:t>Queen</a:t>
            </a:r>
          </a:p>
          <a:p>
            <a:pPr marL="0" indent="0">
              <a:buNone/>
            </a:pPr>
            <a:r>
              <a:rPr lang="fi-FI" dirty="0" err="1"/>
              <a:t>Hard</a:t>
            </a:r>
            <a:r>
              <a:rPr lang="fi-FI" dirty="0"/>
              <a:t>-rock-yhtyeitä:</a:t>
            </a:r>
          </a:p>
          <a:p>
            <a:pPr marL="0" indent="0">
              <a:buNone/>
            </a:pPr>
            <a:r>
              <a:rPr lang="fi-FI" dirty="0"/>
              <a:t>- </a:t>
            </a:r>
            <a:r>
              <a:rPr lang="fi-FI" b="1" dirty="0"/>
              <a:t>Status </a:t>
            </a:r>
            <a:r>
              <a:rPr lang="fi-FI" b="1" dirty="0" err="1"/>
              <a:t>Quo</a:t>
            </a:r>
            <a:r>
              <a:rPr lang="fi-FI" b="1" dirty="0"/>
              <a:t>,</a:t>
            </a:r>
            <a:r>
              <a:rPr lang="fi-FI" dirty="0"/>
              <a:t> </a:t>
            </a:r>
            <a:r>
              <a:rPr lang="fi-FI" b="1" dirty="0"/>
              <a:t>Uriah Heep</a:t>
            </a:r>
            <a:r>
              <a:rPr lang="fi-FI" dirty="0"/>
              <a:t>, </a:t>
            </a:r>
            <a:r>
              <a:rPr lang="fi-FI" dirty="0" err="1"/>
              <a:t>Rainbow</a:t>
            </a:r>
            <a:endParaRPr lang="fi-FI" dirty="0"/>
          </a:p>
        </p:txBody>
      </p:sp>
      <p:pic>
        <p:nvPicPr>
          <p:cNvPr id="44034" name="Picture 2">
            <a:extLst>
              <a:ext uri="{FF2B5EF4-FFF2-40B4-BE49-F238E27FC236}">
                <a16:creationId xmlns:a16="http://schemas.microsoft.com/office/drawing/2014/main" id="{95E0DBAA-5D4F-A242-80EF-1BD8E8E31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>
            <a:extLst>
              <a:ext uri="{FF2B5EF4-FFF2-40B4-BE49-F238E27FC236}">
                <a16:creationId xmlns:a16="http://schemas.microsoft.com/office/drawing/2014/main" id="{EA879710-A415-9146-B9B2-484550788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239294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 descr="Studioalbumin News of the World kansikuva">
            <a:extLst>
              <a:ext uri="{FF2B5EF4-FFF2-40B4-BE49-F238E27FC236}">
                <a16:creationId xmlns:a16="http://schemas.microsoft.com/office/drawing/2014/main" id="{7F999CC6-7354-B149-903C-1D9FD9F43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653" y="4023638"/>
            <a:ext cx="1729562" cy="17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oimintopainike: Filmi 3">
            <a:hlinkClick r:id="rId5" highlightClick="1"/>
            <a:extLst>
              <a:ext uri="{FF2B5EF4-FFF2-40B4-BE49-F238E27FC236}">
                <a16:creationId xmlns:a16="http://schemas.microsoft.com/office/drawing/2014/main" id="{4B5B0AFF-CCDC-5440-BFD7-7A36B24D7EDF}"/>
              </a:ext>
            </a:extLst>
          </p:cNvPr>
          <p:cNvSpPr/>
          <p:nvPr/>
        </p:nvSpPr>
        <p:spPr>
          <a:xfrm>
            <a:off x="4011168" y="5815584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oimintopainike: Filmi 4">
            <a:hlinkClick r:id="rId6" highlightClick="1"/>
            <a:extLst>
              <a:ext uri="{FF2B5EF4-FFF2-40B4-BE49-F238E27FC236}">
                <a16:creationId xmlns:a16="http://schemas.microsoft.com/office/drawing/2014/main" id="{8EB8466A-D921-6843-919E-3C08E5E69654}"/>
              </a:ext>
            </a:extLst>
          </p:cNvPr>
          <p:cNvSpPr/>
          <p:nvPr/>
        </p:nvSpPr>
        <p:spPr>
          <a:xfrm>
            <a:off x="5406230" y="5815584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oimintopainike: Filmi 5">
            <a:hlinkClick r:id="rId7" highlightClick="1"/>
            <a:extLst>
              <a:ext uri="{FF2B5EF4-FFF2-40B4-BE49-F238E27FC236}">
                <a16:creationId xmlns:a16="http://schemas.microsoft.com/office/drawing/2014/main" id="{3F183A52-E164-0848-966C-6E6CFF2D1A4E}"/>
              </a:ext>
            </a:extLst>
          </p:cNvPr>
          <p:cNvSpPr/>
          <p:nvPr/>
        </p:nvSpPr>
        <p:spPr>
          <a:xfrm>
            <a:off x="10908792" y="1709626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oimintopainike: Filmi 6">
            <a:hlinkClick r:id="rId8" highlightClick="1"/>
            <a:extLst>
              <a:ext uri="{FF2B5EF4-FFF2-40B4-BE49-F238E27FC236}">
                <a16:creationId xmlns:a16="http://schemas.microsoft.com/office/drawing/2014/main" id="{F48DC440-46BA-BE45-965A-8F698110D352}"/>
              </a:ext>
            </a:extLst>
          </p:cNvPr>
          <p:cNvSpPr/>
          <p:nvPr/>
        </p:nvSpPr>
        <p:spPr>
          <a:xfrm>
            <a:off x="11016676" y="5059694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oimintopainike: Filmi 7">
            <a:hlinkClick r:id="rId9" highlightClick="1"/>
            <a:extLst>
              <a:ext uri="{FF2B5EF4-FFF2-40B4-BE49-F238E27FC236}">
                <a16:creationId xmlns:a16="http://schemas.microsoft.com/office/drawing/2014/main" id="{E7F78957-3F63-D34E-A35F-99900C91EACF}"/>
              </a:ext>
            </a:extLst>
          </p:cNvPr>
          <p:cNvSpPr/>
          <p:nvPr/>
        </p:nvSpPr>
        <p:spPr>
          <a:xfrm>
            <a:off x="6992714" y="5815584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4224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EEFF9C-2D6B-3F4D-BEFB-9436D26D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1970-luvun </a:t>
            </a:r>
            <a:r>
              <a:rPr lang="fi-FI" dirty="0" err="1"/>
              <a:t>discomusiikki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C51FE5-5BCE-D346-A27C-93D4C3818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Kehittyi USA:ssa funkin ja soulin kaupallisempana, yökerhoihin suunnattuna musiikkina 1970-l. alussa</a:t>
            </a:r>
          </a:p>
          <a:p>
            <a:r>
              <a:rPr lang="fi-FI" dirty="0"/>
              <a:t>Kaikkialla suosituksi 1970-l loppupuoliskolla, vaikutti myös muihin musiikkityyleihin</a:t>
            </a:r>
          </a:p>
          <a:p>
            <a:r>
              <a:rPr lang="fi-FI" dirty="0"/>
              <a:t>”jumputtava” rytmisyys, mekaanisuus, tuottajien rooli sävellyksissä</a:t>
            </a:r>
          </a:p>
          <a:p>
            <a:r>
              <a:rPr lang="fi-FI" dirty="0"/>
              <a:t>Giorgio </a:t>
            </a:r>
            <a:r>
              <a:rPr lang="fi-FI" dirty="0" err="1"/>
              <a:t>Modorerin</a:t>
            </a:r>
            <a:r>
              <a:rPr lang="fi-FI" dirty="0"/>
              <a:t> </a:t>
            </a:r>
            <a:r>
              <a:rPr lang="fi-FI" dirty="0" err="1"/>
              <a:t>säv</a:t>
            </a:r>
            <a:r>
              <a:rPr lang="fi-FI" dirty="0"/>
              <a:t>. ”</a:t>
            </a:r>
            <a:r>
              <a:rPr lang="fi-FI" b="1" dirty="0"/>
              <a:t>I </a:t>
            </a:r>
            <a:r>
              <a:rPr lang="fi-FI" b="1" dirty="0" err="1"/>
              <a:t>feel</a:t>
            </a:r>
            <a:r>
              <a:rPr lang="fi-FI" b="1" dirty="0"/>
              <a:t> Love</a:t>
            </a:r>
            <a:r>
              <a:rPr lang="fi-FI" dirty="0"/>
              <a:t>” (</a:t>
            </a:r>
            <a:r>
              <a:rPr lang="fi-FI" dirty="0" err="1"/>
              <a:t>esitt</a:t>
            </a:r>
            <a:r>
              <a:rPr lang="fi-FI" dirty="0"/>
              <a:t>. Donna Summer) suurimpia klassikoita, samoin </a:t>
            </a:r>
            <a:r>
              <a:rPr lang="fi-FI" b="1" dirty="0" err="1"/>
              <a:t>Saturday</a:t>
            </a:r>
            <a:r>
              <a:rPr lang="fi-FI" b="1" dirty="0"/>
              <a:t> </a:t>
            </a:r>
            <a:r>
              <a:rPr lang="fi-FI" b="1" dirty="0" err="1"/>
              <a:t>Night</a:t>
            </a:r>
            <a:r>
              <a:rPr lang="fi-FI" b="1" dirty="0"/>
              <a:t> Fever</a:t>
            </a:r>
            <a:r>
              <a:rPr lang="fi-FI" dirty="0"/>
              <a:t> -elokuvan kappaleet  (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Bee</a:t>
            </a:r>
            <a:r>
              <a:rPr lang="fi-FI" dirty="0"/>
              <a:t> </a:t>
            </a:r>
            <a:r>
              <a:rPr lang="fi-FI" dirty="0" err="1"/>
              <a:t>Gees</a:t>
            </a:r>
            <a:r>
              <a:rPr lang="fi-FI" dirty="0"/>
              <a:t>)</a:t>
            </a:r>
          </a:p>
          <a:p>
            <a:r>
              <a:rPr lang="fi-FI" dirty="0"/>
              <a:t>Täysin koneilla tehty tanssimusiikki syntyi diskomusiikin myötä 1980-l.</a:t>
            </a:r>
          </a:p>
          <a:p>
            <a:pPr marL="0" indent="0">
              <a:buNone/>
            </a:pPr>
            <a:r>
              <a:rPr lang="fi-FI" dirty="0"/>
              <a:t> - House, Tekno, </a:t>
            </a:r>
            <a:r>
              <a:rPr lang="fi-FI" dirty="0" err="1"/>
              <a:t>Trance</a:t>
            </a:r>
            <a:r>
              <a:rPr lang="fi-FI" dirty="0"/>
              <a:t>, ym.</a:t>
            </a:r>
          </a:p>
        </p:txBody>
      </p:sp>
      <p:pic>
        <p:nvPicPr>
          <p:cNvPr id="38914" name="Picture 2" descr="Kuvahaun tulos haulle Donna Summer">
            <a:extLst>
              <a:ext uri="{FF2B5EF4-FFF2-40B4-BE49-F238E27FC236}">
                <a16:creationId xmlns:a16="http://schemas.microsoft.com/office/drawing/2014/main" id="{833FC54C-5DE0-5649-AF38-CF3CF9501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507" y="-27108"/>
            <a:ext cx="3067493" cy="171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oimintopainike: Filmi 3">
            <a:hlinkClick r:id="rId3" highlightClick="1"/>
            <a:extLst>
              <a:ext uri="{FF2B5EF4-FFF2-40B4-BE49-F238E27FC236}">
                <a16:creationId xmlns:a16="http://schemas.microsoft.com/office/drawing/2014/main" id="{9DF17B4A-9CC1-8443-9921-3B2CDEE0AB6A}"/>
              </a:ext>
            </a:extLst>
          </p:cNvPr>
          <p:cNvSpPr/>
          <p:nvPr/>
        </p:nvSpPr>
        <p:spPr>
          <a:xfrm>
            <a:off x="11149584" y="2679405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7960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38ADBD-27BB-424C-858B-7D5628A5B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Punk-rock 70-luvulla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2254E0-4A65-CB44-8DD3-7D136D4C8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1975-77 Punk-rock merkittäväksi musiikki-ilmiöksi Englannissa ja New Yorkissa, leviää kaikkialle</a:t>
            </a:r>
          </a:p>
          <a:p>
            <a:r>
              <a:rPr lang="fi-FI" dirty="0"/>
              <a:t>Kulttuurikapina: ”esivallan vastustus”, ”raivokkuus”, ”rähjäisyys”</a:t>
            </a:r>
          </a:p>
          <a:p>
            <a:r>
              <a:rPr lang="fi-FI" dirty="0"/>
              <a:t>Laulutekstit ja ”sanoma” tärkeämpää kuin musiikki, joka yksinkertaisen painokasta (ideana: kaikki osaavat soittaa)</a:t>
            </a:r>
          </a:p>
          <a:p>
            <a:r>
              <a:rPr lang="fi-FI" dirty="0"/>
              <a:t>Laulut lyhyitä ja nopeita, karu sointi, epäsentimentaalisuus</a:t>
            </a:r>
          </a:p>
          <a:p>
            <a:r>
              <a:rPr lang="fi-FI" dirty="0"/>
              <a:t>”autotalli-rock”-kokoonpanot: 2 sähkökitaraa, bassokitara, rummut, laulu</a:t>
            </a:r>
          </a:p>
          <a:p>
            <a:r>
              <a:rPr lang="fi-FI" dirty="0"/>
              <a:t>Pukeutuminen, lävistykset, skini tai irokeesi ym. alleviivasi asennetta</a:t>
            </a:r>
          </a:p>
          <a:p>
            <a:r>
              <a:rPr lang="fi-FI" dirty="0"/>
              <a:t>Kuuluisimmat bändit: </a:t>
            </a:r>
            <a:r>
              <a:rPr lang="fi-FI" b="1" dirty="0"/>
              <a:t>Sex Pistols, </a:t>
            </a:r>
            <a:r>
              <a:rPr lang="fi-FI" b="1" dirty="0" err="1"/>
              <a:t>The</a:t>
            </a:r>
            <a:r>
              <a:rPr lang="fi-FI" b="1" dirty="0"/>
              <a:t> Clash, Ramones</a:t>
            </a:r>
          </a:p>
          <a:p>
            <a:r>
              <a:rPr lang="fi-FI" b="1" dirty="0"/>
              <a:t> </a:t>
            </a:r>
            <a:r>
              <a:rPr lang="fi-FI" b="1" dirty="0" err="1"/>
              <a:t>Blondie</a:t>
            </a:r>
            <a:r>
              <a:rPr lang="fi-FI" b="1" dirty="0"/>
              <a:t>, </a:t>
            </a:r>
            <a:r>
              <a:rPr lang="fi-FI" b="1" dirty="0" err="1"/>
              <a:t>Talking</a:t>
            </a:r>
            <a:r>
              <a:rPr lang="fi-FI" b="1" dirty="0"/>
              <a:t> </a:t>
            </a:r>
            <a:r>
              <a:rPr lang="fi-FI" b="1" dirty="0" err="1"/>
              <a:t>Heads</a:t>
            </a:r>
            <a:r>
              <a:rPr lang="fi-FI" b="1" dirty="0"/>
              <a:t>, </a:t>
            </a:r>
            <a:r>
              <a:rPr lang="fi-FI" b="1" dirty="0" err="1"/>
              <a:t>The</a:t>
            </a:r>
            <a:r>
              <a:rPr lang="fi-FI" b="1" dirty="0"/>
              <a:t> Police </a:t>
            </a:r>
          </a:p>
          <a:p>
            <a:pPr marL="0" indent="0">
              <a:buNone/>
            </a:pPr>
            <a:r>
              <a:rPr lang="fi-FI" b="1" dirty="0"/>
              <a:t>    </a:t>
            </a:r>
            <a:r>
              <a:rPr lang="fi-FI" dirty="0"/>
              <a:t>musiikillisesti kehittyneempää New </a:t>
            </a:r>
            <a:r>
              <a:rPr lang="fi-FI" dirty="0" err="1"/>
              <a:t>Wave</a:t>
            </a:r>
            <a:r>
              <a:rPr lang="fi-FI" dirty="0"/>
              <a:t> –vaihetta 70-luvun lopulla</a:t>
            </a:r>
          </a:p>
        </p:txBody>
      </p:sp>
      <p:sp>
        <p:nvSpPr>
          <p:cNvPr id="4" name="Toimintopainike: Filmi 3">
            <a:hlinkClick r:id="rId2" highlightClick="1"/>
            <a:extLst>
              <a:ext uri="{FF2B5EF4-FFF2-40B4-BE49-F238E27FC236}">
                <a16:creationId xmlns:a16="http://schemas.microsoft.com/office/drawing/2014/main" id="{E8EA5084-E0A0-044D-94F7-2EEE759E3CE0}"/>
              </a:ext>
            </a:extLst>
          </p:cNvPr>
          <p:cNvSpPr/>
          <p:nvPr/>
        </p:nvSpPr>
        <p:spPr>
          <a:xfrm>
            <a:off x="10832592" y="4465674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oimintopainike: Filmi 4">
            <a:hlinkClick r:id="rId3" highlightClick="1"/>
            <a:extLst>
              <a:ext uri="{FF2B5EF4-FFF2-40B4-BE49-F238E27FC236}">
                <a16:creationId xmlns:a16="http://schemas.microsoft.com/office/drawing/2014/main" id="{52BE95C7-F786-E442-B0F1-299551B71309}"/>
              </a:ext>
            </a:extLst>
          </p:cNvPr>
          <p:cNvSpPr/>
          <p:nvPr/>
        </p:nvSpPr>
        <p:spPr>
          <a:xfrm>
            <a:off x="6358270" y="5971667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9938" name="Picture 2" descr="Kuvahaun tulos haulle The Ramones">
            <a:extLst>
              <a:ext uri="{FF2B5EF4-FFF2-40B4-BE49-F238E27FC236}">
                <a16:creationId xmlns:a16="http://schemas.microsoft.com/office/drawing/2014/main" id="{9B99B743-4CEA-4045-9DA0-4CE0AEF8E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200" y="26581"/>
            <a:ext cx="1574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Kuvahaun tulos haulle Talking Heads">
            <a:extLst>
              <a:ext uri="{FF2B5EF4-FFF2-40B4-BE49-F238E27FC236}">
                <a16:creationId xmlns:a16="http://schemas.microsoft.com/office/drawing/2014/main" id="{8A9E5B66-1C52-194F-8A90-308ABAEB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" y="5971667"/>
            <a:ext cx="2081028" cy="11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Kuvahaun tulos haulle Sex Pistols">
            <a:extLst>
              <a:ext uri="{FF2B5EF4-FFF2-40B4-BE49-F238E27FC236}">
                <a16:creationId xmlns:a16="http://schemas.microsoft.com/office/drawing/2014/main" id="{559649EA-7B16-F341-AB42-4D59EE290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596" y="-88084"/>
            <a:ext cx="2374752" cy="177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5909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9D0E2D-8220-9642-BCD1-5EDD7B38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Merkittäviä englantilaisia 70-l. pop-laulajia/lauluntekijöitä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542CB3-E55F-A34E-A005-BE2DD34E5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i-FI" b="1" dirty="0"/>
              <a:t>Cat </a:t>
            </a:r>
            <a:r>
              <a:rPr lang="fi-FI" b="1" dirty="0" err="1"/>
              <a:t>Stevens</a:t>
            </a:r>
            <a:r>
              <a:rPr lang="fi-FI" dirty="0"/>
              <a:t>: </a:t>
            </a:r>
            <a:r>
              <a:rPr lang="fi-FI" dirty="0" err="1"/>
              <a:t>folkpop</a:t>
            </a:r>
            <a:r>
              <a:rPr lang="fi-FI" dirty="0"/>
              <a:t>-lauluntekijä ja laulaja</a:t>
            </a:r>
          </a:p>
          <a:p>
            <a:r>
              <a:rPr lang="fi-FI" dirty="0"/>
              <a:t> 1970-l alussa suurin menestys</a:t>
            </a:r>
          </a:p>
          <a:p>
            <a:pPr marL="0" indent="0">
              <a:buNone/>
            </a:pPr>
            <a:r>
              <a:rPr lang="fi-FI" dirty="0"/>
              <a:t>-Wild World,  Morning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broken</a:t>
            </a:r>
            <a:r>
              <a:rPr lang="fi-FI" dirty="0"/>
              <a:t> suurimpia hittejä</a:t>
            </a:r>
          </a:p>
          <a:p>
            <a:r>
              <a:rPr lang="fi-FI" b="1" dirty="0"/>
              <a:t>Elton John</a:t>
            </a:r>
            <a:r>
              <a:rPr lang="fi-FI" dirty="0"/>
              <a:t>: laulaja, pianisti, säveltäjä </a:t>
            </a:r>
          </a:p>
          <a:p>
            <a:pPr marL="0" indent="0">
              <a:buNone/>
            </a:pPr>
            <a:r>
              <a:rPr lang="fi-FI" dirty="0"/>
              <a:t>-läpimurto v. 1970 singlellä ”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song</a:t>
            </a:r>
            <a:r>
              <a:rPr lang="fi-FI" dirty="0"/>
              <a:t>” (teksti Bernie </a:t>
            </a:r>
            <a:r>
              <a:rPr lang="fi-FI" dirty="0" err="1"/>
              <a:t>Taupin</a:t>
            </a:r>
            <a:r>
              <a:rPr lang="fi-FI" dirty="0"/>
              <a:t>)</a:t>
            </a:r>
          </a:p>
          <a:p>
            <a:pPr marL="0" indent="0">
              <a:buNone/>
            </a:pPr>
            <a:r>
              <a:rPr lang="fi-FI" dirty="0"/>
              <a:t>-pop-hittien lisäksi säveltänyt musiikkia elokuviin ja musikaaleihin</a:t>
            </a:r>
          </a:p>
          <a:p>
            <a:r>
              <a:rPr lang="fi-FI" b="1" dirty="0"/>
              <a:t>David Bowie</a:t>
            </a:r>
            <a:r>
              <a:rPr lang="fi-FI" dirty="0"/>
              <a:t>: laulaja, lauluntekijä ja näyttelijä</a:t>
            </a:r>
          </a:p>
          <a:p>
            <a:pPr marL="0" indent="0">
              <a:buNone/>
            </a:pPr>
            <a:r>
              <a:rPr lang="fi-FI" dirty="0"/>
              <a:t>-läpimurtosingle ”</a:t>
            </a:r>
            <a:r>
              <a:rPr lang="fi-FI" dirty="0" err="1"/>
              <a:t>Space</a:t>
            </a:r>
            <a:r>
              <a:rPr lang="fi-FI" dirty="0"/>
              <a:t> </a:t>
            </a:r>
            <a:r>
              <a:rPr lang="fi-FI" dirty="0" err="1"/>
              <a:t>oddity</a:t>
            </a:r>
            <a:r>
              <a:rPr lang="fi-FI" dirty="0"/>
              <a:t>” v. 1969, albumi </a:t>
            </a:r>
            <a:r>
              <a:rPr lang="fi-FI" dirty="0" err="1"/>
              <a:t>Ziggy</a:t>
            </a:r>
            <a:r>
              <a:rPr lang="fi-FI" dirty="0"/>
              <a:t> </a:t>
            </a:r>
            <a:r>
              <a:rPr lang="fi-FI" dirty="0" err="1"/>
              <a:t>Stardust</a:t>
            </a:r>
            <a:r>
              <a:rPr lang="fi-FI" dirty="0"/>
              <a:t> v. 1972</a:t>
            </a:r>
          </a:p>
          <a:p>
            <a:pPr marL="0" indent="0">
              <a:buNone/>
            </a:pPr>
            <a:r>
              <a:rPr lang="fi-FI" dirty="0"/>
              <a:t>-rock-musiikin älykkö ja muoti-ikoni (k. 2016)</a:t>
            </a:r>
          </a:p>
          <a:p>
            <a:r>
              <a:rPr lang="fi-FI" b="1" dirty="0"/>
              <a:t>Peter Gabriel</a:t>
            </a:r>
            <a:r>
              <a:rPr lang="fi-FI" dirty="0"/>
              <a:t>: laulaja, lauluntekijä, tuottaja</a:t>
            </a:r>
          </a:p>
          <a:p>
            <a:pPr marL="0" indent="0">
              <a:buNone/>
            </a:pPr>
            <a:r>
              <a:rPr lang="fi-FI" dirty="0"/>
              <a:t>-maineeseen Genesis-yhtyeessä (1975 asti)</a:t>
            </a:r>
          </a:p>
          <a:p>
            <a:pPr marL="0" indent="0">
              <a:buNone/>
            </a:pPr>
            <a:r>
              <a:rPr lang="fi-FI" dirty="0"/>
              <a:t>-sooloura v. 1977 nykypäivään, monityylinen musiikki, </a:t>
            </a:r>
            <a:r>
              <a:rPr lang="fi-FI" dirty="0" err="1"/>
              <a:t>multimedia</a:t>
            </a:r>
            <a:r>
              <a:rPr lang="fi-FI" dirty="0"/>
              <a:t>, ihmisoikeusaktivisti</a:t>
            </a:r>
          </a:p>
          <a:p>
            <a:pPr marL="0" indent="0">
              <a:buNone/>
            </a:pPr>
            <a:r>
              <a:rPr lang="fi-FI" dirty="0"/>
              <a:t>-</a:t>
            </a:r>
            <a:r>
              <a:rPr lang="fi-FI" dirty="0" err="1"/>
              <a:t>Sledgehammer</a:t>
            </a:r>
            <a:r>
              <a:rPr lang="fi-FI" dirty="0"/>
              <a:t>-single suurin hitti v. 1986 (kuuluisimpia musiikkivideoita)</a:t>
            </a:r>
          </a:p>
          <a:p>
            <a:r>
              <a:rPr lang="fi-FI" b="1" dirty="0"/>
              <a:t>Kate Bush</a:t>
            </a:r>
            <a:r>
              <a:rPr lang="fi-FI" dirty="0"/>
              <a:t>: laulaja, lauluntekijä ja tuottaja</a:t>
            </a:r>
          </a:p>
          <a:p>
            <a:pPr marL="0" indent="0">
              <a:buNone/>
            </a:pPr>
            <a:r>
              <a:rPr lang="fi-FI" dirty="0"/>
              <a:t>-menestyssingle ”</a:t>
            </a:r>
            <a:r>
              <a:rPr lang="fi-FI" dirty="0" err="1"/>
              <a:t>Wuthering</a:t>
            </a:r>
            <a:r>
              <a:rPr lang="fi-FI" dirty="0"/>
              <a:t> </a:t>
            </a:r>
            <a:r>
              <a:rPr lang="fi-FI" dirty="0" err="1"/>
              <a:t>Heights</a:t>
            </a:r>
            <a:r>
              <a:rPr lang="fi-FI" dirty="0"/>
              <a:t>” v. 1978 (1. naisen säveltämä listaykkönen Englannissa!)</a:t>
            </a:r>
          </a:p>
          <a:p>
            <a:pPr marL="0" indent="0">
              <a:buNone/>
            </a:pPr>
            <a:r>
              <a:rPr lang="fi-FI" dirty="0"/>
              <a:t>-omaperäiset, surrealistiset tekstit ja monityylinen musiikki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oimintopainike: Filmi 3">
            <a:hlinkClick r:id="rId2" highlightClick="1"/>
            <a:extLst>
              <a:ext uri="{FF2B5EF4-FFF2-40B4-BE49-F238E27FC236}">
                <a16:creationId xmlns:a16="http://schemas.microsoft.com/office/drawing/2014/main" id="{B1D88E8D-DBB2-974A-AF63-FD0CC3510364}"/>
              </a:ext>
            </a:extLst>
          </p:cNvPr>
          <p:cNvSpPr/>
          <p:nvPr/>
        </p:nvSpPr>
        <p:spPr>
          <a:xfrm>
            <a:off x="10325036" y="4680051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oimintopainike: Filmi 4">
            <a:hlinkClick r:id="rId3" highlightClick="1"/>
            <a:extLst>
              <a:ext uri="{FF2B5EF4-FFF2-40B4-BE49-F238E27FC236}">
                <a16:creationId xmlns:a16="http://schemas.microsoft.com/office/drawing/2014/main" id="{7FA2C386-DAE8-8949-8B86-D82262B38851}"/>
              </a:ext>
            </a:extLst>
          </p:cNvPr>
          <p:cNvSpPr/>
          <p:nvPr/>
        </p:nvSpPr>
        <p:spPr>
          <a:xfrm>
            <a:off x="10338688" y="5808541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oimintopainike: Filmi 5">
            <a:hlinkClick r:id="rId4" highlightClick="1"/>
            <a:extLst>
              <a:ext uri="{FF2B5EF4-FFF2-40B4-BE49-F238E27FC236}">
                <a16:creationId xmlns:a16="http://schemas.microsoft.com/office/drawing/2014/main" id="{FC9F9E0E-04E7-1D46-AD66-9E4735FCFA18}"/>
              </a:ext>
            </a:extLst>
          </p:cNvPr>
          <p:cNvSpPr/>
          <p:nvPr/>
        </p:nvSpPr>
        <p:spPr>
          <a:xfrm>
            <a:off x="10311384" y="3547176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oimintopainike: Filmi 6">
            <a:hlinkClick r:id="rId5" highlightClick="1"/>
            <a:extLst>
              <a:ext uri="{FF2B5EF4-FFF2-40B4-BE49-F238E27FC236}">
                <a16:creationId xmlns:a16="http://schemas.microsoft.com/office/drawing/2014/main" id="{51507BE7-8911-3D44-8535-CCABFBBF98F9}"/>
              </a:ext>
            </a:extLst>
          </p:cNvPr>
          <p:cNvSpPr/>
          <p:nvPr/>
        </p:nvSpPr>
        <p:spPr>
          <a:xfrm>
            <a:off x="10277502" y="2437292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oimintopainike: Filmi 7">
            <a:hlinkClick r:id="rId6" highlightClick="1"/>
            <a:extLst>
              <a:ext uri="{FF2B5EF4-FFF2-40B4-BE49-F238E27FC236}">
                <a16:creationId xmlns:a16="http://schemas.microsoft.com/office/drawing/2014/main" id="{35BF3923-20D0-1B4A-9EB4-039DBB60D4D7}"/>
              </a:ext>
            </a:extLst>
          </p:cNvPr>
          <p:cNvSpPr/>
          <p:nvPr/>
        </p:nvSpPr>
        <p:spPr>
          <a:xfrm>
            <a:off x="10277502" y="1236851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5058" name="Picture 2" descr="Kuvahaun tulos haulle Cat Stevens">
            <a:extLst>
              <a:ext uri="{FF2B5EF4-FFF2-40B4-BE49-F238E27FC236}">
                <a16:creationId xmlns:a16="http://schemas.microsoft.com/office/drawing/2014/main" id="{7078C797-4A24-7E42-8942-D5DCE653E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668" y="994591"/>
            <a:ext cx="1216543" cy="111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Kuvahaun tulos haulle Elton John">
            <a:extLst>
              <a:ext uri="{FF2B5EF4-FFF2-40B4-BE49-F238E27FC236}">
                <a16:creationId xmlns:a16="http://schemas.microsoft.com/office/drawing/2014/main" id="{42E412D6-1A67-D74E-B935-1D9820728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018" y="2345312"/>
            <a:ext cx="20193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Kuvahaun tulos haulle David Bowie">
            <a:extLst>
              <a:ext uri="{FF2B5EF4-FFF2-40B4-BE49-F238E27FC236}">
                <a16:creationId xmlns:a16="http://schemas.microsoft.com/office/drawing/2014/main" id="{85B03B09-EE9C-7A49-A4E8-6125CE30B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787" y="3399135"/>
            <a:ext cx="1216543" cy="122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4" name="Picture 8" descr="Kuvahaun tulos haulle Kate Bush">
            <a:extLst>
              <a:ext uri="{FF2B5EF4-FFF2-40B4-BE49-F238E27FC236}">
                <a16:creationId xmlns:a16="http://schemas.microsoft.com/office/drawing/2014/main" id="{DE8CF691-E72F-2B4F-9170-78C8E0091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862" y="5762000"/>
            <a:ext cx="1678468" cy="100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8" name="Picture 12" descr="Kuvahaun tulos haulle peter gabriel">
            <a:extLst>
              <a:ext uri="{FF2B5EF4-FFF2-40B4-BE49-F238E27FC236}">
                <a16:creationId xmlns:a16="http://schemas.microsoft.com/office/drawing/2014/main" id="{2D2F7CE1-8FFF-074C-8B10-0753C36A4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464" y="4355513"/>
            <a:ext cx="1235019" cy="123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036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C6409A0A-E79A-D849-944E-D368960A9A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Äänilevyn historia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415C8D0C-575F-EE42-8331-D40C7CFBE4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dirty="0">
                <a:latin typeface="Times New Roman" panose="02020603050405020304" pitchFamily="18" charset="0"/>
              </a:rPr>
              <a:t>-v. 1963 kasettinauhuri: halvat äänikasetit yleistyvät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>
                <a:latin typeface="Times New Roman" panose="02020603050405020304" pitchFamily="18" charset="0"/>
              </a:rPr>
              <a:t>-1982 CD-levy: tallennus digitaalisessa muodossa, levylle 75 minuuttia (lp alle 60 min.) ääntä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>
                <a:latin typeface="Times New Roman" panose="02020603050405020304" pitchFamily="18" charset="0"/>
              </a:rPr>
              <a:t>-1990-luvulla tallentava cd-levy, mp3 ym. digitaaliset formaatit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>
                <a:latin typeface="Times New Roman" panose="02020603050405020304" pitchFamily="18" charset="0"/>
              </a:rPr>
              <a:t>2000 – ja 2010-luvulla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 err="1">
                <a:latin typeface="Times New Roman" panose="02020603050405020304" pitchFamily="18" charset="0"/>
              </a:rPr>
              <a:t>Youtube</a:t>
            </a:r>
            <a:r>
              <a:rPr lang="fi-FI" altLang="fi-FI" dirty="0">
                <a:latin typeface="Times New Roman" panose="02020603050405020304" pitchFamily="18" charset="0"/>
              </a:rPr>
              <a:t>, </a:t>
            </a:r>
            <a:r>
              <a:rPr lang="fi-FI" altLang="fi-FI" dirty="0" err="1">
                <a:latin typeface="Times New Roman" panose="02020603050405020304" pitchFamily="18" charset="0"/>
              </a:rPr>
              <a:t>Spotify</a:t>
            </a:r>
            <a:r>
              <a:rPr lang="fi-FI" altLang="fi-FI" dirty="0">
                <a:latin typeface="Times New Roman" panose="02020603050405020304" pitchFamily="18" charset="0"/>
              </a:rPr>
              <a:t>, ym. digitaaliset video- ja musiikkipalvelut</a:t>
            </a:r>
          </a:p>
          <a:p>
            <a:pPr eaLnBrk="1" hangingPunct="1">
              <a:lnSpc>
                <a:spcPct val="90000"/>
              </a:lnSpc>
            </a:pP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1735791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27FBE1-AA89-A141-A5C1-64FC41FCD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Merkittäviä amerikkalaisia 70-l. laulajia ja lauluntekijöitä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B621077-B356-3C4B-B1AF-57A5D9A6F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i-FI" b="1" dirty="0"/>
              <a:t>Don </a:t>
            </a:r>
            <a:r>
              <a:rPr lang="fi-FI" b="1" dirty="0" err="1"/>
              <a:t>McLean</a:t>
            </a:r>
            <a:r>
              <a:rPr lang="fi-FI" dirty="0"/>
              <a:t>: Folk-laulaja ja lauluntekijä</a:t>
            </a:r>
          </a:p>
          <a:p>
            <a:pPr marL="0" indent="0">
              <a:buNone/>
            </a:pPr>
            <a:r>
              <a:rPr lang="fi-FI" dirty="0"/>
              <a:t>-1971 American </a:t>
            </a:r>
            <a:r>
              <a:rPr lang="fi-FI" dirty="0" err="1"/>
              <a:t>Pie</a:t>
            </a:r>
            <a:r>
              <a:rPr lang="fi-FI" dirty="0"/>
              <a:t> suurin hitti</a:t>
            </a:r>
          </a:p>
          <a:p>
            <a:r>
              <a:rPr lang="fi-FI" b="1" dirty="0" err="1"/>
              <a:t>Carole</a:t>
            </a:r>
            <a:r>
              <a:rPr lang="fi-FI" b="1" dirty="0"/>
              <a:t> King</a:t>
            </a:r>
            <a:r>
              <a:rPr lang="fi-FI" dirty="0"/>
              <a:t>: laulaja, lauluntekijä, pianisti</a:t>
            </a:r>
          </a:p>
          <a:p>
            <a:pPr marL="0" indent="0">
              <a:buNone/>
            </a:pPr>
            <a:r>
              <a:rPr lang="fi-FI" dirty="0"/>
              <a:t>-</a:t>
            </a:r>
            <a:r>
              <a:rPr lang="fi-FI" dirty="0" err="1"/>
              <a:t>Tapestry</a:t>
            </a:r>
            <a:r>
              <a:rPr lang="fi-FI" dirty="0"/>
              <a:t>-lp 1971 ja ”</a:t>
            </a:r>
            <a:r>
              <a:rPr lang="fi-FI" dirty="0" err="1"/>
              <a:t>You’ve</a:t>
            </a:r>
            <a:r>
              <a:rPr lang="fi-FI" dirty="0"/>
              <a:t> got a </a:t>
            </a:r>
            <a:r>
              <a:rPr lang="fi-FI" dirty="0" err="1"/>
              <a:t>Friend</a:t>
            </a:r>
            <a:r>
              <a:rPr lang="fi-FI" dirty="0"/>
              <a:t>”-laulu suurin menestys</a:t>
            </a:r>
          </a:p>
          <a:p>
            <a:r>
              <a:rPr lang="fi-FI" b="1" dirty="0"/>
              <a:t>John Denver</a:t>
            </a:r>
            <a:r>
              <a:rPr lang="fi-FI" dirty="0"/>
              <a:t>: laulaja, lauluntekijä, tuottaja, näyttelijä</a:t>
            </a:r>
          </a:p>
          <a:p>
            <a:pPr marL="0" indent="0">
              <a:buNone/>
            </a:pPr>
            <a:r>
              <a:rPr lang="fi-FI" dirty="0"/>
              <a:t>-1970-l. alussa </a:t>
            </a:r>
            <a:r>
              <a:rPr lang="fi-FI" dirty="0" err="1"/>
              <a:t>megasuosittu</a:t>
            </a:r>
            <a:r>
              <a:rPr lang="fi-FI" dirty="0"/>
              <a:t>, ”</a:t>
            </a:r>
            <a:r>
              <a:rPr lang="fi-FI" dirty="0" err="1"/>
              <a:t>Annie’s</a:t>
            </a:r>
            <a:r>
              <a:rPr lang="fi-FI" dirty="0"/>
              <a:t> </a:t>
            </a:r>
            <a:r>
              <a:rPr lang="fi-FI" dirty="0" err="1"/>
              <a:t>song</a:t>
            </a:r>
            <a:r>
              <a:rPr lang="fi-FI" dirty="0"/>
              <a:t>”, ”</a:t>
            </a:r>
            <a:r>
              <a:rPr lang="fi-FI" dirty="0" err="1"/>
              <a:t>Take</a:t>
            </a:r>
            <a:r>
              <a:rPr lang="fi-FI" dirty="0"/>
              <a:t> me Home, country </a:t>
            </a:r>
            <a:r>
              <a:rPr lang="fi-FI" dirty="0" err="1"/>
              <a:t>roads</a:t>
            </a:r>
            <a:r>
              <a:rPr lang="fi-FI" dirty="0"/>
              <a:t>”</a:t>
            </a:r>
          </a:p>
          <a:p>
            <a:r>
              <a:rPr lang="fi-FI" b="1" dirty="0"/>
              <a:t>Joni Mitchell</a:t>
            </a:r>
            <a:r>
              <a:rPr lang="fi-FI" dirty="0"/>
              <a:t>: kanadalainen laulaja, lauluntekijä, kitaristi ja kuvataiteilija</a:t>
            </a:r>
          </a:p>
          <a:p>
            <a:r>
              <a:rPr lang="fi-FI" dirty="0"/>
              <a:t>-folk, jazz ja rock-tyylit, 1971 </a:t>
            </a:r>
            <a:r>
              <a:rPr lang="fi-FI" dirty="0" err="1"/>
              <a:t>Blue</a:t>
            </a:r>
            <a:r>
              <a:rPr lang="fi-FI" dirty="0"/>
              <a:t> –lp, ”Chelsea </a:t>
            </a:r>
            <a:r>
              <a:rPr lang="fi-FI" dirty="0" err="1"/>
              <a:t>morning</a:t>
            </a:r>
            <a:r>
              <a:rPr lang="fi-FI" dirty="0"/>
              <a:t>”, ”</a:t>
            </a:r>
            <a:r>
              <a:rPr lang="fi-FI" dirty="0" err="1"/>
              <a:t>Woodstock</a:t>
            </a:r>
            <a:r>
              <a:rPr lang="fi-FI" dirty="0"/>
              <a:t>”</a:t>
            </a:r>
          </a:p>
          <a:p>
            <a:r>
              <a:rPr lang="fi-FI" b="1" dirty="0"/>
              <a:t>Neil Young</a:t>
            </a:r>
            <a:r>
              <a:rPr lang="fi-FI" dirty="0"/>
              <a:t>: kanadalainen laulaja, lauluntekijä ja kitaristi</a:t>
            </a:r>
          </a:p>
          <a:p>
            <a:pPr marL="0" indent="0">
              <a:buNone/>
            </a:pPr>
            <a:r>
              <a:rPr lang="fi-FI" dirty="0"/>
              <a:t>  -country-, </a:t>
            </a:r>
            <a:r>
              <a:rPr lang="fi-FI" dirty="0" err="1"/>
              <a:t>folk-</a:t>
            </a:r>
            <a:r>
              <a:rPr lang="fi-FI" dirty="0"/>
              <a:t> ja </a:t>
            </a:r>
            <a:r>
              <a:rPr lang="fi-FI" dirty="0" err="1"/>
              <a:t>r&amp;b-vaikutteet</a:t>
            </a:r>
            <a:r>
              <a:rPr lang="fi-FI" dirty="0"/>
              <a:t>, Buffalo </a:t>
            </a:r>
            <a:r>
              <a:rPr lang="fi-FI" dirty="0" err="1"/>
              <a:t>Springfield</a:t>
            </a:r>
            <a:r>
              <a:rPr lang="fi-FI" dirty="0"/>
              <a:t> –bändi 1960-l., Crosby, </a:t>
            </a:r>
            <a:r>
              <a:rPr lang="fi-FI" dirty="0" err="1"/>
              <a:t>Stills</a:t>
            </a:r>
            <a:r>
              <a:rPr lang="fi-FI" dirty="0"/>
              <a:t>, Nash &amp; Young 1970-71</a:t>
            </a:r>
          </a:p>
          <a:p>
            <a:pPr marL="0" indent="0">
              <a:buNone/>
            </a:pPr>
            <a:r>
              <a:rPr lang="fi-FI" dirty="0"/>
              <a:t> -Youngin lp-levyt  </a:t>
            </a:r>
            <a:r>
              <a:rPr lang="fi-FI" dirty="0" err="1"/>
              <a:t>After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Gold Rush (1970) ja </a:t>
            </a:r>
            <a:r>
              <a:rPr lang="fi-FI" dirty="0" err="1"/>
              <a:t>Harvest</a:t>
            </a:r>
            <a:r>
              <a:rPr lang="fi-FI" dirty="0"/>
              <a:t> (1972)  tekivät hänestä tähden:  ”</a:t>
            </a:r>
            <a:r>
              <a:rPr lang="fi-FI" dirty="0" err="1"/>
              <a:t>Only</a:t>
            </a:r>
            <a:r>
              <a:rPr lang="fi-FI" dirty="0"/>
              <a:t> </a:t>
            </a:r>
            <a:r>
              <a:rPr lang="fi-FI" dirty="0" err="1"/>
              <a:t>love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break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heart</a:t>
            </a:r>
            <a:r>
              <a:rPr lang="fi-FI" dirty="0"/>
              <a:t>”, ”</a:t>
            </a:r>
            <a:r>
              <a:rPr lang="fi-FI" dirty="0" err="1"/>
              <a:t>Heart</a:t>
            </a:r>
            <a:r>
              <a:rPr lang="fi-FI" dirty="0"/>
              <a:t> of Gold”, </a:t>
            </a:r>
          </a:p>
          <a:p>
            <a:r>
              <a:rPr lang="fi-FI" b="1" dirty="0"/>
              <a:t>Billy Joel</a:t>
            </a:r>
            <a:r>
              <a:rPr lang="fi-FI" dirty="0"/>
              <a:t>: laulaja, lauluntekijä ja pianisti</a:t>
            </a:r>
          </a:p>
          <a:p>
            <a:pPr marL="0" indent="0">
              <a:buNone/>
            </a:pPr>
            <a:r>
              <a:rPr lang="fi-FI" dirty="0"/>
              <a:t>-1977 lp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Stranger</a:t>
            </a:r>
            <a:r>
              <a:rPr lang="fi-FI" dirty="0"/>
              <a:t> ja 1978 52nd </a:t>
            </a:r>
            <a:r>
              <a:rPr lang="fi-FI" dirty="0" err="1"/>
              <a:t>Street</a:t>
            </a:r>
            <a:r>
              <a:rPr lang="fi-FI" dirty="0"/>
              <a:t> suurimmat menestykset</a:t>
            </a:r>
          </a:p>
          <a:p>
            <a:pPr marL="0" indent="0">
              <a:buNone/>
            </a:pPr>
            <a:r>
              <a:rPr lang="fi-FI" dirty="0"/>
              <a:t>-single ”Just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Way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”</a:t>
            </a:r>
          </a:p>
          <a:p>
            <a:r>
              <a:rPr lang="fi-FI" b="1" dirty="0"/>
              <a:t>Bruce Springsteen</a:t>
            </a:r>
            <a:r>
              <a:rPr lang="fi-FI" dirty="0"/>
              <a:t>: laulaja, lauluntekijä, kitaristi</a:t>
            </a:r>
          </a:p>
          <a:p>
            <a:pPr marL="0" indent="0">
              <a:buNone/>
            </a:pPr>
            <a:r>
              <a:rPr lang="fi-FI" dirty="0"/>
              <a:t>   -folk-vaikutteet aluksi, tekstit tärkeitä, </a:t>
            </a:r>
            <a:r>
              <a:rPr lang="fi-FI" dirty="0" err="1"/>
              <a:t>mainstream</a:t>
            </a:r>
            <a:r>
              <a:rPr lang="fi-FI" dirty="0"/>
              <a:t> rockia tyylillisesti</a:t>
            </a:r>
          </a:p>
          <a:p>
            <a:pPr marL="0" indent="0">
              <a:buNone/>
            </a:pPr>
            <a:r>
              <a:rPr lang="fi-FI" dirty="0"/>
              <a:t>   -1975  </a:t>
            </a:r>
            <a:r>
              <a:rPr lang="fi-FI" dirty="0" err="1"/>
              <a:t>Born</a:t>
            </a:r>
            <a:r>
              <a:rPr lang="fi-FI" dirty="0"/>
              <a:t> to </a:t>
            </a:r>
            <a:r>
              <a:rPr lang="fi-FI" dirty="0" err="1"/>
              <a:t>run</a:t>
            </a:r>
            <a:r>
              <a:rPr lang="fi-FI" dirty="0"/>
              <a:t> –lp menestys (</a:t>
            </a:r>
            <a:r>
              <a:rPr lang="fi-FI" dirty="0" err="1"/>
              <a:t>Born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USA 1984)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Toimintopainike: Filmi 3">
            <a:hlinkClick r:id="rId2" highlightClick="1"/>
            <a:extLst>
              <a:ext uri="{FF2B5EF4-FFF2-40B4-BE49-F238E27FC236}">
                <a16:creationId xmlns:a16="http://schemas.microsoft.com/office/drawing/2014/main" id="{E2FD1E87-AFCE-5A4F-8584-1F3ED8A218C5}"/>
              </a:ext>
            </a:extLst>
          </p:cNvPr>
          <p:cNvSpPr/>
          <p:nvPr/>
        </p:nvSpPr>
        <p:spPr>
          <a:xfrm>
            <a:off x="10414088" y="4711149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oimintopainike: Filmi 4">
            <a:hlinkClick r:id="rId3" highlightClick="1"/>
            <a:extLst>
              <a:ext uri="{FF2B5EF4-FFF2-40B4-BE49-F238E27FC236}">
                <a16:creationId xmlns:a16="http://schemas.microsoft.com/office/drawing/2014/main" id="{5DC0A7B9-B1AF-A141-9521-E3CC01E40D40}"/>
              </a:ext>
            </a:extLst>
          </p:cNvPr>
          <p:cNvSpPr/>
          <p:nvPr/>
        </p:nvSpPr>
        <p:spPr>
          <a:xfrm>
            <a:off x="10414088" y="57455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oimintopainike: Filmi 5">
            <a:hlinkClick r:id="rId4" highlightClick="1"/>
            <a:extLst>
              <a:ext uri="{FF2B5EF4-FFF2-40B4-BE49-F238E27FC236}">
                <a16:creationId xmlns:a16="http://schemas.microsoft.com/office/drawing/2014/main" id="{80887E57-4D72-9343-ACAF-31D7F5464E21}"/>
              </a:ext>
            </a:extLst>
          </p:cNvPr>
          <p:cNvSpPr/>
          <p:nvPr/>
        </p:nvSpPr>
        <p:spPr>
          <a:xfrm>
            <a:off x="10414088" y="1231795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oimintopainike: Filmi 6">
            <a:hlinkClick r:id="rId5" highlightClick="1"/>
            <a:extLst>
              <a:ext uri="{FF2B5EF4-FFF2-40B4-BE49-F238E27FC236}">
                <a16:creationId xmlns:a16="http://schemas.microsoft.com/office/drawing/2014/main" id="{C201D849-8B2B-E34F-879C-79FEE7C46CE9}"/>
              </a:ext>
            </a:extLst>
          </p:cNvPr>
          <p:cNvSpPr/>
          <p:nvPr/>
        </p:nvSpPr>
        <p:spPr>
          <a:xfrm>
            <a:off x="10414088" y="2386584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oimintopainike: Filmi 7">
            <a:hlinkClick r:id="rId6" highlightClick="1"/>
            <a:extLst>
              <a:ext uri="{FF2B5EF4-FFF2-40B4-BE49-F238E27FC236}">
                <a16:creationId xmlns:a16="http://schemas.microsoft.com/office/drawing/2014/main" id="{78E065F7-F694-C042-BCC1-5996F5D7B5CD}"/>
              </a:ext>
            </a:extLst>
          </p:cNvPr>
          <p:cNvSpPr/>
          <p:nvPr/>
        </p:nvSpPr>
        <p:spPr>
          <a:xfrm>
            <a:off x="10414088" y="3480086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oimintopainike: Filmi 8">
            <a:hlinkClick r:id="rId7" highlightClick="1"/>
            <a:extLst>
              <a:ext uri="{FF2B5EF4-FFF2-40B4-BE49-F238E27FC236}">
                <a16:creationId xmlns:a16="http://schemas.microsoft.com/office/drawing/2014/main" id="{DDEE214E-8D9A-9A40-B834-B8C5A9219476}"/>
              </a:ext>
            </a:extLst>
          </p:cNvPr>
          <p:cNvSpPr/>
          <p:nvPr/>
        </p:nvSpPr>
        <p:spPr>
          <a:xfrm>
            <a:off x="10414088" y="5867454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6082" name="Picture 2" descr="Kuvahaun tulos haulle Don McLean">
            <a:extLst>
              <a:ext uri="{FF2B5EF4-FFF2-40B4-BE49-F238E27FC236}">
                <a16:creationId xmlns:a16="http://schemas.microsoft.com/office/drawing/2014/main" id="{F3653D85-8C86-DD4F-9C6D-9F1733074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734" y="910975"/>
            <a:ext cx="993370" cy="155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Kuvahaun tulos haulle Carole King">
            <a:extLst>
              <a:ext uri="{FF2B5EF4-FFF2-40B4-BE49-F238E27FC236}">
                <a16:creationId xmlns:a16="http://schemas.microsoft.com/office/drawing/2014/main" id="{244CA1CB-1212-C94B-83AC-987405EB8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452" y="1092718"/>
            <a:ext cx="1905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6" descr="Kuvahaun tulos haulle John Denver">
            <a:extLst>
              <a:ext uri="{FF2B5EF4-FFF2-40B4-BE49-F238E27FC236}">
                <a16:creationId xmlns:a16="http://schemas.microsoft.com/office/drawing/2014/main" id="{D49A90CE-7C65-B748-9B16-59E7DAEA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849" y="2531269"/>
            <a:ext cx="1712852" cy="128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8" name="Picture 8" descr="Kuvahaun tulos haulle joni mitchell">
            <a:extLst>
              <a:ext uri="{FF2B5EF4-FFF2-40B4-BE49-F238E27FC236}">
                <a16:creationId xmlns:a16="http://schemas.microsoft.com/office/drawing/2014/main" id="{FAAD3543-3BD5-2B48-9197-93E02A239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324" y="243593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0" name="Picture 10" descr="Kuvahaun tulos haulle neil young">
            <a:extLst>
              <a:ext uri="{FF2B5EF4-FFF2-40B4-BE49-F238E27FC236}">
                <a16:creationId xmlns:a16="http://schemas.microsoft.com/office/drawing/2014/main" id="{26723F36-50DB-F142-B1A3-98CE51F5C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025" y="4517982"/>
            <a:ext cx="1580807" cy="104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2" name="Picture 12" descr="Kuvahaun tulos haulle Billy Joel">
            <a:extLst>
              <a:ext uri="{FF2B5EF4-FFF2-40B4-BE49-F238E27FC236}">
                <a16:creationId xmlns:a16="http://schemas.microsoft.com/office/drawing/2014/main" id="{D0F902C9-0D7C-8D4D-86A4-2AADC9D72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950" y="4578381"/>
            <a:ext cx="1861457" cy="104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4" name="Picture 14" descr="Kuvahaun tulos haulle bruce springsteen">
            <a:extLst>
              <a:ext uri="{FF2B5EF4-FFF2-40B4-BE49-F238E27FC236}">
                <a16:creationId xmlns:a16="http://schemas.microsoft.com/office/drawing/2014/main" id="{6D72D59D-12F5-7E47-8C98-860A51726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354" y="5676243"/>
            <a:ext cx="2168598" cy="121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198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27C5BA4D-28DF-F34C-8E8C-FC925FCB9A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Jazz-musiikki: Blues, Ragtime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87AFA61E-E562-DE49-9A32-A9F59D1FD1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taustalla 1700-1800-luvuilla Amerikkaan tuotujen länsi-afrikkalaisten orjien oman musiikin ja länsimaisen musiikin kulttuurinen törmäys etelävaltioissa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mustat omaksuivat länsimaisia hengellisiä lauluja, marsseja , valsseja, jne. 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työlauluissa mustat säilyttivät afrikkalaista vuorottelulaulua, </a:t>
            </a:r>
            <a:r>
              <a:rPr lang="fi-FI" altLang="fi-FI" dirty="0" err="1"/>
              <a:t>pentatoniikkaa</a:t>
            </a:r>
            <a:r>
              <a:rPr lang="fi-FI" altLang="fi-FI" dirty="0"/>
              <a:t> ja monimutkaista rytmiikkaa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1800-luvun lopussa Ragtime-musiikki: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 -</a:t>
            </a:r>
            <a:r>
              <a:rPr lang="fi-FI" altLang="fi-FI" b="1" dirty="0"/>
              <a:t>Scott Joplin</a:t>
            </a:r>
            <a:r>
              <a:rPr lang="fi-FI" altLang="fi-FI" dirty="0"/>
              <a:t>, ammattipianisti ja säveltäjä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</a:t>
            </a:r>
            <a:r>
              <a:rPr lang="fi-FI" altLang="fi-FI" b="1" dirty="0" err="1"/>
              <a:t>Jelly</a:t>
            </a:r>
            <a:r>
              <a:rPr lang="fi-FI" altLang="fi-FI" b="1" dirty="0"/>
              <a:t> Roll </a:t>
            </a:r>
            <a:r>
              <a:rPr lang="fi-FI" altLang="fi-FI" b="1" dirty="0" err="1"/>
              <a:t>Morton</a:t>
            </a:r>
            <a:r>
              <a:rPr lang="fi-FI" altLang="fi-FI" dirty="0"/>
              <a:t>, pianojazzin kehittyminen 1900-l. alussa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-ensimmäinen jazz-säveltäjä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-”Tiger </a:t>
            </a:r>
            <a:r>
              <a:rPr lang="fi-FI" altLang="fi-FI" dirty="0" err="1"/>
              <a:t>Rag</a:t>
            </a:r>
            <a:r>
              <a:rPr lang="fi-FI" altLang="fi-FI" dirty="0"/>
              <a:t>”</a:t>
            </a:r>
          </a:p>
        </p:txBody>
      </p:sp>
      <p:sp>
        <p:nvSpPr>
          <p:cNvPr id="22531" name="AutoShape 4">
            <a:hlinkClick r:id="rId3" highlightClick="1"/>
            <a:extLst>
              <a:ext uri="{FF2B5EF4-FFF2-40B4-BE49-F238E27FC236}">
                <a16:creationId xmlns:a16="http://schemas.microsoft.com/office/drawing/2014/main" id="{1058A7F5-06DB-6446-8506-5BC1200C4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1" y="3729558"/>
            <a:ext cx="1042987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01D85044-E42E-F549-81FC-402D1C370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0" y="7936"/>
            <a:ext cx="2794000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F832D2B4-04D2-E04C-ADFB-2810FD52A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011" y="3729558"/>
            <a:ext cx="80202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oimintopainike: Filmi 1">
            <a:hlinkClick r:id="rId6" highlightClick="1"/>
            <a:extLst>
              <a:ext uri="{FF2B5EF4-FFF2-40B4-BE49-F238E27FC236}">
                <a16:creationId xmlns:a16="http://schemas.microsoft.com/office/drawing/2014/main" id="{7E83011B-921A-C34B-BFC1-58EB57D69A28}"/>
              </a:ext>
            </a:extLst>
          </p:cNvPr>
          <p:cNvSpPr/>
          <p:nvPr/>
        </p:nvSpPr>
        <p:spPr>
          <a:xfrm>
            <a:off x="10668001" y="5782235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242" name="Picture 2" descr="Kuvahaun tulos haulle Jelly Roll Morton">
            <a:extLst>
              <a:ext uri="{FF2B5EF4-FFF2-40B4-BE49-F238E27FC236}">
                <a16:creationId xmlns:a16="http://schemas.microsoft.com/office/drawing/2014/main" id="{A3B6F5C4-58DB-6948-8690-DFEC46F72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636" y="5535613"/>
            <a:ext cx="10414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21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1CE28488-9098-7840-A6EF-595AD7C525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Jazzin historia: New Orleans, Dixieland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A9F7595E-7EDB-DB42-8BAE-9D99854EFB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myös Blues tunnetaan tyylinä jo 1800-luvulla</a:t>
            </a:r>
          </a:p>
          <a:p>
            <a:pPr eaLnBrk="1" hangingPunct="1"/>
            <a:r>
              <a:rPr lang="fi-FI" altLang="fi-FI" dirty="0"/>
              <a:t>1910-luvulla </a:t>
            </a:r>
            <a:r>
              <a:rPr lang="fi-FI" altLang="fi-FI" b="1" dirty="0"/>
              <a:t>New Orleans</a:t>
            </a:r>
            <a:r>
              <a:rPr lang="fi-FI" altLang="fi-FI" dirty="0"/>
              <a:t>issa ensimmäiset Jazz-yhtyeet: puhaltimet ja rummut ja basso</a:t>
            </a:r>
          </a:p>
          <a:p>
            <a:pPr eaLnBrk="1" hangingPunct="1"/>
            <a:r>
              <a:rPr lang="fi-FI" altLang="fi-FI" dirty="0"/>
              <a:t>kollektiivista improvisointia, melodian koristelua, esim. St. Louis Blues</a:t>
            </a:r>
          </a:p>
          <a:p>
            <a:pPr eaLnBrk="1" hangingPunct="1"/>
            <a:r>
              <a:rPr lang="fi-FI" altLang="fi-FI" dirty="0"/>
              <a:t>Original </a:t>
            </a:r>
            <a:r>
              <a:rPr lang="fi-FI" altLang="fi-FI" b="1" dirty="0"/>
              <a:t>Dixieland</a:t>
            </a:r>
            <a:r>
              <a:rPr lang="fi-FI" altLang="fi-FI" dirty="0"/>
              <a:t> Jazz Band 1917 (valkoisten yhtye!), ensimmäinen levymenestys</a:t>
            </a:r>
          </a:p>
          <a:p>
            <a:pPr eaLnBrk="1" hangingPunct="1"/>
            <a:r>
              <a:rPr lang="fi-FI" altLang="fi-FI" dirty="0"/>
              <a:t>tyyli levisi Chicagoon ja New Yorkiin</a:t>
            </a:r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05AB4D43-C095-9444-9375-34D4D6545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712" y="27782"/>
            <a:ext cx="2356887" cy="148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oimintopainike: Filmi 1">
            <a:hlinkClick r:id="rId4" highlightClick="1"/>
            <a:extLst>
              <a:ext uri="{FF2B5EF4-FFF2-40B4-BE49-F238E27FC236}">
                <a16:creationId xmlns:a16="http://schemas.microsoft.com/office/drawing/2014/main" id="{438BAC72-0A5E-284B-A153-310E0C43BA95}"/>
              </a:ext>
            </a:extLst>
          </p:cNvPr>
          <p:cNvSpPr/>
          <p:nvPr/>
        </p:nvSpPr>
        <p:spPr bwMode="auto">
          <a:xfrm>
            <a:off x="8975725" y="5445125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403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68CA2006-B3D4-3447-B962-C5A98EAD6C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Jazzin historia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E2C08DD8-8D16-054F-BF08-91C068F650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1920-luvulla äänilevyt lisäsivät jazzin suosiota</a:t>
            </a:r>
          </a:p>
          <a:p>
            <a:pPr eaLnBrk="1" hangingPunct="1"/>
            <a:r>
              <a:rPr lang="fi-FI" altLang="fi-FI" dirty="0"/>
              <a:t>trumpetisti </a:t>
            </a:r>
            <a:r>
              <a:rPr lang="fi-FI" altLang="fi-FI" b="1" dirty="0"/>
              <a:t>Louis Armstrong </a:t>
            </a:r>
            <a:r>
              <a:rPr lang="fi-FI" altLang="fi-FI" dirty="0"/>
              <a:t>v. 1924 kuuluisaksi</a:t>
            </a:r>
          </a:p>
          <a:p>
            <a:pPr eaLnBrk="1" hangingPunct="1"/>
            <a:r>
              <a:rPr lang="fi-FI" altLang="fi-FI" b="1" dirty="0"/>
              <a:t>Duke </a:t>
            </a:r>
            <a:r>
              <a:rPr lang="fi-FI" altLang="fi-FI" b="1" dirty="0" err="1"/>
              <a:t>Ellington</a:t>
            </a:r>
            <a:r>
              <a:rPr lang="fi-FI" altLang="fi-FI" dirty="0" err="1"/>
              <a:t>in</a:t>
            </a:r>
            <a:r>
              <a:rPr lang="fi-FI" altLang="fi-FI" dirty="0"/>
              <a:t> yhtye v. 1927 New Yorkin Cotton-clubilla</a:t>
            </a:r>
          </a:p>
          <a:p>
            <a:pPr eaLnBrk="1" hangingPunct="1"/>
            <a:r>
              <a:rPr lang="fi-FI" altLang="fi-FI" dirty="0"/>
              <a:t>jazz leimasi </a:t>
            </a:r>
            <a:r>
              <a:rPr lang="ja-JP" altLang="fi-FI"/>
              <a:t>”</a:t>
            </a:r>
            <a:r>
              <a:rPr lang="fi-FI" altLang="ja-JP" dirty="0"/>
              <a:t>kuohuvaa</a:t>
            </a:r>
            <a:r>
              <a:rPr lang="ja-JP" altLang="fi-FI"/>
              <a:t>”</a:t>
            </a:r>
            <a:r>
              <a:rPr lang="fi-FI" altLang="ja-JP" dirty="0"/>
              <a:t> 20-lukua</a:t>
            </a:r>
          </a:p>
          <a:p>
            <a:pPr eaLnBrk="1" hangingPunct="1"/>
            <a:r>
              <a:rPr lang="fi-FI" altLang="fi-FI" dirty="0"/>
              <a:t>-Armstrong ja </a:t>
            </a:r>
            <a:r>
              <a:rPr lang="fi-FI" altLang="fi-FI" dirty="0" err="1"/>
              <a:t>Ellington</a:t>
            </a:r>
            <a:r>
              <a:rPr lang="fi-FI" altLang="fi-FI" dirty="0"/>
              <a:t> jazzin kuuluisimpia nimiä</a:t>
            </a:r>
          </a:p>
          <a:p>
            <a:pPr marL="0" indent="0" eaLnBrk="1" hangingPunct="1">
              <a:buNone/>
            </a:pPr>
            <a:r>
              <a:rPr lang="fi-FI" altLang="fi-FI" dirty="0"/>
              <a:t>   1920-60-luvuilla</a:t>
            </a:r>
          </a:p>
        </p:txBody>
      </p:sp>
      <p:sp>
        <p:nvSpPr>
          <p:cNvPr id="26627" name="AutoShape 4">
            <a:hlinkClick r:id="rId3" highlightClick="1"/>
            <a:extLst>
              <a:ext uri="{FF2B5EF4-FFF2-40B4-BE49-F238E27FC236}">
                <a16:creationId xmlns:a16="http://schemas.microsoft.com/office/drawing/2014/main" id="{538A8EAB-CB88-874D-A44F-4B1139A9B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5014" y="2852739"/>
            <a:ext cx="1042987" cy="1042987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1781FDA1-D8D9-AE4A-8B05-69BDEDE49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0"/>
            <a:ext cx="2563812" cy="200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oimintopainike: Filmi 1">
            <a:hlinkClick r:id="rId5" highlightClick="1"/>
            <a:extLst>
              <a:ext uri="{FF2B5EF4-FFF2-40B4-BE49-F238E27FC236}">
                <a16:creationId xmlns:a16="http://schemas.microsoft.com/office/drawing/2014/main" id="{B7D43B89-CAA0-4149-AF36-FE6247494233}"/>
              </a:ext>
            </a:extLst>
          </p:cNvPr>
          <p:cNvSpPr/>
          <p:nvPr/>
        </p:nvSpPr>
        <p:spPr>
          <a:xfrm>
            <a:off x="9697302" y="4746627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338" name="Picture 2" descr="Duke Ellington">
            <a:extLst>
              <a:ext uri="{FF2B5EF4-FFF2-40B4-BE49-F238E27FC236}">
                <a16:creationId xmlns:a16="http://schemas.microsoft.com/office/drawing/2014/main" id="{307D9B03-9FE9-984C-A2D5-57E2CD4F1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504" y="4374593"/>
            <a:ext cx="2079716" cy="207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61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84F0FA47-70F7-514B-98FD-5A83CF3DF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Jazzin historia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7C977128-A333-384C-A5C7-EEFB8C6124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1930-luvulla </a:t>
            </a:r>
            <a:r>
              <a:rPr lang="fi-FI" altLang="fi-FI" dirty="0" err="1"/>
              <a:t>Big</a:t>
            </a:r>
            <a:r>
              <a:rPr lang="fi-FI" altLang="fi-FI" dirty="0"/>
              <a:t> </a:t>
            </a:r>
            <a:r>
              <a:rPr lang="fi-FI" altLang="fi-FI" dirty="0" err="1"/>
              <a:t>band</a:t>
            </a:r>
            <a:r>
              <a:rPr lang="fi-FI" altLang="fi-FI" dirty="0"/>
              <a:t> -aikakausi: Swing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-pitkälle sovitetut, tanssimusiikiksi tarkoitetut kappaleet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-improvisointi väheni, suuremmat orkesterit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-valkoisia jazz-muusikoita: </a:t>
            </a:r>
            <a:r>
              <a:rPr lang="fi-FI" altLang="fi-FI" b="1" dirty="0"/>
              <a:t>Glenn Miller </a:t>
            </a:r>
            <a:r>
              <a:rPr lang="fi-FI" altLang="fi-FI" dirty="0"/>
              <a:t>(esim. In </a:t>
            </a:r>
            <a:r>
              <a:rPr lang="fi-FI" altLang="fi-FI" dirty="0" err="1"/>
              <a:t>the</a:t>
            </a:r>
            <a:r>
              <a:rPr lang="fi-FI" altLang="fi-FI" dirty="0"/>
              <a:t> </a:t>
            </a:r>
            <a:r>
              <a:rPr lang="fi-FI" altLang="fi-FI" dirty="0" err="1"/>
              <a:t>mood</a:t>
            </a:r>
            <a:r>
              <a:rPr lang="fi-FI" altLang="fi-FI" dirty="0"/>
              <a:t>), </a:t>
            </a:r>
            <a:r>
              <a:rPr lang="fi-FI" altLang="fi-FI" b="1" dirty="0"/>
              <a:t>Benny Goodman</a:t>
            </a:r>
            <a:r>
              <a:rPr lang="fi-FI" altLang="fi-FI" dirty="0"/>
              <a:t>, </a:t>
            </a:r>
            <a:r>
              <a:rPr lang="fi-FI" altLang="fi-FI" dirty="0" err="1"/>
              <a:t>Dorseyn</a:t>
            </a:r>
            <a:r>
              <a:rPr lang="fi-FI" altLang="fi-FI" dirty="0"/>
              <a:t> veljekset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-mustia jazz-muusikoita: Duke </a:t>
            </a:r>
            <a:r>
              <a:rPr lang="fi-FI" altLang="fi-FI" dirty="0" err="1"/>
              <a:t>Ellington</a:t>
            </a:r>
            <a:r>
              <a:rPr lang="fi-FI" altLang="fi-FI" dirty="0"/>
              <a:t>, </a:t>
            </a:r>
            <a:r>
              <a:rPr lang="fi-FI" altLang="fi-FI" b="1" dirty="0"/>
              <a:t>Count Basie</a:t>
            </a:r>
            <a:r>
              <a:rPr lang="fi-FI" altLang="fi-FI" dirty="0"/>
              <a:t>, </a:t>
            </a:r>
            <a:r>
              <a:rPr lang="fi-FI" altLang="fi-FI" dirty="0" err="1"/>
              <a:t>Cab</a:t>
            </a:r>
            <a:r>
              <a:rPr lang="fi-FI" altLang="fi-FI" dirty="0"/>
              <a:t> </a:t>
            </a:r>
            <a:r>
              <a:rPr lang="fi-FI" altLang="fi-FI" dirty="0" err="1"/>
              <a:t>Calloway</a:t>
            </a:r>
            <a:endParaRPr lang="fi-FI" altLang="fi-FI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-esim. Count Basien </a:t>
            </a:r>
            <a:r>
              <a:rPr lang="fi-FI" altLang="fi-FI" dirty="0" err="1"/>
              <a:t>big</a:t>
            </a:r>
            <a:r>
              <a:rPr lang="fi-FI" altLang="fi-FI" dirty="0"/>
              <a:t> </a:t>
            </a:r>
            <a:r>
              <a:rPr lang="fi-FI" altLang="fi-FI" dirty="0" err="1"/>
              <a:t>band</a:t>
            </a:r>
            <a:endParaRPr lang="fi-FI" altLang="fi-FI" dirty="0"/>
          </a:p>
        </p:txBody>
      </p:sp>
      <p:sp>
        <p:nvSpPr>
          <p:cNvPr id="28675" name="AutoShape 4">
            <a:hlinkClick r:id="rId3" highlightClick="1"/>
            <a:extLst>
              <a:ext uri="{FF2B5EF4-FFF2-40B4-BE49-F238E27FC236}">
                <a16:creationId xmlns:a16="http://schemas.microsoft.com/office/drawing/2014/main" id="{8203AAEE-26E9-C74D-AF7A-E3146FD55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2306" y="2545952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sp>
        <p:nvSpPr>
          <p:cNvPr id="28676" name="AutoShape 5">
            <a:hlinkClick r:id="rId4" highlightClick="1"/>
            <a:extLst>
              <a:ext uri="{FF2B5EF4-FFF2-40B4-BE49-F238E27FC236}">
                <a16:creationId xmlns:a16="http://schemas.microsoft.com/office/drawing/2014/main" id="{99541F35-F3E9-2049-ABDF-3B1E84EA8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5014" y="5562600"/>
            <a:ext cx="1042987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84FDF554-0064-B74E-A82C-B553AC335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11906"/>
            <a:ext cx="2754313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12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9CF94C1B-6328-A04E-B267-0690295AB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Jazzin historia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B0ADC2F7-23C1-CB4D-8378-CFEA357BA2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1940-luvulla </a:t>
            </a:r>
            <a:r>
              <a:rPr lang="fi-FI" altLang="fi-FI" b="1" dirty="0" err="1"/>
              <a:t>Be</a:t>
            </a:r>
            <a:r>
              <a:rPr lang="fi-FI" altLang="fi-FI" b="1" dirty="0"/>
              <a:t> </a:t>
            </a:r>
            <a:r>
              <a:rPr lang="fi-FI" altLang="fi-FI" b="1" dirty="0" err="1"/>
              <a:t>bop</a:t>
            </a:r>
            <a:r>
              <a:rPr lang="fi-FI" altLang="fi-FI" b="1" dirty="0"/>
              <a:t> </a:t>
            </a:r>
            <a:r>
              <a:rPr lang="fi-FI" altLang="fi-FI" dirty="0"/>
              <a:t>uusi tyyli</a:t>
            </a:r>
          </a:p>
          <a:p>
            <a:pPr eaLnBrk="1" hangingPunct="1"/>
            <a:r>
              <a:rPr lang="fi-FI" altLang="fi-FI" dirty="0"/>
              <a:t>nopea, moderni soittotyyli, pienet kokoonpanot, ei tanssittavaa musiikkia</a:t>
            </a:r>
          </a:p>
          <a:p>
            <a:pPr eaLnBrk="1" hangingPunct="1"/>
            <a:r>
              <a:rPr lang="fi-FI" altLang="fi-FI" b="1" dirty="0"/>
              <a:t>Charlie Parker </a:t>
            </a:r>
            <a:r>
              <a:rPr lang="fi-FI" altLang="fi-FI" dirty="0"/>
              <a:t>(saksofoni) ja </a:t>
            </a:r>
            <a:r>
              <a:rPr lang="fi-FI" altLang="fi-FI" b="1" dirty="0" err="1"/>
              <a:t>Dizzy</a:t>
            </a:r>
            <a:r>
              <a:rPr lang="fi-FI" altLang="fi-FI" b="1" dirty="0"/>
              <a:t> </a:t>
            </a:r>
            <a:r>
              <a:rPr lang="fi-FI" altLang="fi-FI" b="1" dirty="0" err="1"/>
              <a:t>Gillespie</a:t>
            </a:r>
            <a:r>
              <a:rPr lang="fi-FI" altLang="fi-FI" b="1" dirty="0"/>
              <a:t> </a:t>
            </a:r>
            <a:r>
              <a:rPr lang="fi-FI" altLang="fi-FI" dirty="0"/>
              <a:t>(trumpetti)</a:t>
            </a:r>
          </a:p>
          <a:p>
            <a:pPr eaLnBrk="1" hangingPunct="1"/>
            <a:r>
              <a:rPr lang="fi-FI" altLang="fi-FI" dirty="0"/>
              <a:t>pianistit </a:t>
            </a:r>
            <a:r>
              <a:rPr lang="fi-FI" altLang="fi-FI" b="1" dirty="0" err="1"/>
              <a:t>Thelonius</a:t>
            </a:r>
            <a:r>
              <a:rPr lang="fi-FI" altLang="fi-FI" b="1" dirty="0"/>
              <a:t> </a:t>
            </a:r>
            <a:r>
              <a:rPr lang="fi-FI" altLang="fi-FI" b="1" dirty="0" err="1"/>
              <a:t>Monk</a:t>
            </a:r>
            <a:r>
              <a:rPr lang="fi-FI" altLang="fi-FI" b="1" dirty="0"/>
              <a:t>, </a:t>
            </a:r>
            <a:r>
              <a:rPr lang="fi-FI" altLang="fi-FI" b="1" dirty="0" err="1"/>
              <a:t>Art</a:t>
            </a:r>
            <a:r>
              <a:rPr lang="fi-FI" altLang="fi-FI" b="1" dirty="0"/>
              <a:t> </a:t>
            </a:r>
            <a:r>
              <a:rPr lang="fi-FI" altLang="fi-FI" b="1" dirty="0" err="1"/>
              <a:t>Tatum</a:t>
            </a:r>
            <a:r>
              <a:rPr lang="fi-FI" altLang="fi-FI" b="1" dirty="0"/>
              <a:t>,  </a:t>
            </a:r>
            <a:r>
              <a:rPr lang="fi-FI" altLang="fi-FI" b="1" dirty="0" err="1"/>
              <a:t>Bud</a:t>
            </a:r>
            <a:r>
              <a:rPr lang="fi-FI" altLang="fi-FI" b="1" dirty="0"/>
              <a:t> Powell</a:t>
            </a:r>
          </a:p>
          <a:p>
            <a:pPr eaLnBrk="1" hangingPunct="1"/>
            <a:r>
              <a:rPr lang="fi-FI" altLang="fi-FI" dirty="0"/>
              <a:t>-esim. </a:t>
            </a:r>
            <a:r>
              <a:rPr lang="fi-FI" altLang="fi-FI" dirty="0" err="1"/>
              <a:t>Art</a:t>
            </a:r>
            <a:r>
              <a:rPr lang="fi-FI" altLang="fi-FI" dirty="0"/>
              <a:t> </a:t>
            </a:r>
            <a:r>
              <a:rPr lang="fi-FI" altLang="fi-FI" dirty="0" err="1"/>
              <a:t>Tatum</a:t>
            </a:r>
            <a:r>
              <a:rPr lang="fi-FI" altLang="fi-FI" dirty="0"/>
              <a:t>: I got </a:t>
            </a:r>
            <a:r>
              <a:rPr lang="fi-FI" altLang="fi-FI" dirty="0" err="1"/>
              <a:t>Rhythm</a:t>
            </a:r>
            <a:endParaRPr lang="fi-FI" altLang="fi-FI" dirty="0"/>
          </a:p>
          <a:p>
            <a:pPr eaLnBrk="1" hangingPunct="1"/>
            <a:r>
              <a:rPr lang="fi-FI" altLang="fi-FI" dirty="0"/>
              <a:t>esim. Parker: </a:t>
            </a:r>
            <a:r>
              <a:rPr lang="fi-FI" altLang="fi-FI" dirty="0" err="1"/>
              <a:t>Ornithology</a:t>
            </a:r>
            <a:endParaRPr lang="fi-FI" altLang="fi-FI" dirty="0"/>
          </a:p>
        </p:txBody>
      </p:sp>
      <p:sp>
        <p:nvSpPr>
          <p:cNvPr id="30723" name="AutoShape 4">
            <a:hlinkClick r:id="rId3" highlightClick="1"/>
            <a:extLst>
              <a:ext uri="{FF2B5EF4-FFF2-40B4-BE49-F238E27FC236}">
                <a16:creationId xmlns:a16="http://schemas.microsoft.com/office/drawing/2014/main" id="{E4913C7F-66BC-F24F-9180-986BA3121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5638800"/>
            <a:ext cx="1042988" cy="104298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/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ABCE735F-3E14-A04F-B4EB-0458E52B5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413" y="0"/>
            <a:ext cx="2121935" cy="236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oimintopainike: Filmi 1">
            <a:hlinkClick r:id="rId5" highlightClick="1"/>
            <a:extLst>
              <a:ext uri="{FF2B5EF4-FFF2-40B4-BE49-F238E27FC236}">
                <a16:creationId xmlns:a16="http://schemas.microsoft.com/office/drawing/2014/main" id="{97F60369-BA2C-D048-B1F6-FB400676DF06}"/>
              </a:ext>
            </a:extLst>
          </p:cNvPr>
          <p:cNvSpPr/>
          <p:nvPr/>
        </p:nvSpPr>
        <p:spPr>
          <a:xfrm>
            <a:off x="9383205" y="4091559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1154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C1C6CE0E-C83C-2148-AA04-31AFF98802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Jazzin historia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D0FEB4DE-D336-7148-B3D0-462FB166E8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1950-luvulla </a:t>
            </a:r>
            <a:r>
              <a:rPr lang="fi-FI" altLang="fi-FI" dirty="0" err="1"/>
              <a:t>Cool</a:t>
            </a:r>
            <a:r>
              <a:rPr lang="fi-FI" altLang="fi-FI" dirty="0"/>
              <a:t> jazz ja </a:t>
            </a:r>
            <a:r>
              <a:rPr lang="fi-FI" altLang="fi-FI" dirty="0" err="1"/>
              <a:t>Hard</a:t>
            </a:r>
            <a:r>
              <a:rPr lang="fi-FI" altLang="fi-FI" dirty="0"/>
              <a:t> </a:t>
            </a:r>
            <a:r>
              <a:rPr lang="fi-FI" altLang="fi-FI" dirty="0" err="1"/>
              <a:t>bop</a:t>
            </a:r>
            <a:endParaRPr lang="fi-FI" altLang="fi-FI" dirty="0"/>
          </a:p>
          <a:p>
            <a:pPr eaLnBrk="1" hangingPunct="1">
              <a:lnSpc>
                <a:spcPct val="90000"/>
              </a:lnSpc>
            </a:pPr>
            <a:r>
              <a:rPr lang="fi-FI" altLang="fi-FI" dirty="0" err="1"/>
              <a:t>Modern</a:t>
            </a:r>
            <a:r>
              <a:rPr lang="fi-FI" altLang="fi-FI" dirty="0"/>
              <a:t> Jazz Quartet: </a:t>
            </a:r>
            <a:r>
              <a:rPr lang="fi-FI" altLang="fi-FI" dirty="0" err="1"/>
              <a:t>Cool</a:t>
            </a:r>
            <a:r>
              <a:rPr lang="fi-FI" altLang="fi-FI" dirty="0"/>
              <a:t> jazz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Pianistit </a:t>
            </a:r>
            <a:r>
              <a:rPr lang="fi-FI" altLang="fi-FI" b="1" dirty="0"/>
              <a:t>Bill Evans, Oscar </a:t>
            </a:r>
            <a:r>
              <a:rPr lang="fi-FI" altLang="fi-FI" b="1" dirty="0" err="1"/>
              <a:t>Peterson</a:t>
            </a:r>
            <a:r>
              <a:rPr lang="fi-FI" altLang="fi-FI" b="1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-esim. Oscar </a:t>
            </a:r>
            <a:r>
              <a:rPr lang="fi-FI" altLang="fi-FI" dirty="0" err="1"/>
              <a:t>Peterson</a:t>
            </a:r>
            <a:r>
              <a:rPr lang="fi-FI" altLang="fi-FI" dirty="0"/>
              <a:t>: Just </a:t>
            </a:r>
            <a:r>
              <a:rPr lang="fi-FI" altLang="fi-FI" dirty="0" err="1"/>
              <a:t>Friends</a:t>
            </a:r>
            <a:r>
              <a:rPr lang="fi-FI" altLang="fi-FI" dirty="0"/>
              <a:t> (Joe </a:t>
            </a:r>
            <a:r>
              <a:rPr lang="fi-FI" altLang="fi-FI" dirty="0" err="1"/>
              <a:t>Pass</a:t>
            </a:r>
            <a:r>
              <a:rPr lang="fi-FI" altLang="fi-FI" dirty="0"/>
              <a:t>, </a:t>
            </a:r>
            <a:r>
              <a:rPr lang="fi-FI" altLang="fi-FI" dirty="0" err="1"/>
              <a:t>gtr</a:t>
            </a:r>
            <a:r>
              <a:rPr lang="fi-FI" altLang="fi-FI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trumpetisti </a:t>
            </a:r>
            <a:r>
              <a:rPr lang="fi-FI" altLang="fi-FI" b="1" dirty="0"/>
              <a:t>Miles Davis </a:t>
            </a:r>
            <a:r>
              <a:rPr lang="fi-FI" altLang="fi-FI" dirty="0"/>
              <a:t>nousee suurimmaksi tähdeksi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modaalinen jazz: asteikot improvisoinnin pohjaksi, 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Miles Davisin </a:t>
            </a:r>
            <a:r>
              <a:rPr lang="fi-FI" altLang="fi-FI" dirty="0" err="1"/>
              <a:t>Kind</a:t>
            </a:r>
            <a:r>
              <a:rPr lang="fi-FI" altLang="fi-FI" dirty="0"/>
              <a:t> of </a:t>
            </a:r>
            <a:r>
              <a:rPr lang="fi-FI" altLang="fi-FI" dirty="0" err="1"/>
              <a:t>Blue</a:t>
            </a:r>
            <a:r>
              <a:rPr lang="fi-FI" altLang="fi-FI" dirty="0"/>
              <a:t> –levy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fi-FI" altLang="fi-FI" dirty="0"/>
              <a:t>-pianistina Bill Evans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fi-FI" altLang="fi-FI" dirty="0"/>
              <a:t>-esim. </a:t>
            </a:r>
            <a:r>
              <a:rPr lang="fi-FI" altLang="fi-FI" dirty="0" err="1"/>
              <a:t>Blue</a:t>
            </a:r>
            <a:r>
              <a:rPr lang="fi-FI" altLang="fi-FI" dirty="0"/>
              <a:t> in Green</a:t>
            </a:r>
          </a:p>
          <a:p>
            <a:r>
              <a:rPr lang="fi-FI" altLang="fi-FI" dirty="0"/>
              <a:t>Saksofonisti </a:t>
            </a:r>
            <a:r>
              <a:rPr lang="fi-FI" altLang="fi-FI" b="1" dirty="0"/>
              <a:t>John </a:t>
            </a:r>
            <a:r>
              <a:rPr lang="fi-FI" altLang="fi-FI" b="1" dirty="0" err="1"/>
              <a:t>Coltrane</a:t>
            </a:r>
            <a:endParaRPr lang="fi-FI" altLang="fi-FI" b="1" dirty="0"/>
          </a:p>
          <a:p>
            <a:pPr marL="0" indent="0">
              <a:buNone/>
            </a:pPr>
            <a:r>
              <a:rPr lang="fi-FI" altLang="fi-FI" dirty="0"/>
              <a:t>-merkittävä jazzin uudistaja kohti vapaata ilmaisua</a:t>
            </a:r>
          </a:p>
          <a:p>
            <a:pPr marL="0" indent="0">
              <a:buNone/>
            </a:pPr>
            <a:r>
              <a:rPr lang="fi-FI" altLang="fi-FI" dirty="0"/>
              <a:t>-esim. </a:t>
            </a:r>
            <a:r>
              <a:rPr lang="fi-FI" altLang="fi-FI" dirty="0" err="1"/>
              <a:t>Blue</a:t>
            </a:r>
            <a:r>
              <a:rPr lang="fi-FI" altLang="fi-FI" dirty="0"/>
              <a:t> Train</a:t>
            </a:r>
          </a:p>
        </p:txBody>
      </p:sp>
      <p:pic>
        <p:nvPicPr>
          <p:cNvPr id="12294" name="Picture 6">
            <a:extLst>
              <a:ext uri="{FF2B5EF4-FFF2-40B4-BE49-F238E27FC236}">
                <a16:creationId xmlns:a16="http://schemas.microsoft.com/office/drawing/2014/main" id="{C5BA0064-0BD5-3F46-9BD5-39B286F4E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2387"/>
            <a:ext cx="2514600" cy="19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Toimintopainike: Filmi 3">
            <a:hlinkClick r:id="rId4" highlightClick="1"/>
            <a:extLst>
              <a:ext uri="{FF2B5EF4-FFF2-40B4-BE49-F238E27FC236}">
                <a16:creationId xmlns:a16="http://schemas.microsoft.com/office/drawing/2014/main" id="{00619166-B085-0845-AA86-0AD6156B57CE}"/>
              </a:ext>
            </a:extLst>
          </p:cNvPr>
          <p:cNvSpPr/>
          <p:nvPr/>
        </p:nvSpPr>
        <p:spPr bwMode="auto">
          <a:xfrm>
            <a:off x="10310813" y="4333875"/>
            <a:ext cx="1042987" cy="1041400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oimintopainike: Filmi 1">
            <a:hlinkClick r:id="rId5" highlightClick="1"/>
            <a:extLst>
              <a:ext uri="{FF2B5EF4-FFF2-40B4-BE49-F238E27FC236}">
                <a16:creationId xmlns:a16="http://schemas.microsoft.com/office/drawing/2014/main" id="{B73576DB-9D24-7A47-B195-EBE4520187D2}"/>
              </a:ext>
            </a:extLst>
          </p:cNvPr>
          <p:cNvSpPr/>
          <p:nvPr/>
        </p:nvSpPr>
        <p:spPr>
          <a:xfrm>
            <a:off x="10362580" y="2907792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oimintopainike: Filmi 2">
            <a:hlinkClick r:id="rId6" highlightClick="1"/>
            <a:extLst>
              <a:ext uri="{FF2B5EF4-FFF2-40B4-BE49-F238E27FC236}">
                <a16:creationId xmlns:a16="http://schemas.microsoft.com/office/drawing/2014/main" id="{A2C02CFA-AE1C-7C40-B7D5-C9FFB54826E2}"/>
              </a:ext>
            </a:extLst>
          </p:cNvPr>
          <p:cNvSpPr/>
          <p:nvPr/>
        </p:nvSpPr>
        <p:spPr>
          <a:xfrm>
            <a:off x="10311384" y="5726716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9960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13544</TotalTime>
  <Words>2531</Words>
  <Application>Microsoft Macintosh PowerPoint</Application>
  <PresentationFormat>Laajakuva</PresentationFormat>
  <Paragraphs>305</Paragraphs>
  <Slides>30</Slides>
  <Notes>17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Office-teema</vt:lpstr>
      <vt:lpstr>Äänilevyn historiaa</vt:lpstr>
      <vt:lpstr>Äänilevyn historia</vt:lpstr>
      <vt:lpstr>Äänilevyn historia</vt:lpstr>
      <vt:lpstr>Jazz-musiikki: Blues, Ragtime</vt:lpstr>
      <vt:lpstr>Jazzin historia: New Orleans, Dixieland</vt:lpstr>
      <vt:lpstr>Jazzin historia</vt:lpstr>
      <vt:lpstr>Jazzin historia</vt:lpstr>
      <vt:lpstr>Jazzin historia</vt:lpstr>
      <vt:lpstr>Jazzin historia</vt:lpstr>
      <vt:lpstr>Jazzin historia</vt:lpstr>
      <vt:lpstr>Jazzin historia: fuusiojazz</vt:lpstr>
      <vt:lpstr>Jazzin historia</vt:lpstr>
      <vt:lpstr>Jazz-laulajia</vt:lpstr>
      <vt:lpstr>Jazz-laulu</vt:lpstr>
      <vt:lpstr>Jazz-laulu</vt:lpstr>
      <vt:lpstr>Rock-musiikin juuret Yhdysvalloissa</vt:lpstr>
      <vt:lpstr>Rock-musiikki 50-luvulla</vt:lpstr>
      <vt:lpstr>Rock- ja Pop-musiikki</vt:lpstr>
      <vt:lpstr>Blues-muusikot ja brittiläinen rock-musiikki</vt:lpstr>
      <vt:lpstr>Rock- ja pop-musiikki</vt:lpstr>
      <vt:lpstr>Brittiläinen rock/pop 60-luvulla</vt:lpstr>
      <vt:lpstr>        Amerikan Rock/Pop 1960-luvulla</vt:lpstr>
      <vt:lpstr>Psykedeelinen ja progressiivinen rock</vt:lpstr>
      <vt:lpstr>Progressiivinen rock</vt:lpstr>
      <vt:lpstr>Progressiivinen rock -linkkejä</vt:lpstr>
      <vt:lpstr>Heavy- ja Hard-Rock 1970-luvulla</vt:lpstr>
      <vt:lpstr>1970-luvun discomusiikki</vt:lpstr>
      <vt:lpstr>Punk-rock 70-luvulla</vt:lpstr>
      <vt:lpstr>Merkittäviä englantilaisia 70-l. pop-laulajia/lauluntekijöitä </vt:lpstr>
      <vt:lpstr>Merkittäviä amerikkalaisia 70-l. laulajia ja lauluntekijöitä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Äänilevyn historia</dc:title>
  <dc:creator>Marjamäki Hannu</dc:creator>
  <cp:lastModifiedBy>Marjamäki Hannu</cp:lastModifiedBy>
  <cp:revision>115</cp:revision>
  <dcterms:created xsi:type="dcterms:W3CDTF">2019-02-24T09:43:28Z</dcterms:created>
  <dcterms:modified xsi:type="dcterms:W3CDTF">2019-03-06T15:15:40Z</dcterms:modified>
</cp:coreProperties>
</file>