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B6CC-119F-4CFB-AC25-D4CE715943A3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ACF3F-EBB4-4CBD-B284-1597CF3AE3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59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CF3F-EBB4-4CBD-B284-1597CF3AE3C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30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F5C787-3284-428A-BEEB-5A67C67A8F5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436ADF-2B0A-45B8-BB18-8B32A9EC5537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Uusi opetussuunnitelma 2016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fi-FI" dirty="0" smtClean="0"/>
          </a:p>
          <a:p>
            <a:pPr algn="ctr"/>
            <a:r>
              <a:rPr lang="fi-FI" dirty="0" smtClean="0"/>
              <a:t>Mikä muuttuu?</a:t>
            </a:r>
            <a:endParaRPr lang="fi-FI" dirty="0"/>
          </a:p>
        </p:txBody>
      </p:sp>
      <p:pic>
        <p:nvPicPr>
          <p:cNvPr id="1026" name="Picture 2" descr="K:\LOGOT\Ulvila\ULVILA-pieni-värivaaku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01" y="2924944"/>
            <a:ext cx="13570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29600" cy="4381947"/>
          </a:xfrm>
        </p:spPr>
        <p:txBody>
          <a:bodyPr/>
          <a:lstStyle/>
          <a:p>
            <a:r>
              <a:rPr lang="fi-FI" dirty="0" smtClean="0"/>
              <a:t>Onnistuneen arvioinnin avulla oppilaan käsitys omasta itsestä oppijana vahvistuu</a:t>
            </a:r>
          </a:p>
        </p:txBody>
      </p:sp>
    </p:spTree>
    <p:extLst>
      <p:ext uri="{BB962C8B-B14F-4D97-AF65-F5344CB8AC3E}">
        <p14:creationId xmlns:p14="http://schemas.microsoft.com/office/powerpoint/2010/main" val="3514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Perusopetuksen tavoite</a:t>
            </a:r>
            <a:endParaRPr lang="fi-FI" dirty="0"/>
          </a:p>
        </p:txBody>
      </p:sp>
      <p:pic>
        <p:nvPicPr>
          <p:cNvPr id="1026" name="Picture 2" descr="\\alceel\user$\ulvila\titenho\desktop\Laaja-alainen%20osaaminen%20(OPS%2020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556792"/>
            <a:ext cx="443961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Toiminnalliset työtavat – pois pulpetista</a:t>
            </a:r>
          </a:p>
          <a:p>
            <a:r>
              <a:rPr lang="fi-FI" dirty="0" smtClean="0"/>
              <a:t>Liikkuva koulu – oppilaiden fyysisen aktiivisuuden lisääminen koulupäivän aikana</a:t>
            </a:r>
          </a:p>
          <a:p>
            <a:r>
              <a:rPr lang="fi-FI" dirty="0" smtClean="0"/>
              <a:t>Enemmän vastuuta omasta opiskelusta</a:t>
            </a:r>
          </a:p>
          <a:p>
            <a:r>
              <a:rPr lang="fi-FI" dirty="0" smtClean="0"/>
              <a:t>Ilmiöpohjainen opiskelu – enemmän oppiaineita yhdistäviä oppimisprojekteja</a:t>
            </a:r>
          </a:p>
          <a:p>
            <a:r>
              <a:rPr lang="fi-FI" dirty="0" smtClean="0"/>
              <a:t>Monialaiset oppimiskokonaisuudet, vähintään yksi lukuvuodessa</a:t>
            </a:r>
            <a:endParaRPr lang="fi-FI" dirty="0"/>
          </a:p>
          <a:p>
            <a:r>
              <a:rPr lang="fi-FI" dirty="0" smtClean="0"/>
              <a:t>Vuorovaikutus vanhempien kanssa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61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fi-FI" dirty="0" smtClean="0"/>
              <a:t>Uusi teknologia osana opetusta</a:t>
            </a:r>
          </a:p>
          <a:p>
            <a:r>
              <a:rPr lang="fi-FI" dirty="0" smtClean="0"/>
              <a:t>Yhdessä oppiminen – eri-ikäiset oppilaat opiskelevat enemmän yhdessä</a:t>
            </a:r>
          </a:p>
          <a:p>
            <a:r>
              <a:rPr lang="fi-FI" dirty="0" smtClean="0"/>
              <a:t>Koulun ja lähiympäristön monipuolinen hyödyntäminen</a:t>
            </a:r>
          </a:p>
          <a:p>
            <a:r>
              <a:rPr lang="fi-FI" dirty="0" smtClean="0"/>
              <a:t>Jatkuva, monipuolinen ja kannustava arviointi:</a:t>
            </a:r>
          </a:p>
          <a:p>
            <a:pPr lvl="1"/>
            <a:r>
              <a:rPr lang="fi-FI" dirty="0" smtClean="0"/>
              <a:t>Arviointitavat: mm. </a:t>
            </a:r>
            <a:r>
              <a:rPr lang="fi-FI" dirty="0" err="1" smtClean="0"/>
              <a:t>itsearviointi</a:t>
            </a:r>
            <a:r>
              <a:rPr lang="fi-FI" dirty="0" smtClean="0"/>
              <a:t>, pari- ja ryhmäarviointi, portfolio, arviointikeskustelu, testit, palaute </a:t>
            </a:r>
          </a:p>
          <a:p>
            <a:pPr lvl="1"/>
            <a:r>
              <a:rPr lang="fi-FI" dirty="0" smtClean="0"/>
              <a:t>Arvioinnin kohteena: Oppiminen, työskentely, käyttäytyminen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Muutoksia vuosiluokilla 1-6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1.luokalla alkaa ohjelmointiin tutustuminen</a:t>
            </a:r>
          </a:p>
          <a:p>
            <a:r>
              <a:rPr lang="fi-FI" dirty="0" smtClean="0"/>
              <a:t>2.luokalla alkaa englanti </a:t>
            </a:r>
          </a:p>
          <a:p>
            <a:r>
              <a:rPr lang="fi-FI" dirty="0" smtClean="0"/>
              <a:t>Käsialakirjoitus poistuu</a:t>
            </a:r>
          </a:p>
          <a:p>
            <a:r>
              <a:rPr lang="fi-FI" dirty="0" smtClean="0"/>
              <a:t>3.-6.-luokilla 1 </a:t>
            </a:r>
            <a:r>
              <a:rPr lang="fi-FI" dirty="0" err="1" smtClean="0"/>
              <a:t>vkt</a:t>
            </a:r>
            <a:r>
              <a:rPr lang="fi-FI" dirty="0" smtClean="0"/>
              <a:t> valinnaisainetta </a:t>
            </a:r>
          </a:p>
          <a:p>
            <a:r>
              <a:rPr lang="fi-FI" dirty="0" smtClean="0"/>
              <a:t>4.luokalla alkaa yhteiskuntaoppi</a:t>
            </a:r>
          </a:p>
          <a:p>
            <a:r>
              <a:rPr lang="fi-FI" dirty="0" smtClean="0"/>
              <a:t>6.luokalla alkaa ruotsi </a:t>
            </a:r>
          </a:p>
          <a:p>
            <a:r>
              <a:rPr lang="fi-FI" dirty="0" smtClean="0"/>
              <a:t>Englannin ja ruotsin tuntimäärä peruskoulun aikana ei muutu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7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22313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40" y="1089000"/>
            <a:ext cx="623652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6" t="8594" r="12884" b="12239"/>
          <a:stretch/>
        </p:blipFill>
        <p:spPr bwMode="auto">
          <a:xfrm>
            <a:off x="1187624" y="908720"/>
            <a:ext cx="6984776" cy="51845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685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8594" r="12372" b="11979"/>
          <a:stretch/>
        </p:blipFill>
        <p:spPr bwMode="auto">
          <a:xfrm>
            <a:off x="1259632" y="836712"/>
            <a:ext cx="6768752" cy="51845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084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137</Words>
  <Application>Microsoft Office PowerPoint</Application>
  <PresentationFormat>Näytössä katseltava diaesitys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Erkkeri</vt:lpstr>
      <vt:lpstr>Uusi opetussuunnitelma 2016</vt:lpstr>
      <vt:lpstr>Perusopetuksen tavoite</vt:lpstr>
      <vt:lpstr>Muutoksia</vt:lpstr>
      <vt:lpstr>PowerPoint-esitys</vt:lpstr>
      <vt:lpstr>Muutoksia vuosiluokilla 1-6</vt:lpstr>
      <vt:lpstr>Arviointi</vt:lpstr>
      <vt:lpstr>PowerPoint-esitys</vt:lpstr>
      <vt:lpstr>PowerPoint-esitys</vt:lpstr>
      <vt:lpstr>PowerPoint-esitys</vt:lpstr>
      <vt:lpstr>PowerPoint-esitys</vt:lpstr>
    </vt:vector>
  </TitlesOfParts>
  <Company>Ulvilan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opetussuunnitelma 2016</dc:title>
  <dc:creator>Tenho Tiina</dc:creator>
  <cp:lastModifiedBy>Helin Päivi</cp:lastModifiedBy>
  <cp:revision>11</cp:revision>
  <dcterms:created xsi:type="dcterms:W3CDTF">2016-05-30T09:39:16Z</dcterms:created>
  <dcterms:modified xsi:type="dcterms:W3CDTF">2016-05-31T09:09:42Z</dcterms:modified>
</cp:coreProperties>
</file>