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7" d="100"/>
          <a:sy n="167" d="100"/>
        </p:scale>
        <p:origin x="-7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62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569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447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4601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216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37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8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95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715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6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2293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F4005-A279-4232-A462-DB253F6A4B46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E04E1-2EEE-4883-B7A6-484271916B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89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err="1" smtClean="0">
                <a:solidFill>
                  <a:schemeClr val="tx2"/>
                </a:solidFill>
              </a:rPr>
              <a:t>Ops</a:t>
            </a:r>
            <a:r>
              <a:rPr lang="fi-FI" b="1" dirty="0" smtClean="0">
                <a:solidFill>
                  <a:schemeClr val="tx2"/>
                </a:solidFill>
              </a:rPr>
              <a:t> 2016</a:t>
            </a:r>
            <a:endParaRPr lang="fi-FI" b="1" dirty="0">
              <a:solidFill>
                <a:schemeClr val="tx2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tx2"/>
                </a:solidFill>
              </a:rPr>
              <a:t>Ulvilan kaupunki</a:t>
            </a:r>
            <a:endParaRPr lang="fi-FI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254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>
                <a:solidFill>
                  <a:schemeClr val="tx2"/>
                </a:solidFill>
              </a:rPr>
              <a:t>Ops</a:t>
            </a:r>
            <a:r>
              <a:rPr lang="fi-FI" b="1" dirty="0" smtClean="0">
                <a:solidFill>
                  <a:schemeClr val="tx2"/>
                </a:solidFill>
              </a:rPr>
              <a:t> 2016 </a:t>
            </a:r>
            <a:endParaRPr lang="fi-FI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237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400" b="1" dirty="0" smtClean="0">
                <a:solidFill>
                  <a:schemeClr val="tx2"/>
                </a:solidFill>
              </a:rPr>
              <a:t>        Ulvilan kaupungin koulujen yhteinen opetussuunnitelma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Henkilöstö kokonaisuudessaan suunnitteluun mukaan 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Kevään aikana luvut 1-5  /  Rehtorivetoisesti + koulun </a:t>
            </a:r>
            <a:r>
              <a:rPr lang="fi-FI" sz="1400" dirty="0" err="1" smtClean="0">
                <a:solidFill>
                  <a:schemeClr val="tx2"/>
                </a:solidFill>
              </a:rPr>
              <a:t>ops-ryhmä</a:t>
            </a:r>
            <a:endParaRPr lang="fi-FI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i-FI" sz="1400" dirty="0">
                <a:solidFill>
                  <a:schemeClr val="tx2"/>
                </a:solidFill>
              </a:rPr>
              <a:t> </a:t>
            </a:r>
            <a:r>
              <a:rPr lang="fi-FI" sz="1400" dirty="0" smtClean="0">
                <a:solidFill>
                  <a:schemeClr val="tx2"/>
                </a:solidFill>
              </a:rPr>
              <a:t>       1. Friitala/ Olavi/ </a:t>
            </a:r>
            <a:r>
              <a:rPr lang="fi-FI" sz="1400" dirty="0" err="1" smtClean="0">
                <a:solidFill>
                  <a:schemeClr val="tx2"/>
                </a:solidFill>
              </a:rPr>
              <a:t>Aurora/Kaasmarkku/Koski</a:t>
            </a:r>
            <a:r>
              <a:rPr lang="fi-FI" sz="1400" dirty="0" smtClean="0">
                <a:solidFill>
                  <a:schemeClr val="tx2"/>
                </a:solidFill>
              </a:rPr>
              <a:t>     2.  </a:t>
            </a:r>
            <a:r>
              <a:rPr lang="fi-FI" sz="1400" dirty="0" err="1" smtClean="0">
                <a:solidFill>
                  <a:schemeClr val="tx2"/>
                </a:solidFill>
              </a:rPr>
              <a:t>Vanhakylä/Suosmeri/Harjunpää</a:t>
            </a:r>
            <a:r>
              <a:rPr lang="fi-FI" sz="1400" dirty="0" smtClean="0">
                <a:solidFill>
                  <a:schemeClr val="tx2"/>
                </a:solidFill>
              </a:rPr>
              <a:t>     3. Yhteiskoulu</a:t>
            </a:r>
          </a:p>
          <a:p>
            <a:pPr>
              <a:buFont typeface="Arial" charset="0"/>
              <a:buChar char="•"/>
            </a:pPr>
            <a:r>
              <a:rPr lang="fi-FI" sz="1400" dirty="0" smtClean="0">
                <a:solidFill>
                  <a:schemeClr val="tx2"/>
                </a:solidFill>
              </a:rPr>
              <a:t>2 iltapäivää:  oppilaat kotiin klo 12.00 (työsuunnitelmamuutokset)</a:t>
            </a:r>
          </a:p>
          <a:p>
            <a:pPr>
              <a:buFont typeface="Arial" charset="0"/>
              <a:buChar char="•"/>
            </a:pPr>
            <a:r>
              <a:rPr lang="fi-FI" sz="1400" dirty="0" smtClean="0">
                <a:solidFill>
                  <a:schemeClr val="tx2"/>
                </a:solidFill>
              </a:rPr>
              <a:t>YT-tunnit , vesot, opekokoukset yms.</a:t>
            </a:r>
          </a:p>
          <a:p>
            <a:pPr>
              <a:buFont typeface="Arial" charset="0"/>
              <a:buChar char="•"/>
            </a:pPr>
            <a:r>
              <a:rPr lang="fi-FI" sz="1400" dirty="0" err="1" smtClean="0">
                <a:solidFill>
                  <a:schemeClr val="tx2"/>
                </a:solidFill>
              </a:rPr>
              <a:t>Pedanet</a:t>
            </a:r>
            <a:r>
              <a:rPr lang="fi-FI" sz="1400" dirty="0" smtClean="0">
                <a:solidFill>
                  <a:schemeClr val="tx2"/>
                </a:solidFill>
              </a:rPr>
              <a:t> tulossa yhteiseksi työvälineeksi! Koulutukset !   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Oppilaiden mukaantulo </a:t>
            </a:r>
            <a:r>
              <a:rPr lang="fi-FI" sz="1400" dirty="0" err="1" smtClean="0">
                <a:solidFill>
                  <a:schemeClr val="tx2"/>
                </a:solidFill>
              </a:rPr>
              <a:t>ops-työhön</a:t>
            </a:r>
            <a:r>
              <a:rPr lang="fi-FI" sz="1400" dirty="0" smtClean="0">
                <a:solidFill>
                  <a:schemeClr val="tx2"/>
                </a:solidFill>
              </a:rPr>
              <a:t> ( kirjoitus-piirustuskilpailut / oppilaskunnat)?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Huoltajien mukaantulo ? ( esim. </a:t>
            </a:r>
            <a:r>
              <a:rPr lang="fi-FI" sz="1400" dirty="0" err="1" smtClean="0">
                <a:solidFill>
                  <a:schemeClr val="tx2"/>
                </a:solidFill>
              </a:rPr>
              <a:t>Wilma-kysely</a:t>
            </a:r>
            <a:r>
              <a:rPr lang="fi-FI" sz="1400" dirty="0" smtClean="0">
                <a:solidFill>
                  <a:schemeClr val="tx2"/>
                </a:solidFill>
              </a:rPr>
              <a:t>?)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Muut tahot?</a:t>
            </a:r>
          </a:p>
          <a:p>
            <a:r>
              <a:rPr lang="fi-FI" sz="1400" dirty="0">
                <a:solidFill>
                  <a:schemeClr val="tx2"/>
                </a:solidFill>
              </a:rPr>
              <a:t>E</a:t>
            </a:r>
            <a:r>
              <a:rPr lang="fi-FI" sz="1400" dirty="0" smtClean="0">
                <a:solidFill>
                  <a:schemeClr val="tx2"/>
                </a:solidFill>
              </a:rPr>
              <a:t>siopetus / varhaiskasvatus?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Yhteistyö sos. ja </a:t>
            </a:r>
            <a:r>
              <a:rPr lang="fi-FI" sz="1400" dirty="0" err="1" smtClean="0">
                <a:solidFill>
                  <a:schemeClr val="tx2"/>
                </a:solidFill>
              </a:rPr>
              <a:t>terv</a:t>
            </a:r>
            <a:r>
              <a:rPr lang="fi-FI" sz="1400" dirty="0" smtClean="0">
                <a:solidFill>
                  <a:schemeClr val="tx2"/>
                </a:solidFill>
              </a:rPr>
              <a:t>. huollon viranomaisten kanssa?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Huomioitavaa  mm. voimassa olevat </a:t>
            </a:r>
            <a:r>
              <a:rPr lang="fi-FI" sz="1400" dirty="0" err="1" smtClean="0">
                <a:solidFill>
                  <a:schemeClr val="tx2"/>
                </a:solidFill>
              </a:rPr>
              <a:t>ap-</a:t>
            </a:r>
            <a:r>
              <a:rPr lang="fi-FI" sz="1400" dirty="0" smtClean="0">
                <a:solidFill>
                  <a:schemeClr val="tx2"/>
                </a:solidFill>
              </a:rPr>
              <a:t> </a:t>
            </a:r>
            <a:r>
              <a:rPr lang="fi-FI" sz="1400" dirty="0" err="1" smtClean="0">
                <a:solidFill>
                  <a:schemeClr val="tx2"/>
                </a:solidFill>
              </a:rPr>
              <a:t>ip-toiminnan</a:t>
            </a:r>
            <a:r>
              <a:rPr lang="fi-FI" sz="1400" dirty="0" smtClean="0">
                <a:solidFill>
                  <a:schemeClr val="tx2"/>
                </a:solidFill>
              </a:rPr>
              <a:t>, kestävän kehityksen , </a:t>
            </a:r>
            <a:r>
              <a:rPr lang="fi-FI" sz="1400" dirty="0" err="1" smtClean="0">
                <a:solidFill>
                  <a:schemeClr val="tx2"/>
                </a:solidFill>
              </a:rPr>
              <a:t>TVT-strategian</a:t>
            </a:r>
            <a:r>
              <a:rPr lang="fi-FI" sz="1400" dirty="0" smtClean="0">
                <a:solidFill>
                  <a:schemeClr val="tx2"/>
                </a:solidFill>
              </a:rPr>
              <a:t>, lasten ja nuorten hyvinvointisuunnitelmat</a:t>
            </a:r>
          </a:p>
          <a:p>
            <a:pPr marL="0" indent="0">
              <a:buNone/>
            </a:pPr>
            <a:r>
              <a:rPr lang="fi-FI" sz="1400" dirty="0" smtClean="0">
                <a:solidFill>
                  <a:schemeClr val="tx2"/>
                </a:solidFill>
              </a:rPr>
              <a:t>                           </a:t>
            </a:r>
            <a:r>
              <a:rPr lang="fi-FI" sz="1400" b="1" dirty="0" smtClean="0">
                <a:solidFill>
                  <a:srgbClr val="FF0000"/>
                </a:solidFill>
              </a:rPr>
              <a:t>Koulujen näkemykset valmiina 20.5. rehtoreiden arviointipäivänä!</a:t>
            </a:r>
          </a:p>
          <a:p>
            <a:pPr marL="0" indent="0">
              <a:buNone/>
            </a:pPr>
            <a:endParaRPr lang="fi-FI" sz="1400" dirty="0" smtClean="0">
              <a:solidFill>
                <a:schemeClr val="tx2"/>
              </a:solidFill>
            </a:endParaRPr>
          </a:p>
          <a:p>
            <a:endParaRPr lang="fi-FI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451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>
                <a:solidFill>
                  <a:schemeClr val="tx2"/>
                </a:solidFill>
              </a:rPr>
              <a:t>Luku 1</a:t>
            </a:r>
            <a:endParaRPr lang="fi-FI" sz="36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>
                <a:solidFill>
                  <a:schemeClr val="tx2"/>
                </a:solidFill>
              </a:rPr>
              <a:t>Nivelvaiheet : esiopetus-1lk , 2 </a:t>
            </a:r>
            <a:r>
              <a:rPr lang="fi-FI" sz="2000" dirty="0" err="1" smtClean="0">
                <a:solidFill>
                  <a:schemeClr val="tx2"/>
                </a:solidFill>
              </a:rPr>
              <a:t>lk</a:t>
            </a:r>
            <a:r>
              <a:rPr lang="fi-FI" sz="2000" dirty="0" smtClean="0">
                <a:solidFill>
                  <a:schemeClr val="tx2"/>
                </a:solidFill>
              </a:rPr>
              <a:t> -3 </a:t>
            </a:r>
            <a:r>
              <a:rPr lang="fi-FI" sz="2000" dirty="0" err="1" smtClean="0">
                <a:solidFill>
                  <a:schemeClr val="tx2"/>
                </a:solidFill>
              </a:rPr>
              <a:t>lk</a:t>
            </a:r>
            <a:r>
              <a:rPr lang="fi-FI" sz="2000" dirty="0" smtClean="0">
                <a:solidFill>
                  <a:schemeClr val="tx2"/>
                </a:solidFill>
              </a:rPr>
              <a:t>, 6 </a:t>
            </a:r>
            <a:r>
              <a:rPr lang="fi-FI" sz="2000" dirty="0" err="1" smtClean="0">
                <a:solidFill>
                  <a:schemeClr val="tx2"/>
                </a:solidFill>
              </a:rPr>
              <a:t>lk</a:t>
            </a:r>
            <a:r>
              <a:rPr lang="fi-FI" sz="2000" dirty="0" smtClean="0">
                <a:solidFill>
                  <a:schemeClr val="tx2"/>
                </a:solidFill>
              </a:rPr>
              <a:t> – yläkoulu, 9 </a:t>
            </a:r>
            <a:r>
              <a:rPr lang="fi-FI" sz="2000" dirty="0" err="1" smtClean="0">
                <a:solidFill>
                  <a:schemeClr val="tx2"/>
                </a:solidFill>
              </a:rPr>
              <a:t>lk</a:t>
            </a:r>
            <a:r>
              <a:rPr lang="fi-FI" sz="2000" dirty="0" smtClean="0">
                <a:solidFill>
                  <a:schemeClr val="tx2"/>
                </a:solidFill>
              </a:rPr>
              <a:t> – toinen aste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Yhdysluokkaopetus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Vuosiluokkiin sidottu tai sitomaton opetus, oppilaiden omat opinto-ohjelmat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Ainejakoinen opetus vai kokonaan tai osin eheytetty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TUNTIJAKO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KIELIOHJELMA, MILTÄ VUOSILUOKALTA ERI KIELTEN OPETUS ALOITETAAN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VALINNAISET AINEET, MILLÄ VUOSILUOKILLA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Opetuksen mahdolliset painotukset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Oppilaanohjauksen järjestäminen</a:t>
            </a:r>
          </a:p>
          <a:p>
            <a:endParaRPr lang="fi-FI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191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>
                <a:solidFill>
                  <a:schemeClr val="tx2"/>
                </a:solidFill>
              </a:rPr>
              <a:t>Luku 2</a:t>
            </a:r>
            <a:endParaRPr lang="fi-FI" sz="32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400" dirty="0" smtClean="0">
                <a:solidFill>
                  <a:schemeClr val="tx2"/>
                </a:solidFill>
              </a:rPr>
              <a:t>Arvoperusta</a:t>
            </a:r>
          </a:p>
          <a:p>
            <a:pPr>
              <a:buFontTx/>
              <a:buChar char="-"/>
            </a:pPr>
            <a:r>
              <a:rPr lang="fi-FI" sz="2400" dirty="0" smtClean="0">
                <a:solidFill>
                  <a:schemeClr val="tx2"/>
                </a:solidFill>
              </a:rPr>
              <a:t>Oppimiskäsitys; paikalliset näkökulmat ja painotukset</a:t>
            </a:r>
          </a:p>
          <a:p>
            <a:pPr>
              <a:buFontTx/>
              <a:buChar char="-"/>
            </a:pPr>
            <a:r>
              <a:rPr lang="fi-FI" sz="2400" dirty="0" smtClean="0">
                <a:solidFill>
                  <a:schemeClr val="tx2"/>
                </a:solidFill>
              </a:rPr>
              <a:t>Miten jatkossa arvoperustaa ja oppimiskäsityksen toteutumista seurataan ja arvioidaan?</a:t>
            </a:r>
          </a:p>
          <a:p>
            <a:pPr>
              <a:buFontTx/>
              <a:buChar char="-"/>
            </a:pPr>
            <a:r>
              <a:rPr lang="fi-FI" sz="2400" dirty="0" smtClean="0">
                <a:solidFill>
                  <a:schemeClr val="tx2"/>
                </a:solidFill>
              </a:rPr>
              <a:t>Mahdolliset koulukohtaiset täydennykset kirjataan koulukohtaiseen opetussuunnitelmaan ja/tai  lukuvuosisuunnitelmaan.</a:t>
            </a:r>
            <a:endParaRPr lang="fi-FI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525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>
                <a:solidFill>
                  <a:schemeClr val="tx2"/>
                </a:solidFill>
              </a:rPr>
              <a:t>Luku 3</a:t>
            </a:r>
            <a:endParaRPr lang="fi-FI" sz="32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>
                <a:solidFill>
                  <a:schemeClr val="tx2"/>
                </a:solidFill>
              </a:rPr>
              <a:t>Mitkä ovat opetussuunnitelman perusteissa määritellyn laaja-alaisen osaamisen  ( seitsemän osaamiskokonaisuutta ) mahdolliset paikalliset painotukset ja miten painottuminen ilmenee?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Mitkä ovat ne järjestelyt ja toimenpiteet, joiden avulla laaja-alaisen tavoitteiden toteutumista opetustyössä huolehditaan  ja toteutumista seurataan ( laaja-alaisen osaamisen tarkemmat tavoitteet määritellään vuosiluokkakokonaisuuksittain (vrt. luvut 13-15) )?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Mitkä ovat paikalliset, perusopetuksen tehtävää mahdollisesti täydentävät ja käytännön toteuttamista ilmentävät näkökohdat?</a:t>
            </a:r>
            <a:endParaRPr lang="fi-FI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622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>
                <a:solidFill>
                  <a:schemeClr val="tx2"/>
                </a:solidFill>
              </a:rPr>
              <a:t>Luku 4</a:t>
            </a:r>
            <a:endParaRPr lang="fi-FI" sz="32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800" dirty="0" smtClean="0">
                <a:solidFill>
                  <a:schemeClr val="tx2"/>
                </a:solidFill>
              </a:rPr>
              <a:t>Toimintakulttuurin edistäminen ja arviointi; mahdolliset paikalliset painotukset ( oppiva yhteisö, hyvinvointi ja turvallinen arki, vuorovaikutus ja monipuolinen työskentely, kulttuurinen moninaisuus ja kielitietoisuus, osallisuus ja demokraattinen toiminta, yhdenvertaisuus ja tasa-arvo, vastuu ympäristöstä ja kestävä tulevaisuus, oppimisympäristöt, työtavat, opetuksen eheyttäminen ja monialaiset oppimiskokonaisuudet)</a:t>
            </a:r>
          </a:p>
          <a:p>
            <a:r>
              <a:rPr lang="fi-FI" sz="1800" dirty="0" smtClean="0">
                <a:solidFill>
                  <a:schemeClr val="tx2"/>
                </a:solidFill>
              </a:rPr>
              <a:t>Toteuttamista ohjaavat paikalliset tavoitteet</a:t>
            </a:r>
          </a:p>
          <a:p>
            <a:r>
              <a:rPr lang="fi-FI" sz="1800" dirty="0" smtClean="0">
                <a:solidFill>
                  <a:schemeClr val="tx2"/>
                </a:solidFill>
              </a:rPr>
              <a:t>Toteutumista ohjaavat periaatteet ja toteuttamistavat</a:t>
            </a:r>
          </a:p>
          <a:p>
            <a:r>
              <a:rPr lang="fi-FI" sz="1800" dirty="0" smtClean="0">
                <a:solidFill>
                  <a:schemeClr val="tx2"/>
                </a:solidFill>
              </a:rPr>
              <a:t>Tavoitteet ja sisällöt</a:t>
            </a:r>
          </a:p>
          <a:p>
            <a:r>
              <a:rPr lang="fi-FI" sz="1800" dirty="0" smtClean="0">
                <a:solidFill>
                  <a:schemeClr val="tx2"/>
                </a:solidFill>
              </a:rPr>
              <a:t>Arviointikäytännöt</a:t>
            </a:r>
          </a:p>
          <a:p>
            <a:r>
              <a:rPr lang="fi-FI" sz="1800" dirty="0" smtClean="0">
                <a:solidFill>
                  <a:schemeClr val="tx2"/>
                </a:solidFill>
              </a:rPr>
              <a:t>Toteutumisen seuranta, arviointi ja kehittäminen</a:t>
            </a:r>
          </a:p>
          <a:p>
            <a:r>
              <a:rPr lang="fi-FI" sz="1800" b="1" dirty="0" smtClean="0">
                <a:solidFill>
                  <a:srgbClr val="FF0000"/>
                </a:solidFill>
              </a:rPr>
              <a:t>Jokainen koulu täsmentää edellä kuvatun oman toimintakulttuurinsa joko koulukohtaiseen </a:t>
            </a:r>
            <a:r>
              <a:rPr lang="fi-FI" sz="1800" b="1" dirty="0" err="1" smtClean="0">
                <a:solidFill>
                  <a:srgbClr val="FF0000"/>
                </a:solidFill>
              </a:rPr>
              <a:t>ops:iin</a:t>
            </a:r>
            <a:r>
              <a:rPr lang="fi-FI" sz="1800" b="1" dirty="0" smtClean="0">
                <a:solidFill>
                  <a:srgbClr val="FF0000"/>
                </a:solidFill>
              </a:rPr>
              <a:t> ja /tai lukuvuosisuunnitelmaan.</a:t>
            </a:r>
          </a:p>
          <a:p>
            <a:endParaRPr lang="fi-FI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58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>
                <a:solidFill>
                  <a:schemeClr val="tx2"/>
                </a:solidFill>
              </a:rPr>
              <a:t>Luku 5</a:t>
            </a:r>
            <a:endParaRPr lang="fi-FI" sz="32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>
                <a:solidFill>
                  <a:schemeClr val="tx2"/>
                </a:solidFill>
              </a:rPr>
              <a:t>Yhteinen vastuu koulupäivästä sekä yhteistyö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Kasvatuskeskustelut ja kurinpidollisten keinojen käyttö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Etäyhteyksiä hyödyntävä opetus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Vuosiluokkiin sitomaton opiskelu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Yhdysluokkaopetus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Joustava perusopetus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Opetus erityisissä tilanteissa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Opetuksen ja kasvatuksen tavoitteita tukeva muu toiminta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Kerhotoiminta, koulukirjasto, </a:t>
            </a:r>
            <a:r>
              <a:rPr lang="fi-FI" sz="2000" dirty="0" err="1" smtClean="0">
                <a:solidFill>
                  <a:schemeClr val="tx2"/>
                </a:solidFill>
              </a:rPr>
              <a:t>ap-ip-toiminta</a:t>
            </a:r>
            <a:endParaRPr lang="fi-FI" sz="2000" dirty="0" smtClean="0">
              <a:solidFill>
                <a:schemeClr val="tx2"/>
              </a:solidFill>
            </a:endParaRPr>
          </a:p>
          <a:p>
            <a:r>
              <a:rPr lang="fi-FI" sz="2000" dirty="0" smtClean="0">
                <a:solidFill>
                  <a:schemeClr val="tx2"/>
                </a:solidFill>
              </a:rPr>
              <a:t>Kouluruokailu, ruoka-, terveys- ja tapakasvatus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Koulumatka, koulukuljetukset</a:t>
            </a:r>
          </a:p>
        </p:txBody>
      </p:sp>
    </p:spTree>
    <p:extLst>
      <p:ext uri="{BB962C8B-B14F-4D97-AF65-F5344CB8AC3E}">
        <p14:creationId xmlns:p14="http://schemas.microsoft.com/office/powerpoint/2010/main" val="70365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>
                <a:solidFill>
                  <a:schemeClr val="tx2"/>
                </a:solidFill>
              </a:rPr>
              <a:t>Luvut 6 - 15</a:t>
            </a:r>
            <a:endParaRPr lang="fi-FI" sz="32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dirty="0" err="1" smtClean="0">
                <a:solidFill>
                  <a:schemeClr val="tx2"/>
                </a:solidFill>
              </a:rPr>
              <a:t>Ops-koordinaattori(t</a:t>
            </a:r>
            <a:r>
              <a:rPr lang="fi-FI" sz="2000" dirty="0" smtClean="0">
                <a:solidFill>
                  <a:schemeClr val="tx2"/>
                </a:solidFill>
              </a:rPr>
              <a:t>) 10.8. alkaen.  </a:t>
            </a:r>
            <a:r>
              <a:rPr lang="fi-FI" sz="2000" dirty="0" err="1" smtClean="0">
                <a:solidFill>
                  <a:schemeClr val="tx2"/>
                </a:solidFill>
              </a:rPr>
              <a:t>TVA-lisä</a:t>
            </a:r>
            <a:r>
              <a:rPr lang="fi-FI" sz="2000" dirty="0" smtClean="0">
                <a:solidFill>
                  <a:schemeClr val="tx2"/>
                </a:solidFill>
              </a:rPr>
              <a:t>   xx € / kk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Koulujen </a:t>
            </a:r>
            <a:r>
              <a:rPr lang="fi-FI" sz="2000" dirty="0" err="1" smtClean="0">
                <a:solidFill>
                  <a:schemeClr val="tx2"/>
                </a:solidFill>
              </a:rPr>
              <a:t>ops-työryhmät</a:t>
            </a:r>
            <a:r>
              <a:rPr lang="fi-FI" sz="2000" dirty="0" smtClean="0">
                <a:solidFill>
                  <a:schemeClr val="tx2"/>
                </a:solidFill>
              </a:rPr>
              <a:t> / ryhmän vetäjälle </a:t>
            </a:r>
            <a:r>
              <a:rPr lang="fi-FI" sz="2000" dirty="0" err="1" smtClean="0">
                <a:solidFill>
                  <a:schemeClr val="tx2"/>
                </a:solidFill>
              </a:rPr>
              <a:t>TVA-lisä</a:t>
            </a:r>
            <a:r>
              <a:rPr lang="fi-FI" sz="2000" dirty="0" smtClean="0">
                <a:solidFill>
                  <a:schemeClr val="tx2"/>
                </a:solidFill>
              </a:rPr>
              <a:t>    40€ / kk</a:t>
            </a:r>
            <a:r>
              <a:rPr lang="fi-FI" sz="2000" dirty="0">
                <a:solidFill>
                  <a:schemeClr val="tx2"/>
                </a:solidFill>
              </a:rPr>
              <a:t> </a:t>
            </a:r>
            <a:endParaRPr lang="fi-FI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i-FI" sz="2000" dirty="0">
                <a:solidFill>
                  <a:schemeClr val="tx2"/>
                </a:solidFill>
              </a:rPr>
              <a:t> </a:t>
            </a:r>
            <a:r>
              <a:rPr lang="fi-FI" sz="2000" dirty="0" smtClean="0">
                <a:solidFill>
                  <a:schemeClr val="tx2"/>
                </a:solidFill>
              </a:rPr>
              <a:t>     Tuloksellisuuserä </a:t>
            </a:r>
            <a:r>
              <a:rPr lang="fi-FI" sz="2000" dirty="0">
                <a:solidFill>
                  <a:schemeClr val="tx2"/>
                </a:solidFill>
              </a:rPr>
              <a:t>/</a:t>
            </a:r>
            <a:r>
              <a:rPr lang="fi-FI" sz="2000" dirty="0" err="1" smtClean="0">
                <a:solidFill>
                  <a:schemeClr val="tx2"/>
                </a:solidFill>
              </a:rPr>
              <a:t>Wilma</a:t>
            </a:r>
            <a:r>
              <a:rPr lang="fi-FI" sz="2000" dirty="0" smtClean="0">
                <a:solidFill>
                  <a:schemeClr val="tx2"/>
                </a:solidFill>
              </a:rPr>
              <a:t>  muuttuu  </a:t>
            </a:r>
            <a:r>
              <a:rPr lang="fi-FI" sz="2000" dirty="0" err="1" smtClean="0">
                <a:solidFill>
                  <a:schemeClr val="tx2"/>
                </a:solidFill>
              </a:rPr>
              <a:t>ops-lisäksi</a:t>
            </a:r>
            <a:r>
              <a:rPr lang="fi-FI" sz="2000" dirty="0">
                <a:solidFill>
                  <a:schemeClr val="tx2"/>
                </a:solidFill>
              </a:rPr>
              <a:t> </a:t>
            </a:r>
            <a:r>
              <a:rPr lang="fi-FI" sz="2000" dirty="0" smtClean="0">
                <a:solidFill>
                  <a:schemeClr val="tx2"/>
                </a:solidFill>
              </a:rPr>
              <a:t>( 23,63€ - 25,29€)</a:t>
            </a:r>
          </a:p>
          <a:p>
            <a:pPr>
              <a:buFont typeface="Arial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Oppiaineryhmät ( 3-4 opettajaa) , vetäjälle   </a:t>
            </a:r>
            <a:r>
              <a:rPr lang="fi-FI" sz="2000" dirty="0" err="1" smtClean="0">
                <a:solidFill>
                  <a:schemeClr val="tx2"/>
                </a:solidFill>
              </a:rPr>
              <a:t>TVA-lisä</a:t>
            </a:r>
            <a:r>
              <a:rPr lang="fi-FI" sz="2000" dirty="0" smtClean="0">
                <a:solidFill>
                  <a:schemeClr val="tx2"/>
                </a:solidFill>
              </a:rPr>
              <a:t> XX€ /kk, haku keväällä                                                                                                                Luvut 6 – 12 valmiiksi syksyn 2015  aikana (marraskuun loppu)</a:t>
            </a:r>
          </a:p>
          <a:p>
            <a:pPr>
              <a:buFont typeface="Arial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Luvut 13 – 15 valmiiksi  kevään 2016 aikana (</a:t>
            </a:r>
            <a:r>
              <a:rPr lang="fi-FI" sz="2000" smtClean="0">
                <a:solidFill>
                  <a:schemeClr val="tx2"/>
                </a:solidFill>
              </a:rPr>
              <a:t>huhtikuun loppu)</a:t>
            </a:r>
            <a:endParaRPr lang="fi-FI" sz="20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Tuntijako lautakuntaan syksyn 2015 aikana</a:t>
            </a:r>
          </a:p>
          <a:p>
            <a:pPr>
              <a:buFont typeface="Arial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Koko </a:t>
            </a:r>
            <a:r>
              <a:rPr lang="fi-FI" sz="2000" dirty="0" err="1" smtClean="0">
                <a:solidFill>
                  <a:schemeClr val="tx2"/>
                </a:solidFill>
              </a:rPr>
              <a:t>ops</a:t>
            </a:r>
            <a:r>
              <a:rPr lang="fi-FI" sz="2000" dirty="0" smtClean="0">
                <a:solidFill>
                  <a:schemeClr val="tx2"/>
                </a:solidFill>
              </a:rPr>
              <a:t> 2016 lautakuntaan kesäkuussa 2016</a:t>
            </a:r>
          </a:p>
          <a:p>
            <a:pPr>
              <a:buFont typeface="Arial" charset="0"/>
              <a:buChar char="•"/>
            </a:pPr>
            <a:r>
              <a:rPr lang="fi-FI" sz="2000" dirty="0" err="1" smtClean="0">
                <a:solidFill>
                  <a:schemeClr val="tx2"/>
                </a:solidFill>
              </a:rPr>
              <a:t>Pedanet</a:t>
            </a:r>
            <a:r>
              <a:rPr lang="fi-FI" sz="2000" dirty="0" smtClean="0">
                <a:solidFill>
                  <a:schemeClr val="tx2"/>
                </a:solidFill>
              </a:rPr>
              <a:t> käyttöön /  koulutukset keväällä 2015 ja tarvittaessa syksyllä</a:t>
            </a:r>
          </a:p>
          <a:p>
            <a:pPr>
              <a:buFont typeface="Arial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Syksyn 2015  aikana 2  </a:t>
            </a:r>
            <a:r>
              <a:rPr lang="fi-FI" sz="2000" dirty="0" err="1" smtClean="0">
                <a:solidFill>
                  <a:schemeClr val="tx2"/>
                </a:solidFill>
              </a:rPr>
              <a:t>ip</a:t>
            </a:r>
            <a:r>
              <a:rPr lang="fi-FI" sz="2000" dirty="0" smtClean="0">
                <a:solidFill>
                  <a:schemeClr val="tx2"/>
                </a:solidFill>
              </a:rPr>
              <a:t> ( oppilaat kotiin klo 12.00, työsuunnitelmat!)</a:t>
            </a:r>
          </a:p>
          <a:p>
            <a:pPr>
              <a:buFont typeface="Arial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Kevät 2016 aikana 2 </a:t>
            </a:r>
            <a:r>
              <a:rPr lang="fi-FI" sz="2000" dirty="0" err="1" smtClean="0">
                <a:solidFill>
                  <a:schemeClr val="tx2"/>
                </a:solidFill>
              </a:rPr>
              <a:t>ip</a:t>
            </a:r>
            <a:r>
              <a:rPr lang="fi-FI" sz="2000" dirty="0" smtClean="0">
                <a:solidFill>
                  <a:schemeClr val="tx2"/>
                </a:solidFill>
              </a:rPr>
              <a:t> (oppilaat kotiin klo 12.00, työsuunnitelmat)</a:t>
            </a:r>
          </a:p>
          <a:p>
            <a:pPr>
              <a:buFont typeface="Arial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Tammi-helmikuussa 2016  1 </a:t>
            </a:r>
            <a:r>
              <a:rPr lang="fi-FI" sz="2000" dirty="0" err="1" smtClean="0">
                <a:solidFill>
                  <a:schemeClr val="tx2"/>
                </a:solidFill>
              </a:rPr>
              <a:t>vesopv</a:t>
            </a:r>
            <a:r>
              <a:rPr lang="fi-FI" sz="2000" dirty="0" smtClean="0">
                <a:solidFill>
                  <a:schemeClr val="tx2"/>
                </a:solidFill>
              </a:rPr>
              <a:t>.</a:t>
            </a:r>
            <a:endParaRPr lang="fi-FI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08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536</Words>
  <Application>Microsoft Office PowerPoint</Application>
  <PresentationFormat>Näytössä katseltava diaesitys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Office-teema</vt:lpstr>
      <vt:lpstr>Ops 2016</vt:lpstr>
      <vt:lpstr>Ops 2016 </vt:lpstr>
      <vt:lpstr>Luku 1</vt:lpstr>
      <vt:lpstr>Luku 2</vt:lpstr>
      <vt:lpstr>Luku 3</vt:lpstr>
      <vt:lpstr>Luku 4</vt:lpstr>
      <vt:lpstr>Luku 5</vt:lpstr>
      <vt:lpstr>Luvut 6 - 15</vt:lpstr>
    </vt:vector>
  </TitlesOfParts>
  <Company>Ulvilan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 2016</dc:title>
  <dc:creator>Helin Päivi</dc:creator>
  <cp:lastModifiedBy>Helin Päivi</cp:lastModifiedBy>
  <cp:revision>27</cp:revision>
  <dcterms:created xsi:type="dcterms:W3CDTF">2015-02-27T10:51:26Z</dcterms:created>
  <dcterms:modified xsi:type="dcterms:W3CDTF">2015-05-11T05:42:27Z</dcterms:modified>
</cp:coreProperties>
</file>