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1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708" r:id="rId2"/>
    <p:sldMasterId id="2147483717" r:id="rId3"/>
    <p:sldMasterId id="2147483730" r:id="rId4"/>
    <p:sldMasterId id="2147483734" r:id="rId5"/>
    <p:sldMasterId id="2147483738" r:id="rId6"/>
  </p:sldMasterIdLst>
  <p:notesMasterIdLst>
    <p:notesMasterId r:id="rId44"/>
  </p:notesMasterIdLst>
  <p:handoutMasterIdLst>
    <p:handoutMasterId r:id="rId45"/>
  </p:handoutMasterIdLst>
  <p:sldIdLst>
    <p:sldId id="636" r:id="rId7"/>
    <p:sldId id="821" r:id="rId8"/>
    <p:sldId id="701" r:id="rId9"/>
    <p:sldId id="702" r:id="rId10"/>
    <p:sldId id="771" r:id="rId11"/>
    <p:sldId id="772" r:id="rId12"/>
    <p:sldId id="773" r:id="rId13"/>
    <p:sldId id="651" r:id="rId14"/>
    <p:sldId id="774" r:id="rId15"/>
    <p:sldId id="823" r:id="rId16"/>
    <p:sldId id="824" r:id="rId17"/>
    <p:sldId id="825" r:id="rId18"/>
    <p:sldId id="714" r:id="rId19"/>
    <p:sldId id="715" r:id="rId20"/>
    <p:sldId id="717" r:id="rId21"/>
    <p:sldId id="716" r:id="rId22"/>
    <p:sldId id="648" r:id="rId23"/>
    <p:sldId id="719" r:id="rId24"/>
    <p:sldId id="720" r:id="rId25"/>
    <p:sldId id="653" r:id="rId26"/>
    <p:sldId id="632" r:id="rId27"/>
    <p:sldId id="802" r:id="rId28"/>
    <p:sldId id="814" r:id="rId29"/>
    <p:sldId id="813" r:id="rId30"/>
    <p:sldId id="803" r:id="rId31"/>
    <p:sldId id="815" r:id="rId32"/>
    <p:sldId id="816" r:id="rId33"/>
    <p:sldId id="630" r:id="rId34"/>
    <p:sldId id="817" r:id="rId35"/>
    <p:sldId id="818" r:id="rId36"/>
    <p:sldId id="775" r:id="rId37"/>
    <p:sldId id="658" r:id="rId38"/>
    <p:sldId id="659" r:id="rId39"/>
    <p:sldId id="819" r:id="rId40"/>
    <p:sldId id="820" r:id="rId41"/>
    <p:sldId id="767" r:id="rId42"/>
    <p:sldId id="822" r:id="rId43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CCFFFF"/>
    <a:srgbClr val="CCCCFF"/>
    <a:srgbClr val="00FFFF"/>
    <a:srgbClr val="9999FF"/>
    <a:srgbClr val="99CCFF"/>
    <a:srgbClr val="CDEBFF"/>
    <a:srgbClr val="FFFF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71" autoAdjust="0"/>
  </p:normalViewPr>
  <p:slideViewPr>
    <p:cSldViewPr>
      <p:cViewPr>
        <p:scale>
          <a:sx n="76" d="100"/>
          <a:sy n="76" d="100"/>
        </p:scale>
        <p:origin x="-1398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C9892F-26DA-4BB5-821B-DDE79CB491CA}" type="doc">
      <dgm:prSet loTypeId="urn:microsoft.com/office/officeart/2009/layout/ReverseList" loCatId="relationship" qsTypeId="urn:microsoft.com/office/officeart/2005/8/quickstyle/3d4" qsCatId="3D" csTypeId="urn:microsoft.com/office/officeart/2005/8/colors/accent2_5" csCatId="accent2" phldr="1"/>
      <dgm:spPr/>
      <dgm:t>
        <a:bodyPr/>
        <a:lstStyle/>
        <a:p>
          <a:endParaRPr lang="fi-FI"/>
        </a:p>
      </dgm:t>
    </dgm:pt>
    <dgm:pt modelId="{E855C20C-1846-4598-B920-E9BA5CCE64A4}">
      <dgm:prSet phldrT="[Teksti]" custT="1"/>
      <dgm:spPr/>
      <dgm:t>
        <a:bodyPr/>
        <a:lstStyle/>
        <a:p>
          <a:r>
            <a:rPr lang="fi-FI" sz="1800" dirty="0" smtClean="0"/>
            <a:t>Oppilaan oppimisen ja opiskelun ohjaaminen, tukeminen ja kannustaminen</a:t>
          </a:r>
          <a:endParaRPr lang="fi-FI" sz="1800" dirty="0"/>
        </a:p>
      </dgm:t>
    </dgm:pt>
    <dgm:pt modelId="{D92B06FD-C0DB-49E5-BF1C-F13055DB500E}" type="parTrans" cxnId="{E520C9C8-3A87-4ED7-9DE9-7F79E7695CA9}">
      <dgm:prSet/>
      <dgm:spPr/>
      <dgm:t>
        <a:bodyPr/>
        <a:lstStyle/>
        <a:p>
          <a:endParaRPr lang="fi-FI"/>
        </a:p>
      </dgm:t>
    </dgm:pt>
    <dgm:pt modelId="{FCBF72EA-A9A2-4D8F-A430-C7F9457632BC}" type="sibTrans" cxnId="{E520C9C8-3A87-4ED7-9DE9-7F79E7695CA9}">
      <dgm:prSet/>
      <dgm:spPr/>
      <dgm:t>
        <a:bodyPr/>
        <a:lstStyle/>
        <a:p>
          <a:endParaRPr lang="fi-FI"/>
        </a:p>
      </dgm:t>
    </dgm:pt>
    <dgm:pt modelId="{4DC12AA7-C08D-43D4-AFDB-A70F2FD1358B}">
      <dgm:prSet phldrT="[Teksti]" custT="1"/>
      <dgm:spPr/>
      <dgm:t>
        <a:bodyPr/>
        <a:lstStyle/>
        <a:p>
          <a:r>
            <a:rPr lang="fi-FI" sz="1800" dirty="0" smtClean="0"/>
            <a:t>Oppilaan suoriutumisen kuvaaminen suhteessa tavoitteisiin</a:t>
          </a:r>
          <a:endParaRPr lang="fi-FI" sz="1800" dirty="0"/>
        </a:p>
      </dgm:t>
    </dgm:pt>
    <dgm:pt modelId="{6B4B80AD-4320-4DFB-AF21-95D64F857AE7}" type="parTrans" cxnId="{5A0F6FBD-BE6C-47C3-A6A8-CF3E07D674A4}">
      <dgm:prSet/>
      <dgm:spPr/>
      <dgm:t>
        <a:bodyPr/>
        <a:lstStyle/>
        <a:p>
          <a:endParaRPr lang="fi-FI"/>
        </a:p>
      </dgm:t>
    </dgm:pt>
    <dgm:pt modelId="{0BF601B1-2E26-47B8-9A40-AB69CBAE3E68}" type="sibTrans" cxnId="{5A0F6FBD-BE6C-47C3-A6A8-CF3E07D674A4}">
      <dgm:prSet/>
      <dgm:spPr/>
      <dgm:t>
        <a:bodyPr/>
        <a:lstStyle/>
        <a:p>
          <a:endParaRPr lang="fi-FI"/>
        </a:p>
      </dgm:t>
    </dgm:pt>
    <dgm:pt modelId="{F48D444B-624C-4004-A41D-61C6188176E8}" type="pres">
      <dgm:prSet presAssocID="{59C9892F-26DA-4BB5-821B-DDE79CB491CA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F2DEAAFA-3992-4DCE-B3CB-4D56855390AF}" type="pres">
      <dgm:prSet presAssocID="{59C9892F-26DA-4BB5-821B-DDE79CB491CA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0C2D413-BAD8-4120-BD3C-0DBF5173EF2B}" type="pres">
      <dgm:prSet presAssocID="{59C9892F-26DA-4BB5-821B-DDE79CB491CA}" presName="LeftNode" presStyleLbl="bgImgPlace1" presStyleIdx="0" presStyleCnt="2">
        <dgm:presLayoutVars>
          <dgm:chMax val="2"/>
          <dgm:chPref val="2"/>
        </dgm:presLayoutVars>
      </dgm:prSet>
      <dgm:spPr/>
      <dgm:t>
        <a:bodyPr/>
        <a:lstStyle/>
        <a:p>
          <a:endParaRPr lang="fi-FI"/>
        </a:p>
      </dgm:t>
    </dgm:pt>
    <dgm:pt modelId="{530B75B2-3E5D-4C0A-A7C4-5B58946F20AA}" type="pres">
      <dgm:prSet presAssocID="{59C9892F-26DA-4BB5-821B-DDE79CB491CA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FC48723-7F00-4327-B0C1-31CAB92B780A}" type="pres">
      <dgm:prSet presAssocID="{59C9892F-26DA-4BB5-821B-DDE79CB491CA}" presName="RightNode" presStyleLbl="bgImgPlace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54DC9758-2FBB-4DB5-A5B8-0EF544882DD7}" type="pres">
      <dgm:prSet presAssocID="{59C9892F-26DA-4BB5-821B-DDE79CB491CA}" presName="TopArrow" presStyleLbl="node1" presStyleIdx="0" presStyleCnt="2"/>
      <dgm:spPr/>
      <dgm:t>
        <a:bodyPr/>
        <a:lstStyle/>
        <a:p>
          <a:endParaRPr lang="fi-FI"/>
        </a:p>
      </dgm:t>
    </dgm:pt>
    <dgm:pt modelId="{4991DC78-A569-47A6-BCD0-A06128FF6F27}" type="pres">
      <dgm:prSet presAssocID="{59C9892F-26DA-4BB5-821B-DDE79CB491CA}" presName="BottomArrow" presStyleLbl="node1" presStyleIdx="1" presStyleCnt="2"/>
      <dgm:spPr/>
      <dgm:t>
        <a:bodyPr/>
        <a:lstStyle/>
        <a:p>
          <a:endParaRPr lang="fi-FI"/>
        </a:p>
      </dgm:t>
    </dgm:pt>
  </dgm:ptLst>
  <dgm:cxnLst>
    <dgm:cxn modelId="{4BDD2493-15C9-432E-9DA1-C52CEA2F39D7}" type="presOf" srcId="{59C9892F-26DA-4BB5-821B-DDE79CB491CA}" destId="{F48D444B-624C-4004-A41D-61C6188176E8}" srcOrd="0" destOrd="0" presId="urn:microsoft.com/office/officeart/2009/layout/ReverseList"/>
    <dgm:cxn modelId="{44C0A300-01DB-4784-9AF5-0C4DBD67734B}" type="presOf" srcId="{4DC12AA7-C08D-43D4-AFDB-A70F2FD1358B}" destId="{530B75B2-3E5D-4C0A-A7C4-5B58946F20AA}" srcOrd="0" destOrd="0" presId="urn:microsoft.com/office/officeart/2009/layout/ReverseList"/>
    <dgm:cxn modelId="{7A729D1D-3107-4B62-B66A-FEE4F973C20B}" type="presOf" srcId="{4DC12AA7-C08D-43D4-AFDB-A70F2FD1358B}" destId="{1FC48723-7F00-4327-B0C1-31CAB92B780A}" srcOrd="1" destOrd="0" presId="urn:microsoft.com/office/officeart/2009/layout/ReverseList"/>
    <dgm:cxn modelId="{5A0F6FBD-BE6C-47C3-A6A8-CF3E07D674A4}" srcId="{59C9892F-26DA-4BB5-821B-DDE79CB491CA}" destId="{4DC12AA7-C08D-43D4-AFDB-A70F2FD1358B}" srcOrd="1" destOrd="0" parTransId="{6B4B80AD-4320-4DFB-AF21-95D64F857AE7}" sibTransId="{0BF601B1-2E26-47B8-9A40-AB69CBAE3E68}"/>
    <dgm:cxn modelId="{AA304E65-74EC-467B-BF65-9FB6A6D3A9D2}" type="presOf" srcId="{E855C20C-1846-4598-B920-E9BA5CCE64A4}" destId="{F2DEAAFA-3992-4DCE-B3CB-4D56855390AF}" srcOrd="0" destOrd="0" presId="urn:microsoft.com/office/officeart/2009/layout/ReverseList"/>
    <dgm:cxn modelId="{E520C9C8-3A87-4ED7-9DE9-7F79E7695CA9}" srcId="{59C9892F-26DA-4BB5-821B-DDE79CB491CA}" destId="{E855C20C-1846-4598-B920-E9BA5CCE64A4}" srcOrd="0" destOrd="0" parTransId="{D92B06FD-C0DB-49E5-BF1C-F13055DB500E}" sibTransId="{FCBF72EA-A9A2-4D8F-A430-C7F9457632BC}"/>
    <dgm:cxn modelId="{92DA266D-C70B-4BBA-A091-3EA03A6C5EB6}" type="presOf" srcId="{E855C20C-1846-4598-B920-E9BA5CCE64A4}" destId="{30C2D413-BAD8-4120-BD3C-0DBF5173EF2B}" srcOrd="1" destOrd="0" presId="urn:microsoft.com/office/officeart/2009/layout/ReverseList"/>
    <dgm:cxn modelId="{AA38F7E4-D9BB-4EE7-8509-F22E408BA433}" type="presParOf" srcId="{F48D444B-624C-4004-A41D-61C6188176E8}" destId="{F2DEAAFA-3992-4DCE-B3CB-4D56855390AF}" srcOrd="0" destOrd="0" presId="urn:microsoft.com/office/officeart/2009/layout/ReverseList"/>
    <dgm:cxn modelId="{DC76CD84-E109-4A12-9B03-5A3811B20806}" type="presParOf" srcId="{F48D444B-624C-4004-A41D-61C6188176E8}" destId="{30C2D413-BAD8-4120-BD3C-0DBF5173EF2B}" srcOrd="1" destOrd="0" presId="urn:microsoft.com/office/officeart/2009/layout/ReverseList"/>
    <dgm:cxn modelId="{33CFFA0D-EAD2-4907-9D89-3E2DE023F3F2}" type="presParOf" srcId="{F48D444B-624C-4004-A41D-61C6188176E8}" destId="{530B75B2-3E5D-4C0A-A7C4-5B58946F20AA}" srcOrd="2" destOrd="0" presId="urn:microsoft.com/office/officeart/2009/layout/ReverseList"/>
    <dgm:cxn modelId="{B4ABFD67-C3F7-431C-A22F-79E94B8A1D1F}" type="presParOf" srcId="{F48D444B-624C-4004-A41D-61C6188176E8}" destId="{1FC48723-7F00-4327-B0C1-31CAB92B780A}" srcOrd="3" destOrd="0" presId="urn:microsoft.com/office/officeart/2009/layout/ReverseList"/>
    <dgm:cxn modelId="{34B97C24-A07B-4C1C-872F-E27A1A4A3073}" type="presParOf" srcId="{F48D444B-624C-4004-A41D-61C6188176E8}" destId="{54DC9758-2FBB-4DB5-A5B8-0EF544882DD7}" srcOrd="4" destOrd="0" presId="urn:microsoft.com/office/officeart/2009/layout/ReverseList"/>
    <dgm:cxn modelId="{14D6D5D7-B40B-4469-8C1C-DC9C6964D310}" type="presParOf" srcId="{F48D444B-624C-4004-A41D-61C6188176E8}" destId="{4991DC78-A569-47A6-BCD0-A06128FF6F27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22BD6E-58F7-4C3F-A210-7004CE6CC3F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461957C3-4EFD-4617-AACE-6C6FD3295D99}">
      <dgm:prSet phldrT="[Teksti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i-FI" dirty="0" smtClean="0"/>
            <a:t>Lainsäädännön määrittelemän arvioinnin pedagogisen tehtävän korostaminen</a:t>
          </a:r>
          <a:endParaRPr lang="fi-FI" dirty="0"/>
        </a:p>
      </dgm:t>
    </dgm:pt>
    <dgm:pt modelId="{8F6505E9-0781-4BA4-8D6C-11C137BEAE55}" type="parTrans" cxnId="{E489A90A-0E2A-40DA-AC8A-694588DD1F31}">
      <dgm:prSet/>
      <dgm:spPr/>
      <dgm:t>
        <a:bodyPr/>
        <a:lstStyle/>
        <a:p>
          <a:endParaRPr lang="fi-FI"/>
        </a:p>
      </dgm:t>
    </dgm:pt>
    <dgm:pt modelId="{9E705770-EDC0-4852-B0FC-203CBD1310C5}" type="sibTrans" cxnId="{E489A90A-0E2A-40DA-AC8A-694588DD1F31}">
      <dgm:prSet/>
      <dgm:spPr/>
      <dgm:t>
        <a:bodyPr/>
        <a:lstStyle/>
        <a:p>
          <a:endParaRPr lang="fi-FI"/>
        </a:p>
      </dgm:t>
    </dgm:pt>
    <dgm:pt modelId="{ADBA1BBC-CDAC-4F3F-94BB-36B1A543E589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Luvun nimeksi Oppimisen arviointi</a:t>
          </a:r>
          <a:endParaRPr lang="fi-FI" dirty="0"/>
        </a:p>
      </dgm:t>
    </dgm:pt>
    <dgm:pt modelId="{146F6423-1709-431B-863F-44128AD56756}" type="parTrans" cxnId="{4BAD0247-1CA3-4CFA-B1A7-E2EF8FCAF9CC}">
      <dgm:prSet/>
      <dgm:spPr/>
      <dgm:t>
        <a:bodyPr/>
        <a:lstStyle/>
        <a:p>
          <a:endParaRPr lang="fi-FI"/>
        </a:p>
      </dgm:t>
    </dgm:pt>
    <dgm:pt modelId="{8223CEB0-90BB-455E-8580-FFB7A4C47992}" type="sibTrans" cxnId="{4BAD0247-1CA3-4CFA-B1A7-E2EF8FCAF9CC}">
      <dgm:prSet/>
      <dgm:spPr/>
      <dgm:t>
        <a:bodyPr/>
        <a:lstStyle/>
        <a:p>
          <a:endParaRPr lang="fi-FI"/>
        </a:p>
      </dgm:t>
    </dgm:pt>
    <dgm:pt modelId="{15BB5F76-B3A0-43AF-AB26-9D8DDE52CC7D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Oppimista tukevan arviointikulttuuriin kuvaaminen</a:t>
          </a:r>
          <a:endParaRPr lang="fi-FI" dirty="0"/>
        </a:p>
      </dgm:t>
    </dgm:pt>
    <dgm:pt modelId="{D7C96364-C639-4FF7-854B-0BCF578AEF81}" type="parTrans" cxnId="{8C695B41-2946-4F31-BA55-ACD4D6809715}">
      <dgm:prSet/>
      <dgm:spPr/>
      <dgm:t>
        <a:bodyPr/>
        <a:lstStyle/>
        <a:p>
          <a:endParaRPr lang="fi-FI"/>
        </a:p>
      </dgm:t>
    </dgm:pt>
    <dgm:pt modelId="{D3E28AEE-5051-4F06-86F1-D92C385D9AED}" type="sibTrans" cxnId="{8C695B41-2946-4F31-BA55-ACD4D6809715}">
      <dgm:prSet/>
      <dgm:spPr/>
      <dgm:t>
        <a:bodyPr/>
        <a:lstStyle/>
        <a:p>
          <a:endParaRPr lang="fi-FI"/>
        </a:p>
      </dgm:t>
    </dgm:pt>
    <dgm:pt modelId="{B2665E42-5343-4F91-A44A-DA12E2329769}">
      <dgm:prSet phldrT="[Teksti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i-FI" dirty="0" smtClean="0"/>
            <a:t>Arvioinnin rakentuminen tuntijaon määrittämiin nivelkohtiin</a:t>
          </a:r>
          <a:endParaRPr lang="fi-FI" dirty="0"/>
        </a:p>
      </dgm:t>
    </dgm:pt>
    <dgm:pt modelId="{B3631407-DCB7-45D9-92B2-DFE64264B912}" type="parTrans" cxnId="{88FE5F65-36C6-4B48-85CE-D2A7876A4B5F}">
      <dgm:prSet/>
      <dgm:spPr/>
      <dgm:t>
        <a:bodyPr/>
        <a:lstStyle/>
        <a:p>
          <a:endParaRPr lang="fi-FI"/>
        </a:p>
      </dgm:t>
    </dgm:pt>
    <dgm:pt modelId="{9AF5A26A-DF7A-44C5-9C5A-850F34A6A231}" type="sibTrans" cxnId="{88FE5F65-36C6-4B48-85CE-D2A7876A4B5F}">
      <dgm:prSet/>
      <dgm:spPr/>
      <dgm:t>
        <a:bodyPr/>
        <a:lstStyle/>
        <a:p>
          <a:endParaRPr lang="fi-FI"/>
        </a:p>
      </dgm:t>
    </dgm:pt>
    <dgm:pt modelId="{71049886-1B68-41F4-9DED-36F3275B9C40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2. ja 6. vuosiluokan päätteeksi laajempi arviointipalaute</a:t>
          </a:r>
          <a:endParaRPr lang="fi-FI" dirty="0"/>
        </a:p>
      </dgm:t>
    </dgm:pt>
    <dgm:pt modelId="{C3171FCD-0378-4726-B341-1F371DD2DDC6}" type="parTrans" cxnId="{576D66C3-BBB3-4294-BB37-6241EE2EC892}">
      <dgm:prSet/>
      <dgm:spPr/>
      <dgm:t>
        <a:bodyPr/>
        <a:lstStyle/>
        <a:p>
          <a:endParaRPr lang="fi-FI"/>
        </a:p>
      </dgm:t>
    </dgm:pt>
    <dgm:pt modelId="{F25FAFF5-AC39-4BEB-B2BA-DD3222C7BB87}" type="sibTrans" cxnId="{576D66C3-BBB3-4294-BB37-6241EE2EC892}">
      <dgm:prSet/>
      <dgm:spPr/>
      <dgm:t>
        <a:bodyPr/>
        <a:lstStyle/>
        <a:p>
          <a:endParaRPr lang="fi-FI"/>
        </a:p>
      </dgm:t>
    </dgm:pt>
    <dgm:pt modelId="{80F51033-32E1-4580-A076-7BBBE610B943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Arvioinnin kohteet ja kriteerit oppiaineittain</a:t>
          </a:r>
          <a:endParaRPr lang="fi-FI" dirty="0"/>
        </a:p>
      </dgm:t>
    </dgm:pt>
    <dgm:pt modelId="{E5256BC4-A711-4AE5-A4AA-B4FCFF3F8AAE}" type="parTrans" cxnId="{E8FD5901-53C9-49FD-B05A-C6440D6520B5}">
      <dgm:prSet/>
      <dgm:spPr/>
      <dgm:t>
        <a:bodyPr/>
        <a:lstStyle/>
        <a:p>
          <a:endParaRPr lang="fi-FI"/>
        </a:p>
      </dgm:t>
    </dgm:pt>
    <dgm:pt modelId="{7FFB1D77-FE7C-4B5F-8B2D-B3E4317B2FAD}" type="sibTrans" cxnId="{E8FD5901-53C9-49FD-B05A-C6440D6520B5}">
      <dgm:prSet/>
      <dgm:spPr/>
      <dgm:t>
        <a:bodyPr/>
        <a:lstStyle/>
        <a:p>
          <a:endParaRPr lang="fi-FI"/>
        </a:p>
      </dgm:t>
    </dgm:pt>
    <dgm:pt modelId="{30B62810-EEC8-44AE-AB66-8B88ACA1E9AC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Arvioinnin formatiivisen luonteen avaaminen</a:t>
          </a:r>
          <a:endParaRPr lang="fi-FI" dirty="0"/>
        </a:p>
      </dgm:t>
    </dgm:pt>
    <dgm:pt modelId="{B9C66182-E3D2-4A52-8C4B-CD8359D3BED2}" type="parTrans" cxnId="{7D06C771-3B97-4CD2-A03E-5018C7DD1853}">
      <dgm:prSet/>
      <dgm:spPr/>
      <dgm:t>
        <a:bodyPr/>
        <a:lstStyle/>
        <a:p>
          <a:endParaRPr lang="fi-FI"/>
        </a:p>
      </dgm:t>
    </dgm:pt>
    <dgm:pt modelId="{6F6D8338-ADFD-40EE-AFC2-2D39313414F5}" type="sibTrans" cxnId="{7D06C771-3B97-4CD2-A03E-5018C7DD1853}">
      <dgm:prSet/>
      <dgm:spPr/>
      <dgm:t>
        <a:bodyPr/>
        <a:lstStyle/>
        <a:p>
          <a:endParaRPr lang="fi-FI"/>
        </a:p>
      </dgm:t>
    </dgm:pt>
    <dgm:pt modelId="{6BC469AF-5271-4991-B218-665F05C1DA15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Palautteen merkityksen korostaminen</a:t>
          </a:r>
          <a:endParaRPr lang="fi-FI" dirty="0"/>
        </a:p>
      </dgm:t>
    </dgm:pt>
    <dgm:pt modelId="{6B6142BA-CB3A-4024-8F14-D33BEF12A2BB}" type="parTrans" cxnId="{7CDC1C12-D0C8-40E9-AA00-741C8BC72512}">
      <dgm:prSet/>
      <dgm:spPr/>
      <dgm:t>
        <a:bodyPr/>
        <a:lstStyle/>
        <a:p>
          <a:endParaRPr lang="fi-FI"/>
        </a:p>
      </dgm:t>
    </dgm:pt>
    <dgm:pt modelId="{1C1D74E2-F9C3-4F6B-B3AC-E005B7FB0AD8}" type="sibTrans" cxnId="{7CDC1C12-D0C8-40E9-AA00-741C8BC72512}">
      <dgm:prSet/>
      <dgm:spPr/>
      <dgm:t>
        <a:bodyPr/>
        <a:lstStyle/>
        <a:p>
          <a:endParaRPr lang="fi-FI"/>
        </a:p>
      </dgm:t>
    </dgm:pt>
    <dgm:pt modelId="{C93C7B6C-47B7-46E3-9968-95FF2A8F5EF4}" type="pres">
      <dgm:prSet presAssocID="{2022BD6E-58F7-4C3F-A210-7004CE6CC3F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CF9EE49-17D5-4D7A-A49A-F6993EBC6E09}" type="pres">
      <dgm:prSet presAssocID="{461957C3-4EFD-4617-AACE-6C6FD3295D99}" presName="linNode" presStyleCnt="0"/>
      <dgm:spPr/>
    </dgm:pt>
    <dgm:pt modelId="{ACB00798-2FEB-47BA-8250-348730982D31}" type="pres">
      <dgm:prSet presAssocID="{461957C3-4EFD-4617-AACE-6C6FD3295D9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5A0AD5C-1699-4A7A-A66F-9CC147FF2385}" type="pres">
      <dgm:prSet presAssocID="{461957C3-4EFD-4617-AACE-6C6FD3295D9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C763350-EF3E-4EAE-B66F-B889F4295084}" type="pres">
      <dgm:prSet presAssocID="{9E705770-EDC0-4852-B0FC-203CBD1310C5}" presName="sp" presStyleCnt="0"/>
      <dgm:spPr/>
    </dgm:pt>
    <dgm:pt modelId="{A7E178C4-7C6D-45E7-8F0F-8F01A53D61DE}" type="pres">
      <dgm:prSet presAssocID="{B2665E42-5343-4F91-A44A-DA12E2329769}" presName="linNode" presStyleCnt="0"/>
      <dgm:spPr/>
    </dgm:pt>
    <dgm:pt modelId="{1A960465-D066-4173-A2CC-70B657630D53}" type="pres">
      <dgm:prSet presAssocID="{B2665E42-5343-4F91-A44A-DA12E2329769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D4A2F36-83B9-434C-B7D0-52F3548C0470}" type="pres">
      <dgm:prSet presAssocID="{B2665E42-5343-4F91-A44A-DA12E2329769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1FFCFD8-6AC2-4496-9FCE-1EFF2D404751}" type="presOf" srcId="{B2665E42-5343-4F91-A44A-DA12E2329769}" destId="{1A960465-D066-4173-A2CC-70B657630D53}" srcOrd="0" destOrd="0" presId="urn:microsoft.com/office/officeart/2005/8/layout/vList5"/>
    <dgm:cxn modelId="{8C695B41-2946-4F31-BA55-ACD4D6809715}" srcId="{461957C3-4EFD-4617-AACE-6C6FD3295D99}" destId="{15BB5F76-B3A0-43AF-AB26-9D8DDE52CC7D}" srcOrd="1" destOrd="0" parTransId="{D7C96364-C639-4FF7-854B-0BCF578AEF81}" sibTransId="{D3E28AEE-5051-4F06-86F1-D92C385D9AED}"/>
    <dgm:cxn modelId="{78A4C367-F848-436D-A818-72E671AEA6C4}" type="presOf" srcId="{30B62810-EEC8-44AE-AB66-8B88ACA1E9AC}" destId="{95A0AD5C-1699-4A7A-A66F-9CC147FF2385}" srcOrd="0" destOrd="2" presId="urn:microsoft.com/office/officeart/2005/8/layout/vList5"/>
    <dgm:cxn modelId="{88FE5F65-36C6-4B48-85CE-D2A7876A4B5F}" srcId="{2022BD6E-58F7-4C3F-A210-7004CE6CC3F5}" destId="{B2665E42-5343-4F91-A44A-DA12E2329769}" srcOrd="1" destOrd="0" parTransId="{B3631407-DCB7-45D9-92B2-DFE64264B912}" sibTransId="{9AF5A26A-DF7A-44C5-9C5A-850F34A6A231}"/>
    <dgm:cxn modelId="{4903966D-E0C3-40B8-BC74-CB1775626B2B}" type="presOf" srcId="{71049886-1B68-41F4-9DED-36F3275B9C40}" destId="{2D4A2F36-83B9-434C-B7D0-52F3548C0470}" srcOrd="0" destOrd="0" presId="urn:microsoft.com/office/officeart/2005/8/layout/vList5"/>
    <dgm:cxn modelId="{E8FD5901-53C9-49FD-B05A-C6440D6520B5}" srcId="{B2665E42-5343-4F91-A44A-DA12E2329769}" destId="{80F51033-32E1-4580-A076-7BBBE610B943}" srcOrd="1" destOrd="0" parTransId="{E5256BC4-A711-4AE5-A4AA-B4FCFF3F8AAE}" sibTransId="{7FFB1D77-FE7C-4B5F-8B2D-B3E4317B2FAD}"/>
    <dgm:cxn modelId="{E5D3993D-012C-4F0C-BD96-1DA0E7F27BC5}" type="presOf" srcId="{ADBA1BBC-CDAC-4F3F-94BB-36B1A543E589}" destId="{95A0AD5C-1699-4A7A-A66F-9CC147FF2385}" srcOrd="0" destOrd="0" presId="urn:microsoft.com/office/officeart/2005/8/layout/vList5"/>
    <dgm:cxn modelId="{2F6E8BC0-6E28-46A3-9233-4FF60ED43647}" type="presOf" srcId="{80F51033-32E1-4580-A076-7BBBE610B943}" destId="{2D4A2F36-83B9-434C-B7D0-52F3548C0470}" srcOrd="0" destOrd="1" presId="urn:microsoft.com/office/officeart/2005/8/layout/vList5"/>
    <dgm:cxn modelId="{7CDC1C12-D0C8-40E9-AA00-741C8BC72512}" srcId="{461957C3-4EFD-4617-AACE-6C6FD3295D99}" destId="{6BC469AF-5271-4991-B218-665F05C1DA15}" srcOrd="3" destOrd="0" parTransId="{6B6142BA-CB3A-4024-8F14-D33BEF12A2BB}" sibTransId="{1C1D74E2-F9C3-4F6B-B3AC-E005B7FB0AD8}"/>
    <dgm:cxn modelId="{C2BA16E6-B173-47C3-9B12-F7BBB6F482DF}" type="presOf" srcId="{2022BD6E-58F7-4C3F-A210-7004CE6CC3F5}" destId="{C93C7B6C-47B7-46E3-9968-95FF2A8F5EF4}" srcOrd="0" destOrd="0" presId="urn:microsoft.com/office/officeart/2005/8/layout/vList5"/>
    <dgm:cxn modelId="{B9D80760-4E06-4F65-94EA-6CB91D028C71}" type="presOf" srcId="{15BB5F76-B3A0-43AF-AB26-9D8DDE52CC7D}" destId="{95A0AD5C-1699-4A7A-A66F-9CC147FF2385}" srcOrd="0" destOrd="1" presId="urn:microsoft.com/office/officeart/2005/8/layout/vList5"/>
    <dgm:cxn modelId="{BE5C871E-7786-4265-A9C2-05FBB112C84C}" type="presOf" srcId="{6BC469AF-5271-4991-B218-665F05C1DA15}" destId="{95A0AD5C-1699-4A7A-A66F-9CC147FF2385}" srcOrd="0" destOrd="3" presId="urn:microsoft.com/office/officeart/2005/8/layout/vList5"/>
    <dgm:cxn modelId="{DC7C78C8-79D8-469F-A989-7764FCEE289B}" type="presOf" srcId="{461957C3-4EFD-4617-AACE-6C6FD3295D99}" destId="{ACB00798-2FEB-47BA-8250-348730982D31}" srcOrd="0" destOrd="0" presId="urn:microsoft.com/office/officeart/2005/8/layout/vList5"/>
    <dgm:cxn modelId="{7D06C771-3B97-4CD2-A03E-5018C7DD1853}" srcId="{461957C3-4EFD-4617-AACE-6C6FD3295D99}" destId="{30B62810-EEC8-44AE-AB66-8B88ACA1E9AC}" srcOrd="2" destOrd="0" parTransId="{B9C66182-E3D2-4A52-8C4B-CD8359D3BED2}" sibTransId="{6F6D8338-ADFD-40EE-AFC2-2D39313414F5}"/>
    <dgm:cxn modelId="{E489A90A-0E2A-40DA-AC8A-694588DD1F31}" srcId="{2022BD6E-58F7-4C3F-A210-7004CE6CC3F5}" destId="{461957C3-4EFD-4617-AACE-6C6FD3295D99}" srcOrd="0" destOrd="0" parTransId="{8F6505E9-0781-4BA4-8D6C-11C137BEAE55}" sibTransId="{9E705770-EDC0-4852-B0FC-203CBD1310C5}"/>
    <dgm:cxn modelId="{4BAD0247-1CA3-4CFA-B1A7-E2EF8FCAF9CC}" srcId="{461957C3-4EFD-4617-AACE-6C6FD3295D99}" destId="{ADBA1BBC-CDAC-4F3F-94BB-36B1A543E589}" srcOrd="0" destOrd="0" parTransId="{146F6423-1709-431B-863F-44128AD56756}" sibTransId="{8223CEB0-90BB-455E-8580-FFB7A4C47992}"/>
    <dgm:cxn modelId="{576D66C3-BBB3-4294-BB37-6241EE2EC892}" srcId="{B2665E42-5343-4F91-A44A-DA12E2329769}" destId="{71049886-1B68-41F4-9DED-36F3275B9C40}" srcOrd="0" destOrd="0" parTransId="{C3171FCD-0378-4726-B341-1F371DD2DDC6}" sibTransId="{F25FAFF5-AC39-4BEB-B2BA-DD3222C7BB87}"/>
    <dgm:cxn modelId="{1C170187-BB5A-42CB-A502-B2EBAD01556E}" type="presParOf" srcId="{C93C7B6C-47B7-46E3-9968-95FF2A8F5EF4}" destId="{5CF9EE49-17D5-4D7A-A49A-F6993EBC6E09}" srcOrd="0" destOrd="0" presId="urn:microsoft.com/office/officeart/2005/8/layout/vList5"/>
    <dgm:cxn modelId="{34433352-EFA4-457D-946A-C32902911813}" type="presParOf" srcId="{5CF9EE49-17D5-4D7A-A49A-F6993EBC6E09}" destId="{ACB00798-2FEB-47BA-8250-348730982D31}" srcOrd="0" destOrd="0" presId="urn:microsoft.com/office/officeart/2005/8/layout/vList5"/>
    <dgm:cxn modelId="{DCF85ADD-544D-4D3A-A5C4-F6F231BB2EE0}" type="presParOf" srcId="{5CF9EE49-17D5-4D7A-A49A-F6993EBC6E09}" destId="{95A0AD5C-1699-4A7A-A66F-9CC147FF2385}" srcOrd="1" destOrd="0" presId="urn:microsoft.com/office/officeart/2005/8/layout/vList5"/>
    <dgm:cxn modelId="{7E25DFA0-2E11-4CA9-913D-E5F7B254DDF0}" type="presParOf" srcId="{C93C7B6C-47B7-46E3-9968-95FF2A8F5EF4}" destId="{3C763350-EF3E-4EAE-B66F-B889F4295084}" srcOrd="1" destOrd="0" presId="urn:microsoft.com/office/officeart/2005/8/layout/vList5"/>
    <dgm:cxn modelId="{7FB03BC6-5157-4B02-A706-3EC09E5742A8}" type="presParOf" srcId="{C93C7B6C-47B7-46E3-9968-95FF2A8F5EF4}" destId="{A7E178C4-7C6D-45E7-8F0F-8F01A53D61DE}" srcOrd="2" destOrd="0" presId="urn:microsoft.com/office/officeart/2005/8/layout/vList5"/>
    <dgm:cxn modelId="{2318F30C-CECE-4BAD-B58C-F681898BC840}" type="presParOf" srcId="{A7E178C4-7C6D-45E7-8F0F-8F01A53D61DE}" destId="{1A960465-D066-4173-A2CC-70B657630D53}" srcOrd="0" destOrd="0" presId="urn:microsoft.com/office/officeart/2005/8/layout/vList5"/>
    <dgm:cxn modelId="{FC61BBED-D9F0-4798-8510-074DF758237B}" type="presParOf" srcId="{A7E178C4-7C6D-45E7-8F0F-8F01A53D61DE}" destId="{2D4A2F36-83B9-434C-B7D0-52F3548C04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874AEA-7FCF-483C-B3F5-7F4E22AF2C7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214F2DEA-D5F1-415D-886A-94D7DD451B97}">
      <dgm:prSet phldrT="[Teksti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fi-FI" dirty="0" smtClean="0"/>
            <a:t>Oppiainekohtaiset arvioinnin periaatteet</a:t>
          </a:r>
          <a:endParaRPr lang="fi-FI" dirty="0"/>
        </a:p>
      </dgm:t>
    </dgm:pt>
    <dgm:pt modelId="{B8374A42-774B-4E8C-BB35-E898F23C8108}" type="parTrans" cxnId="{7337A2B7-C480-4917-A4BD-BA38A21E8C75}">
      <dgm:prSet/>
      <dgm:spPr/>
      <dgm:t>
        <a:bodyPr/>
        <a:lstStyle/>
        <a:p>
          <a:endParaRPr lang="fi-FI"/>
        </a:p>
      </dgm:t>
    </dgm:pt>
    <dgm:pt modelId="{3345A19C-44BF-4FFB-9259-978F4D837BDC}" type="sibTrans" cxnId="{7337A2B7-C480-4917-A4BD-BA38A21E8C75}">
      <dgm:prSet/>
      <dgm:spPr/>
      <dgm:t>
        <a:bodyPr/>
        <a:lstStyle/>
        <a:p>
          <a:endParaRPr lang="fi-FI"/>
        </a:p>
      </dgm:t>
    </dgm:pt>
    <dgm:pt modelId="{9B8751FB-0237-494D-9097-5C9C38BEDDF7}">
      <dgm:prSet phldrT="[Teksti]" custT="1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endParaRPr lang="fi-FI" sz="1600" dirty="0"/>
        </a:p>
      </dgm:t>
    </dgm:pt>
    <dgm:pt modelId="{76CDB503-06E6-4FBC-BA97-2CB6CDE0D524}" type="parTrans" cxnId="{3DE81887-FFBB-4829-A074-FE2372710D61}">
      <dgm:prSet/>
      <dgm:spPr/>
      <dgm:t>
        <a:bodyPr/>
        <a:lstStyle/>
        <a:p>
          <a:endParaRPr lang="fi-FI"/>
        </a:p>
      </dgm:t>
    </dgm:pt>
    <dgm:pt modelId="{D6CF07AE-E229-438F-A032-F0EB4F2AA3FF}" type="sibTrans" cxnId="{3DE81887-FFBB-4829-A074-FE2372710D61}">
      <dgm:prSet/>
      <dgm:spPr/>
      <dgm:t>
        <a:bodyPr/>
        <a:lstStyle/>
        <a:p>
          <a:endParaRPr lang="fi-FI"/>
        </a:p>
      </dgm:t>
    </dgm:pt>
    <dgm:pt modelId="{76DB3FA4-1898-4A76-94A1-4156E21733DE}">
      <dgm:prSet phldrT="[Teksti]" custT="1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sz="1800" dirty="0" smtClean="0"/>
            <a:t>Oppiaineen luonne arvioinnissa</a:t>
          </a:r>
          <a:endParaRPr lang="fi-FI" sz="1800" dirty="0"/>
        </a:p>
      </dgm:t>
    </dgm:pt>
    <dgm:pt modelId="{AD69F096-87A0-4124-B35F-510A1E7322E8}" type="parTrans" cxnId="{58C0734C-5858-4481-AFE9-CC5C80CBFF46}">
      <dgm:prSet/>
      <dgm:spPr/>
      <dgm:t>
        <a:bodyPr/>
        <a:lstStyle/>
        <a:p>
          <a:endParaRPr lang="fi-FI"/>
        </a:p>
      </dgm:t>
    </dgm:pt>
    <dgm:pt modelId="{2951465C-B53A-4C87-8B43-F3659803448F}" type="sibTrans" cxnId="{58C0734C-5858-4481-AFE9-CC5C80CBFF46}">
      <dgm:prSet/>
      <dgm:spPr/>
      <dgm:t>
        <a:bodyPr/>
        <a:lstStyle/>
        <a:p>
          <a:endParaRPr lang="fi-FI"/>
        </a:p>
      </dgm:t>
    </dgm:pt>
    <dgm:pt modelId="{89F6851F-CF95-4563-A8F8-9DC9B3569B28}">
      <dgm:prSet phldrT="[Teksti]" custT="1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sz="1800" dirty="0" smtClean="0"/>
            <a:t>Kuvataan oppiainekohtaisesti arvioinnin keskeiset periaatteet vuosiluokkakokonaisuuksittain</a:t>
          </a:r>
          <a:endParaRPr lang="fi-FI" sz="1800" dirty="0"/>
        </a:p>
      </dgm:t>
    </dgm:pt>
    <dgm:pt modelId="{79117B93-8FCC-45F2-9036-E425268B07F2}" type="sibTrans" cxnId="{375B8C3A-8AF6-47C7-B438-E2A7B2604A64}">
      <dgm:prSet/>
      <dgm:spPr/>
      <dgm:t>
        <a:bodyPr/>
        <a:lstStyle/>
        <a:p>
          <a:endParaRPr lang="fi-FI"/>
        </a:p>
      </dgm:t>
    </dgm:pt>
    <dgm:pt modelId="{295E222F-154F-4896-81AC-18C0648A561C}" type="parTrans" cxnId="{375B8C3A-8AF6-47C7-B438-E2A7B2604A64}">
      <dgm:prSet/>
      <dgm:spPr/>
      <dgm:t>
        <a:bodyPr/>
        <a:lstStyle/>
        <a:p>
          <a:endParaRPr lang="fi-FI"/>
        </a:p>
      </dgm:t>
    </dgm:pt>
    <dgm:pt modelId="{85C8BAD9-3F09-4921-8AB9-80FD9204E8D8}">
      <dgm:prSet phldrT="[Teksti]" custT="1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fi-FI" sz="2400" dirty="0" smtClean="0"/>
            <a:t>Päättöarvioinnin vertailtavuuden parantamien</a:t>
          </a:r>
          <a:endParaRPr lang="fi-FI" sz="2400" dirty="0"/>
        </a:p>
      </dgm:t>
    </dgm:pt>
    <dgm:pt modelId="{FA2401CC-7BCA-48C7-A624-567D5350AEA1}" type="parTrans" cxnId="{CD42DA95-0245-48EC-B65C-E557F256B230}">
      <dgm:prSet/>
      <dgm:spPr/>
      <dgm:t>
        <a:bodyPr/>
        <a:lstStyle/>
        <a:p>
          <a:endParaRPr lang="fi-FI"/>
        </a:p>
      </dgm:t>
    </dgm:pt>
    <dgm:pt modelId="{5DF52767-BDD9-4366-AA3C-6A051CBCB766}" type="sibTrans" cxnId="{CD42DA95-0245-48EC-B65C-E557F256B230}">
      <dgm:prSet/>
      <dgm:spPr/>
      <dgm:t>
        <a:bodyPr/>
        <a:lstStyle/>
        <a:p>
          <a:endParaRPr lang="fi-FI"/>
        </a:p>
      </dgm:t>
    </dgm:pt>
    <dgm:pt modelId="{D1762777-E568-45F6-AA8C-D20267418D73}">
      <dgm:prSet phldrT="[Teksti]" custT="1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sz="1800" dirty="0" smtClean="0"/>
            <a:t>Päättöarviointia ja päättöarvosanan muodostamista koskevan tarkemman ohjeistuksen lisääminen nimenomaan eri oppiaineisiin</a:t>
          </a:r>
          <a:endParaRPr lang="fi-FI" sz="1800" dirty="0"/>
        </a:p>
      </dgm:t>
    </dgm:pt>
    <dgm:pt modelId="{1E7D9A9E-E794-4528-A787-0C86E13FD3B6}" type="parTrans" cxnId="{ABE5DC42-79C6-471D-A5F5-58728666B69A}">
      <dgm:prSet/>
      <dgm:spPr/>
      <dgm:t>
        <a:bodyPr/>
        <a:lstStyle/>
        <a:p>
          <a:endParaRPr lang="fi-FI"/>
        </a:p>
      </dgm:t>
    </dgm:pt>
    <dgm:pt modelId="{5A097472-2558-4606-A990-98987D7BB44E}" type="sibTrans" cxnId="{ABE5DC42-79C6-471D-A5F5-58728666B69A}">
      <dgm:prSet/>
      <dgm:spPr/>
      <dgm:t>
        <a:bodyPr/>
        <a:lstStyle/>
        <a:p>
          <a:endParaRPr lang="fi-FI"/>
        </a:p>
      </dgm:t>
    </dgm:pt>
    <dgm:pt modelId="{38486211-3A1C-41CF-BDF3-6C96A85B5431}">
      <dgm:prSet phldrT="[Teksti]" custT="1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sz="1800" dirty="0" smtClean="0"/>
            <a:t>Päättöarvioinnin kriteerit arvosanalle 8</a:t>
          </a:r>
          <a:endParaRPr lang="fi-FI" sz="1800" dirty="0"/>
        </a:p>
      </dgm:t>
    </dgm:pt>
    <dgm:pt modelId="{AD06023C-407F-466E-9DFB-582C127E4177}" type="parTrans" cxnId="{B20002BC-0DE5-423E-8DB4-FA83212D3CD6}">
      <dgm:prSet/>
      <dgm:spPr/>
      <dgm:t>
        <a:bodyPr/>
        <a:lstStyle/>
        <a:p>
          <a:endParaRPr lang="fi-FI"/>
        </a:p>
      </dgm:t>
    </dgm:pt>
    <dgm:pt modelId="{E8C4C886-A9B1-4953-B0CD-AF2C8702B04F}" type="sibTrans" cxnId="{B20002BC-0DE5-423E-8DB4-FA83212D3CD6}">
      <dgm:prSet/>
      <dgm:spPr/>
      <dgm:t>
        <a:bodyPr/>
        <a:lstStyle/>
        <a:p>
          <a:endParaRPr lang="fi-FI"/>
        </a:p>
      </dgm:t>
    </dgm:pt>
    <dgm:pt modelId="{91226CCC-59E0-4A9B-8576-AD40C9944140}" type="pres">
      <dgm:prSet presAssocID="{52874AEA-7FCF-483C-B3F5-7F4E22AF2C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10C6658E-0E81-4841-B65B-8A672414F200}" type="pres">
      <dgm:prSet presAssocID="{214F2DEA-D5F1-415D-886A-94D7DD451B97}" presName="linNode" presStyleCnt="0"/>
      <dgm:spPr/>
    </dgm:pt>
    <dgm:pt modelId="{4BBCB6F9-0A70-41BC-86A6-D93651E5E232}" type="pres">
      <dgm:prSet presAssocID="{214F2DEA-D5F1-415D-886A-94D7DD451B97}" presName="parentText" presStyleLbl="node1" presStyleIdx="0" presStyleCnt="2" custScaleY="192910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C3C94BA-D598-40A3-9CEC-7A9BDAB219F7}" type="pres">
      <dgm:prSet presAssocID="{214F2DEA-D5F1-415D-886A-94D7DD451B97}" presName="descendantText" presStyleLbl="alignAccFollowNode1" presStyleIdx="0" presStyleCnt="2" custScaleY="21842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A427A43-261F-4ED5-ADC9-195FEC2FCAF5}" type="pres">
      <dgm:prSet presAssocID="{3345A19C-44BF-4FFB-9259-978F4D837BDC}" presName="sp" presStyleCnt="0"/>
      <dgm:spPr/>
    </dgm:pt>
    <dgm:pt modelId="{9A537339-6254-48CB-9FED-44272E9E89F5}" type="pres">
      <dgm:prSet presAssocID="{85C8BAD9-3F09-4921-8AB9-80FD9204E8D8}" presName="linNode" presStyleCnt="0"/>
      <dgm:spPr/>
    </dgm:pt>
    <dgm:pt modelId="{44BCB6C2-F751-4CB5-A8FD-7F1992052386}" type="pres">
      <dgm:prSet presAssocID="{85C8BAD9-3F09-4921-8AB9-80FD9204E8D8}" presName="parentText" presStyleLbl="node1" presStyleIdx="1" presStyleCnt="2" custScaleY="176310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5E6DD50-EE9F-413B-A8F0-EB692427D4E2}" type="pres">
      <dgm:prSet presAssocID="{85C8BAD9-3F09-4921-8AB9-80FD9204E8D8}" presName="descendantText" presStyleLbl="alignAccFollowNode1" presStyleIdx="1" presStyleCnt="2" custScaleY="20633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75B8C3A-8AF6-47C7-B438-E2A7B2604A64}" srcId="{214F2DEA-D5F1-415D-886A-94D7DD451B97}" destId="{89F6851F-CF95-4563-A8F8-9DC9B3569B28}" srcOrd="1" destOrd="0" parTransId="{295E222F-154F-4896-81AC-18C0648A561C}" sibTransId="{79117B93-8FCC-45F2-9036-E425268B07F2}"/>
    <dgm:cxn modelId="{CF21A103-55FC-4A99-8011-0503EB3727CB}" type="presOf" srcId="{85C8BAD9-3F09-4921-8AB9-80FD9204E8D8}" destId="{44BCB6C2-F751-4CB5-A8FD-7F1992052386}" srcOrd="0" destOrd="0" presId="urn:microsoft.com/office/officeart/2005/8/layout/vList5"/>
    <dgm:cxn modelId="{B20002BC-0DE5-423E-8DB4-FA83212D3CD6}" srcId="{85C8BAD9-3F09-4921-8AB9-80FD9204E8D8}" destId="{38486211-3A1C-41CF-BDF3-6C96A85B5431}" srcOrd="1" destOrd="0" parTransId="{AD06023C-407F-466E-9DFB-582C127E4177}" sibTransId="{E8C4C886-A9B1-4953-B0CD-AF2C8702B04F}"/>
    <dgm:cxn modelId="{1277AAE7-1FCF-41E9-A13A-480D37BF6CD1}" type="presOf" srcId="{52874AEA-7FCF-483C-B3F5-7F4E22AF2C7B}" destId="{91226CCC-59E0-4A9B-8576-AD40C9944140}" srcOrd="0" destOrd="0" presId="urn:microsoft.com/office/officeart/2005/8/layout/vList5"/>
    <dgm:cxn modelId="{3DE81887-FFBB-4829-A074-FE2372710D61}" srcId="{214F2DEA-D5F1-415D-886A-94D7DD451B97}" destId="{9B8751FB-0237-494D-9097-5C9C38BEDDF7}" srcOrd="0" destOrd="0" parTransId="{76CDB503-06E6-4FBC-BA97-2CB6CDE0D524}" sibTransId="{D6CF07AE-E229-438F-A032-F0EB4F2AA3FF}"/>
    <dgm:cxn modelId="{CD42DA95-0245-48EC-B65C-E557F256B230}" srcId="{52874AEA-7FCF-483C-B3F5-7F4E22AF2C7B}" destId="{85C8BAD9-3F09-4921-8AB9-80FD9204E8D8}" srcOrd="1" destOrd="0" parTransId="{FA2401CC-7BCA-48C7-A624-567D5350AEA1}" sibTransId="{5DF52767-BDD9-4366-AA3C-6A051CBCB766}"/>
    <dgm:cxn modelId="{7337A2B7-C480-4917-A4BD-BA38A21E8C75}" srcId="{52874AEA-7FCF-483C-B3F5-7F4E22AF2C7B}" destId="{214F2DEA-D5F1-415D-886A-94D7DD451B97}" srcOrd="0" destOrd="0" parTransId="{B8374A42-774B-4E8C-BB35-E898F23C8108}" sibTransId="{3345A19C-44BF-4FFB-9259-978F4D837BDC}"/>
    <dgm:cxn modelId="{F5217A72-67DC-4DD8-B25A-CF78D07E4DCC}" type="presOf" srcId="{D1762777-E568-45F6-AA8C-D20267418D73}" destId="{25E6DD50-EE9F-413B-A8F0-EB692427D4E2}" srcOrd="0" destOrd="0" presId="urn:microsoft.com/office/officeart/2005/8/layout/vList5"/>
    <dgm:cxn modelId="{5398065F-117D-44B6-8B59-05A4EB2446CA}" type="presOf" srcId="{89F6851F-CF95-4563-A8F8-9DC9B3569B28}" destId="{4C3C94BA-D598-40A3-9CEC-7A9BDAB219F7}" srcOrd="0" destOrd="1" presId="urn:microsoft.com/office/officeart/2005/8/layout/vList5"/>
    <dgm:cxn modelId="{6E9CD311-6F69-48E5-8C9A-BD2FC417B595}" type="presOf" srcId="{9B8751FB-0237-494D-9097-5C9C38BEDDF7}" destId="{4C3C94BA-D598-40A3-9CEC-7A9BDAB219F7}" srcOrd="0" destOrd="0" presId="urn:microsoft.com/office/officeart/2005/8/layout/vList5"/>
    <dgm:cxn modelId="{F44C677A-2E6C-490B-968E-DD3A481843DD}" type="presOf" srcId="{214F2DEA-D5F1-415D-886A-94D7DD451B97}" destId="{4BBCB6F9-0A70-41BC-86A6-D93651E5E232}" srcOrd="0" destOrd="0" presId="urn:microsoft.com/office/officeart/2005/8/layout/vList5"/>
    <dgm:cxn modelId="{C1F5075F-38A1-4708-A6B2-C2137B6277BF}" type="presOf" srcId="{38486211-3A1C-41CF-BDF3-6C96A85B5431}" destId="{25E6DD50-EE9F-413B-A8F0-EB692427D4E2}" srcOrd="0" destOrd="1" presId="urn:microsoft.com/office/officeart/2005/8/layout/vList5"/>
    <dgm:cxn modelId="{ABE5DC42-79C6-471D-A5F5-58728666B69A}" srcId="{85C8BAD9-3F09-4921-8AB9-80FD9204E8D8}" destId="{D1762777-E568-45F6-AA8C-D20267418D73}" srcOrd="0" destOrd="0" parTransId="{1E7D9A9E-E794-4528-A787-0C86E13FD3B6}" sibTransId="{5A097472-2558-4606-A990-98987D7BB44E}"/>
    <dgm:cxn modelId="{58C0734C-5858-4481-AFE9-CC5C80CBFF46}" srcId="{214F2DEA-D5F1-415D-886A-94D7DD451B97}" destId="{76DB3FA4-1898-4A76-94A1-4156E21733DE}" srcOrd="2" destOrd="0" parTransId="{AD69F096-87A0-4124-B35F-510A1E7322E8}" sibTransId="{2951465C-B53A-4C87-8B43-F3659803448F}"/>
    <dgm:cxn modelId="{0FE44724-B12B-4C90-BE71-EA6F41FDF7D0}" type="presOf" srcId="{76DB3FA4-1898-4A76-94A1-4156E21733DE}" destId="{4C3C94BA-D598-40A3-9CEC-7A9BDAB219F7}" srcOrd="0" destOrd="2" presId="urn:microsoft.com/office/officeart/2005/8/layout/vList5"/>
    <dgm:cxn modelId="{8593A0BC-1DBC-45F4-9F99-EA700F394DD3}" type="presParOf" srcId="{91226CCC-59E0-4A9B-8576-AD40C9944140}" destId="{10C6658E-0E81-4841-B65B-8A672414F200}" srcOrd="0" destOrd="0" presId="urn:microsoft.com/office/officeart/2005/8/layout/vList5"/>
    <dgm:cxn modelId="{629A65AC-1592-4EBE-9C34-F32F07366B70}" type="presParOf" srcId="{10C6658E-0E81-4841-B65B-8A672414F200}" destId="{4BBCB6F9-0A70-41BC-86A6-D93651E5E232}" srcOrd="0" destOrd="0" presId="urn:microsoft.com/office/officeart/2005/8/layout/vList5"/>
    <dgm:cxn modelId="{C3F6E8F9-9DEC-497D-A9EF-03EEA905260C}" type="presParOf" srcId="{10C6658E-0E81-4841-B65B-8A672414F200}" destId="{4C3C94BA-D598-40A3-9CEC-7A9BDAB219F7}" srcOrd="1" destOrd="0" presId="urn:microsoft.com/office/officeart/2005/8/layout/vList5"/>
    <dgm:cxn modelId="{8D7761C0-4BD4-429F-BCA3-A2289F93B3EB}" type="presParOf" srcId="{91226CCC-59E0-4A9B-8576-AD40C9944140}" destId="{0A427A43-261F-4ED5-ADC9-195FEC2FCAF5}" srcOrd="1" destOrd="0" presId="urn:microsoft.com/office/officeart/2005/8/layout/vList5"/>
    <dgm:cxn modelId="{F40983DB-D7A3-403A-B34E-730A1978128A}" type="presParOf" srcId="{91226CCC-59E0-4A9B-8576-AD40C9944140}" destId="{9A537339-6254-48CB-9FED-44272E9E89F5}" srcOrd="2" destOrd="0" presId="urn:microsoft.com/office/officeart/2005/8/layout/vList5"/>
    <dgm:cxn modelId="{17A57563-1DC5-491D-A830-6BC7567C7D86}" type="presParOf" srcId="{9A537339-6254-48CB-9FED-44272E9E89F5}" destId="{44BCB6C2-F751-4CB5-A8FD-7F1992052386}" srcOrd="0" destOrd="0" presId="urn:microsoft.com/office/officeart/2005/8/layout/vList5"/>
    <dgm:cxn modelId="{651F8DBE-BC36-4F04-BF94-6F73A97A5B99}" type="presParOf" srcId="{9A537339-6254-48CB-9FED-44272E9E89F5}" destId="{25E6DD50-EE9F-413B-A8F0-EB692427D4E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CF3BFE-ECDE-4FE6-BFB2-4A016D6DBC0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CDD2042-5658-4969-A0AA-5F3A4FD9A6E5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>
              <a:latin typeface="Arial" panose="020B0604020202020204" pitchFamily="34" charset="0"/>
              <a:cs typeface="Arial" panose="020B0604020202020204" pitchFamily="34" charset="0"/>
            </a:rPr>
            <a:t>Koulu vaikuttaa merkittävästi siihen, millaisen käsityksen oppilaat muodostavat itsestään </a:t>
          </a:r>
          <a:r>
            <a:rPr lang="fi-FI" dirty="0" err="1" smtClean="0">
              <a:latin typeface="Arial" panose="020B0604020202020204" pitchFamily="34" charset="0"/>
              <a:cs typeface="Arial" panose="020B0604020202020204" pitchFamily="34" charset="0"/>
            </a:rPr>
            <a:t>oppijoina</a:t>
          </a:r>
          <a:endParaRPr lang="fi-FI" dirty="0"/>
        </a:p>
      </dgm:t>
    </dgm:pt>
    <dgm:pt modelId="{F7C47C3A-E259-4E9F-9F7E-8B2945F165E2}" type="parTrans" cxnId="{94633A09-CA7E-4F22-AAEA-6519EFD2E95B}">
      <dgm:prSet/>
      <dgm:spPr/>
      <dgm:t>
        <a:bodyPr/>
        <a:lstStyle/>
        <a:p>
          <a:endParaRPr lang="fi-FI"/>
        </a:p>
      </dgm:t>
    </dgm:pt>
    <dgm:pt modelId="{8DE4AD01-5332-4040-A69C-A34E2C8B6275}" type="sibTrans" cxnId="{94633A09-CA7E-4F22-AAEA-6519EFD2E95B}">
      <dgm:prSet/>
      <dgm:spPr/>
      <dgm:t>
        <a:bodyPr/>
        <a:lstStyle/>
        <a:p>
          <a:endParaRPr lang="fi-FI"/>
        </a:p>
      </dgm:t>
    </dgm:pt>
    <dgm:pt modelId="{82DB8013-ACD1-4D81-97AC-85EE7BF381CA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/>
            <a:t>Monipuolinen arviointi ja siihen perustuvan ohjaavan palautteen antaminen ovat opettajien keinoja oppilaiden oppimisen tukemiseen</a:t>
          </a:r>
          <a:endParaRPr lang="fi-FI" dirty="0"/>
        </a:p>
      </dgm:t>
    </dgm:pt>
    <dgm:pt modelId="{106ED8E1-5CED-4465-A87D-65951660DB29}" type="parTrans" cxnId="{5D82A2FC-02DE-40CA-B286-FA370C909230}">
      <dgm:prSet/>
      <dgm:spPr/>
      <dgm:t>
        <a:bodyPr/>
        <a:lstStyle/>
        <a:p>
          <a:endParaRPr lang="fi-FI"/>
        </a:p>
      </dgm:t>
    </dgm:pt>
    <dgm:pt modelId="{4D3B5363-7026-4A6E-BEBD-28043AFCD78A}" type="sibTrans" cxnId="{5D82A2FC-02DE-40CA-B286-FA370C909230}">
      <dgm:prSet/>
      <dgm:spPr/>
      <dgm:t>
        <a:bodyPr/>
        <a:lstStyle/>
        <a:p>
          <a:endParaRPr lang="fi-FI"/>
        </a:p>
      </dgm:t>
    </dgm:pt>
    <dgm:pt modelId="{C513C3A6-8EB9-43AD-B876-88B64DFE7BF2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/>
            <a:t>Suuri osa arvioinnista on opettajien ja oppilaiden välistä vuorovaikutusta</a:t>
          </a:r>
          <a:endParaRPr lang="fi-FI" dirty="0"/>
        </a:p>
      </dgm:t>
    </dgm:pt>
    <dgm:pt modelId="{A216EDB4-DE6B-4210-8F68-FE7FAC995131}" type="parTrans" cxnId="{5E9DD6D2-312A-4DFB-8B6C-2FFA9DEA4F65}">
      <dgm:prSet/>
      <dgm:spPr/>
      <dgm:t>
        <a:bodyPr/>
        <a:lstStyle/>
        <a:p>
          <a:endParaRPr lang="fi-FI"/>
        </a:p>
      </dgm:t>
    </dgm:pt>
    <dgm:pt modelId="{FC66978F-48B6-47C3-ACE1-CE4D772CEE84}" type="sibTrans" cxnId="{5E9DD6D2-312A-4DFB-8B6C-2FFA9DEA4F65}">
      <dgm:prSet/>
      <dgm:spPr/>
      <dgm:t>
        <a:bodyPr/>
        <a:lstStyle/>
        <a:p>
          <a:endParaRPr lang="fi-FI"/>
        </a:p>
      </dgm:t>
    </dgm:pt>
    <dgm:pt modelId="{DC5C79DF-6BD1-4A5E-8E61-9494D6B43AA9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/>
            <a:t>Yhteistyö kotien kanssa on osa hyvää arviointikulttuuria</a:t>
          </a:r>
          <a:endParaRPr lang="fi-FI" dirty="0"/>
        </a:p>
      </dgm:t>
    </dgm:pt>
    <dgm:pt modelId="{EDB1CC22-D370-4E2B-B3B0-5A2453895A81}" type="parTrans" cxnId="{7E7A9F55-E3C2-4CCE-B081-3D0F860F9CA8}">
      <dgm:prSet/>
      <dgm:spPr/>
      <dgm:t>
        <a:bodyPr/>
        <a:lstStyle/>
        <a:p>
          <a:endParaRPr lang="fi-FI"/>
        </a:p>
      </dgm:t>
    </dgm:pt>
    <dgm:pt modelId="{E7A58166-5F83-4D07-95B7-C15B35E46564}" type="sibTrans" cxnId="{7E7A9F55-E3C2-4CCE-B081-3D0F860F9CA8}">
      <dgm:prSet/>
      <dgm:spPr/>
      <dgm:t>
        <a:bodyPr/>
        <a:lstStyle/>
        <a:p>
          <a:endParaRPr lang="fi-FI"/>
        </a:p>
      </dgm:t>
    </dgm:pt>
    <dgm:pt modelId="{BA897F4D-729C-4329-8BD3-B82EA233800B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 anchor="t"/>
        <a:lstStyle/>
        <a:p>
          <a:r>
            <a:rPr lang="fi-FI" dirty="0" smtClean="0"/>
            <a:t>Arvioinnin myötä saatu tieto auttaa myös opettajia suuntaamaan opetustaan oppilaiden tarpeiden mukaisesti</a:t>
          </a:r>
          <a:endParaRPr lang="fi-FI" dirty="0"/>
        </a:p>
      </dgm:t>
    </dgm:pt>
    <dgm:pt modelId="{5557019F-EA7D-4CCB-9530-4EA05DAC80C5}" type="parTrans" cxnId="{37AC4E29-F21E-48A2-A99A-9945DE5D6822}">
      <dgm:prSet/>
      <dgm:spPr/>
      <dgm:t>
        <a:bodyPr/>
        <a:lstStyle/>
        <a:p>
          <a:endParaRPr lang="fi-FI"/>
        </a:p>
      </dgm:t>
    </dgm:pt>
    <dgm:pt modelId="{4747911B-C09A-45E0-93B3-9DE28B53131A}" type="sibTrans" cxnId="{37AC4E29-F21E-48A2-A99A-9945DE5D6822}">
      <dgm:prSet/>
      <dgm:spPr/>
      <dgm:t>
        <a:bodyPr/>
        <a:lstStyle/>
        <a:p>
          <a:endParaRPr lang="fi-FI"/>
        </a:p>
      </dgm:t>
    </dgm:pt>
    <dgm:pt modelId="{A7AFC7D6-C839-4750-806F-07FC8A7C298F}" type="pres">
      <dgm:prSet presAssocID="{63CF3BFE-ECDE-4FE6-BFB2-4A016D6DBC0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i-FI"/>
        </a:p>
      </dgm:t>
    </dgm:pt>
    <dgm:pt modelId="{A9015CB7-8687-47D1-814A-62873CF14BBC}" type="pres">
      <dgm:prSet presAssocID="{63CF3BFE-ECDE-4FE6-BFB2-4A016D6DBC06}" presName="Name1" presStyleCnt="0"/>
      <dgm:spPr/>
      <dgm:t>
        <a:bodyPr/>
        <a:lstStyle/>
        <a:p>
          <a:endParaRPr lang="fi-FI"/>
        </a:p>
      </dgm:t>
    </dgm:pt>
    <dgm:pt modelId="{098DD79A-1708-4277-8103-A23A86359787}" type="pres">
      <dgm:prSet presAssocID="{63CF3BFE-ECDE-4FE6-BFB2-4A016D6DBC06}" presName="cycle" presStyleCnt="0"/>
      <dgm:spPr/>
      <dgm:t>
        <a:bodyPr/>
        <a:lstStyle/>
        <a:p>
          <a:endParaRPr lang="fi-FI"/>
        </a:p>
      </dgm:t>
    </dgm:pt>
    <dgm:pt modelId="{BB2329FF-5D1B-49DF-A7DE-8121FADF3B71}" type="pres">
      <dgm:prSet presAssocID="{63CF3BFE-ECDE-4FE6-BFB2-4A016D6DBC06}" presName="srcNode" presStyleLbl="node1" presStyleIdx="0" presStyleCnt="5"/>
      <dgm:spPr/>
      <dgm:t>
        <a:bodyPr/>
        <a:lstStyle/>
        <a:p>
          <a:endParaRPr lang="fi-FI"/>
        </a:p>
      </dgm:t>
    </dgm:pt>
    <dgm:pt modelId="{F3A2D03B-EEDB-4DBD-8A64-7FF9A104D26D}" type="pres">
      <dgm:prSet presAssocID="{63CF3BFE-ECDE-4FE6-BFB2-4A016D6DBC06}" presName="conn" presStyleLbl="parChTrans1D2" presStyleIdx="0" presStyleCnt="1"/>
      <dgm:spPr/>
      <dgm:t>
        <a:bodyPr/>
        <a:lstStyle/>
        <a:p>
          <a:endParaRPr lang="fi-FI"/>
        </a:p>
      </dgm:t>
    </dgm:pt>
    <dgm:pt modelId="{F22D80DB-4254-4AAC-B897-3AF234294433}" type="pres">
      <dgm:prSet presAssocID="{63CF3BFE-ECDE-4FE6-BFB2-4A016D6DBC06}" presName="extraNode" presStyleLbl="node1" presStyleIdx="0" presStyleCnt="5"/>
      <dgm:spPr/>
      <dgm:t>
        <a:bodyPr/>
        <a:lstStyle/>
        <a:p>
          <a:endParaRPr lang="fi-FI"/>
        </a:p>
      </dgm:t>
    </dgm:pt>
    <dgm:pt modelId="{6790843E-E8E4-4FB8-946B-B9A69C33571C}" type="pres">
      <dgm:prSet presAssocID="{63CF3BFE-ECDE-4FE6-BFB2-4A016D6DBC06}" presName="dstNode" presStyleLbl="node1" presStyleIdx="0" presStyleCnt="5"/>
      <dgm:spPr/>
      <dgm:t>
        <a:bodyPr/>
        <a:lstStyle/>
        <a:p>
          <a:endParaRPr lang="fi-FI"/>
        </a:p>
      </dgm:t>
    </dgm:pt>
    <dgm:pt modelId="{B9209550-EA3D-45A3-8419-AE21AF88652C}" type="pres">
      <dgm:prSet presAssocID="{8CDD2042-5658-4969-A0AA-5F3A4FD9A6E5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C26A730-0E0B-4853-9698-C7D5CF420382}" type="pres">
      <dgm:prSet presAssocID="{8CDD2042-5658-4969-A0AA-5F3A4FD9A6E5}" presName="accent_1" presStyleCnt="0"/>
      <dgm:spPr/>
      <dgm:t>
        <a:bodyPr/>
        <a:lstStyle/>
        <a:p>
          <a:endParaRPr lang="fi-FI"/>
        </a:p>
      </dgm:t>
    </dgm:pt>
    <dgm:pt modelId="{AEF00D5C-E6BD-4C52-8167-CF29A14CD193}" type="pres">
      <dgm:prSet presAssocID="{8CDD2042-5658-4969-A0AA-5F3A4FD9A6E5}" presName="accentRepeatNode" presStyleLbl="solidFgAcc1" presStyleIdx="0" presStyleCnt="5"/>
      <dgm:spPr>
        <a:solidFill>
          <a:schemeClr val="accent1"/>
        </a:solidFill>
      </dgm:spPr>
      <dgm:t>
        <a:bodyPr/>
        <a:lstStyle/>
        <a:p>
          <a:endParaRPr lang="fi-FI"/>
        </a:p>
      </dgm:t>
    </dgm:pt>
    <dgm:pt modelId="{8012D202-8982-4B55-B64E-CFE8CDA84064}" type="pres">
      <dgm:prSet presAssocID="{82DB8013-ACD1-4D81-97AC-85EE7BF381C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4B121CA-7276-4D5D-88DE-2058EA29FBDE}" type="pres">
      <dgm:prSet presAssocID="{82DB8013-ACD1-4D81-97AC-85EE7BF381CA}" presName="accent_2" presStyleCnt="0"/>
      <dgm:spPr/>
      <dgm:t>
        <a:bodyPr/>
        <a:lstStyle/>
        <a:p>
          <a:endParaRPr lang="fi-FI"/>
        </a:p>
      </dgm:t>
    </dgm:pt>
    <dgm:pt modelId="{28F89F03-1C65-412C-91D3-6CFCA4D057F2}" type="pres">
      <dgm:prSet presAssocID="{82DB8013-ACD1-4D81-97AC-85EE7BF381CA}" presName="accentRepeatNode" presStyleLbl="solidFgAcc1" presStyleIdx="1" presStyleCnt="5"/>
      <dgm:spPr>
        <a:solidFill>
          <a:schemeClr val="accent1">
            <a:lumMod val="90000"/>
          </a:schemeClr>
        </a:solidFill>
      </dgm:spPr>
      <dgm:t>
        <a:bodyPr/>
        <a:lstStyle/>
        <a:p>
          <a:endParaRPr lang="fi-FI"/>
        </a:p>
      </dgm:t>
    </dgm:pt>
    <dgm:pt modelId="{55B76858-03F3-4EC8-ADA8-33B356318E3D}" type="pres">
      <dgm:prSet presAssocID="{C513C3A6-8EB9-43AD-B876-88B64DFE7BF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0F21501-63A6-4CA9-9047-9E9879AE1CE1}" type="pres">
      <dgm:prSet presAssocID="{C513C3A6-8EB9-43AD-B876-88B64DFE7BF2}" presName="accent_3" presStyleCnt="0"/>
      <dgm:spPr/>
      <dgm:t>
        <a:bodyPr/>
        <a:lstStyle/>
        <a:p>
          <a:endParaRPr lang="fi-FI"/>
        </a:p>
      </dgm:t>
    </dgm:pt>
    <dgm:pt modelId="{17552733-483D-40E5-AFAB-363830DC65D2}" type="pres">
      <dgm:prSet presAssocID="{C513C3A6-8EB9-43AD-B876-88B64DFE7BF2}" presName="accentRepeatNode" presStyleLbl="solidFgAcc1" presStyleIdx="2" presStyleCnt="5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45A6EF03-6B59-45D0-9FE9-4A8F44A95507}" type="pres">
      <dgm:prSet presAssocID="{DC5C79DF-6BD1-4A5E-8E61-9494D6B43AA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D0EAF42-501E-4FFE-A190-2D816078D5EC}" type="pres">
      <dgm:prSet presAssocID="{DC5C79DF-6BD1-4A5E-8E61-9494D6B43AA9}" presName="accent_4" presStyleCnt="0"/>
      <dgm:spPr/>
      <dgm:t>
        <a:bodyPr/>
        <a:lstStyle/>
        <a:p>
          <a:endParaRPr lang="fi-FI"/>
        </a:p>
      </dgm:t>
    </dgm:pt>
    <dgm:pt modelId="{32564D56-643C-451F-A25D-FF89A30915BA}" type="pres">
      <dgm:prSet presAssocID="{DC5C79DF-6BD1-4A5E-8E61-9494D6B43AA9}" presName="accentRepeatNode" presStyleLbl="solidFgAcc1" presStyleIdx="3" presStyleCnt="5"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fi-FI"/>
        </a:p>
      </dgm:t>
    </dgm:pt>
    <dgm:pt modelId="{DFB66858-1AED-43F5-B99D-938B96E43B5B}" type="pres">
      <dgm:prSet presAssocID="{BA897F4D-729C-4329-8BD3-B82EA233800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1C71E06-2DC1-487D-9D59-75A833A461A9}" type="pres">
      <dgm:prSet presAssocID="{BA897F4D-729C-4329-8BD3-B82EA233800B}" presName="accent_5" presStyleCnt="0"/>
      <dgm:spPr/>
      <dgm:t>
        <a:bodyPr/>
        <a:lstStyle/>
        <a:p>
          <a:endParaRPr lang="fi-FI"/>
        </a:p>
      </dgm:t>
    </dgm:pt>
    <dgm:pt modelId="{CE54E019-EBF5-49C0-BD31-A21D63D7F6BB}" type="pres">
      <dgm:prSet presAssocID="{BA897F4D-729C-4329-8BD3-B82EA233800B}" presName="accentRepeatNode" presStyleLbl="solidFgAcc1" presStyleIdx="4" presStyleCnt="5"/>
      <dgm:spPr>
        <a:solidFill>
          <a:schemeClr val="accent1">
            <a:lumMod val="25000"/>
          </a:schemeClr>
        </a:solidFill>
      </dgm:spPr>
      <dgm:t>
        <a:bodyPr/>
        <a:lstStyle/>
        <a:p>
          <a:endParaRPr lang="fi-FI"/>
        </a:p>
      </dgm:t>
    </dgm:pt>
  </dgm:ptLst>
  <dgm:cxnLst>
    <dgm:cxn modelId="{5E9DD6D2-312A-4DFB-8B6C-2FFA9DEA4F65}" srcId="{63CF3BFE-ECDE-4FE6-BFB2-4A016D6DBC06}" destId="{C513C3A6-8EB9-43AD-B876-88B64DFE7BF2}" srcOrd="2" destOrd="0" parTransId="{A216EDB4-DE6B-4210-8F68-FE7FAC995131}" sibTransId="{FC66978F-48B6-47C3-ACE1-CE4D772CEE84}"/>
    <dgm:cxn modelId="{37AC4E29-F21E-48A2-A99A-9945DE5D6822}" srcId="{63CF3BFE-ECDE-4FE6-BFB2-4A016D6DBC06}" destId="{BA897F4D-729C-4329-8BD3-B82EA233800B}" srcOrd="4" destOrd="0" parTransId="{5557019F-EA7D-4CCB-9530-4EA05DAC80C5}" sibTransId="{4747911B-C09A-45E0-93B3-9DE28B53131A}"/>
    <dgm:cxn modelId="{6775311C-130A-457A-9FE9-468CB37F095F}" type="presOf" srcId="{C513C3A6-8EB9-43AD-B876-88B64DFE7BF2}" destId="{55B76858-03F3-4EC8-ADA8-33B356318E3D}" srcOrd="0" destOrd="0" presId="urn:microsoft.com/office/officeart/2008/layout/VerticalCurvedList"/>
    <dgm:cxn modelId="{5D82A2FC-02DE-40CA-B286-FA370C909230}" srcId="{63CF3BFE-ECDE-4FE6-BFB2-4A016D6DBC06}" destId="{82DB8013-ACD1-4D81-97AC-85EE7BF381CA}" srcOrd="1" destOrd="0" parTransId="{106ED8E1-5CED-4465-A87D-65951660DB29}" sibTransId="{4D3B5363-7026-4A6E-BEBD-28043AFCD78A}"/>
    <dgm:cxn modelId="{77984A9A-E7E6-4C4C-900D-1683CB01EA04}" type="presOf" srcId="{8CDD2042-5658-4969-A0AA-5F3A4FD9A6E5}" destId="{B9209550-EA3D-45A3-8419-AE21AF88652C}" srcOrd="0" destOrd="0" presId="urn:microsoft.com/office/officeart/2008/layout/VerticalCurvedList"/>
    <dgm:cxn modelId="{94633A09-CA7E-4F22-AAEA-6519EFD2E95B}" srcId="{63CF3BFE-ECDE-4FE6-BFB2-4A016D6DBC06}" destId="{8CDD2042-5658-4969-A0AA-5F3A4FD9A6E5}" srcOrd="0" destOrd="0" parTransId="{F7C47C3A-E259-4E9F-9F7E-8B2945F165E2}" sibTransId="{8DE4AD01-5332-4040-A69C-A34E2C8B6275}"/>
    <dgm:cxn modelId="{02C54193-D922-4177-9CDB-E2FE9B61682D}" type="presOf" srcId="{DC5C79DF-6BD1-4A5E-8E61-9494D6B43AA9}" destId="{45A6EF03-6B59-45D0-9FE9-4A8F44A95507}" srcOrd="0" destOrd="0" presId="urn:microsoft.com/office/officeart/2008/layout/VerticalCurvedList"/>
    <dgm:cxn modelId="{7E7A9F55-E3C2-4CCE-B081-3D0F860F9CA8}" srcId="{63CF3BFE-ECDE-4FE6-BFB2-4A016D6DBC06}" destId="{DC5C79DF-6BD1-4A5E-8E61-9494D6B43AA9}" srcOrd="3" destOrd="0" parTransId="{EDB1CC22-D370-4E2B-B3B0-5A2453895A81}" sibTransId="{E7A58166-5F83-4D07-95B7-C15B35E46564}"/>
    <dgm:cxn modelId="{173C97B6-EF85-4D92-ADD4-97C89D4830CF}" type="presOf" srcId="{82DB8013-ACD1-4D81-97AC-85EE7BF381CA}" destId="{8012D202-8982-4B55-B64E-CFE8CDA84064}" srcOrd="0" destOrd="0" presId="urn:microsoft.com/office/officeart/2008/layout/VerticalCurvedList"/>
    <dgm:cxn modelId="{F0A03B58-3E70-4DD9-8F74-4512092104E4}" type="presOf" srcId="{8DE4AD01-5332-4040-A69C-A34E2C8B6275}" destId="{F3A2D03B-EEDB-4DBD-8A64-7FF9A104D26D}" srcOrd="0" destOrd="0" presId="urn:microsoft.com/office/officeart/2008/layout/VerticalCurvedList"/>
    <dgm:cxn modelId="{B9CE2545-9AB4-4197-8628-A2D7ACEBF6A5}" type="presOf" srcId="{BA897F4D-729C-4329-8BD3-B82EA233800B}" destId="{DFB66858-1AED-43F5-B99D-938B96E43B5B}" srcOrd="0" destOrd="0" presId="urn:microsoft.com/office/officeart/2008/layout/VerticalCurvedList"/>
    <dgm:cxn modelId="{40C74C77-D6BA-4D2E-86BE-B2C93A1EB786}" type="presOf" srcId="{63CF3BFE-ECDE-4FE6-BFB2-4A016D6DBC06}" destId="{A7AFC7D6-C839-4750-806F-07FC8A7C298F}" srcOrd="0" destOrd="0" presId="urn:microsoft.com/office/officeart/2008/layout/VerticalCurvedList"/>
    <dgm:cxn modelId="{C54739AE-F34B-4A4F-9E76-77AF9395DFD8}" type="presParOf" srcId="{A7AFC7D6-C839-4750-806F-07FC8A7C298F}" destId="{A9015CB7-8687-47D1-814A-62873CF14BBC}" srcOrd="0" destOrd="0" presId="urn:microsoft.com/office/officeart/2008/layout/VerticalCurvedList"/>
    <dgm:cxn modelId="{2113B31B-7FCF-4414-AA91-78512018D5C3}" type="presParOf" srcId="{A9015CB7-8687-47D1-814A-62873CF14BBC}" destId="{098DD79A-1708-4277-8103-A23A86359787}" srcOrd="0" destOrd="0" presId="urn:microsoft.com/office/officeart/2008/layout/VerticalCurvedList"/>
    <dgm:cxn modelId="{43E2C6DC-D66B-4E46-B05D-4D2C4A7497ED}" type="presParOf" srcId="{098DD79A-1708-4277-8103-A23A86359787}" destId="{BB2329FF-5D1B-49DF-A7DE-8121FADF3B71}" srcOrd="0" destOrd="0" presId="urn:microsoft.com/office/officeart/2008/layout/VerticalCurvedList"/>
    <dgm:cxn modelId="{8EEAB521-3EAB-4625-8F45-3C51070BC90E}" type="presParOf" srcId="{098DD79A-1708-4277-8103-A23A86359787}" destId="{F3A2D03B-EEDB-4DBD-8A64-7FF9A104D26D}" srcOrd="1" destOrd="0" presId="urn:microsoft.com/office/officeart/2008/layout/VerticalCurvedList"/>
    <dgm:cxn modelId="{512C8E8A-0DF8-450F-AA25-205D23C6DCC3}" type="presParOf" srcId="{098DD79A-1708-4277-8103-A23A86359787}" destId="{F22D80DB-4254-4AAC-B897-3AF234294433}" srcOrd="2" destOrd="0" presId="urn:microsoft.com/office/officeart/2008/layout/VerticalCurvedList"/>
    <dgm:cxn modelId="{2B2EBF03-DA29-409E-B18B-903ADA05E8B8}" type="presParOf" srcId="{098DD79A-1708-4277-8103-A23A86359787}" destId="{6790843E-E8E4-4FB8-946B-B9A69C33571C}" srcOrd="3" destOrd="0" presId="urn:microsoft.com/office/officeart/2008/layout/VerticalCurvedList"/>
    <dgm:cxn modelId="{F98F28E4-93F9-428B-9D0B-6ECE59E1D820}" type="presParOf" srcId="{A9015CB7-8687-47D1-814A-62873CF14BBC}" destId="{B9209550-EA3D-45A3-8419-AE21AF88652C}" srcOrd="1" destOrd="0" presId="urn:microsoft.com/office/officeart/2008/layout/VerticalCurvedList"/>
    <dgm:cxn modelId="{F61B94E5-A732-4088-9F75-EB993D363B22}" type="presParOf" srcId="{A9015CB7-8687-47D1-814A-62873CF14BBC}" destId="{4C26A730-0E0B-4853-9698-C7D5CF420382}" srcOrd="2" destOrd="0" presId="urn:microsoft.com/office/officeart/2008/layout/VerticalCurvedList"/>
    <dgm:cxn modelId="{9AB84EDA-A02A-43A9-82A5-04223B343F23}" type="presParOf" srcId="{4C26A730-0E0B-4853-9698-C7D5CF420382}" destId="{AEF00D5C-E6BD-4C52-8167-CF29A14CD193}" srcOrd="0" destOrd="0" presId="urn:microsoft.com/office/officeart/2008/layout/VerticalCurvedList"/>
    <dgm:cxn modelId="{9625B143-41E9-4888-BE44-75E5AC76C9DE}" type="presParOf" srcId="{A9015CB7-8687-47D1-814A-62873CF14BBC}" destId="{8012D202-8982-4B55-B64E-CFE8CDA84064}" srcOrd="3" destOrd="0" presId="urn:microsoft.com/office/officeart/2008/layout/VerticalCurvedList"/>
    <dgm:cxn modelId="{51DC5921-EF96-4DF5-9386-12690008F477}" type="presParOf" srcId="{A9015CB7-8687-47D1-814A-62873CF14BBC}" destId="{64B121CA-7276-4D5D-88DE-2058EA29FBDE}" srcOrd="4" destOrd="0" presId="urn:microsoft.com/office/officeart/2008/layout/VerticalCurvedList"/>
    <dgm:cxn modelId="{60131FE9-4AB6-4E50-BA6B-E484707CFE9F}" type="presParOf" srcId="{64B121CA-7276-4D5D-88DE-2058EA29FBDE}" destId="{28F89F03-1C65-412C-91D3-6CFCA4D057F2}" srcOrd="0" destOrd="0" presId="urn:microsoft.com/office/officeart/2008/layout/VerticalCurvedList"/>
    <dgm:cxn modelId="{EF3FEB23-810E-4C4C-9CE7-1AEE0EC8644C}" type="presParOf" srcId="{A9015CB7-8687-47D1-814A-62873CF14BBC}" destId="{55B76858-03F3-4EC8-ADA8-33B356318E3D}" srcOrd="5" destOrd="0" presId="urn:microsoft.com/office/officeart/2008/layout/VerticalCurvedList"/>
    <dgm:cxn modelId="{5F49878F-DAA8-40FE-89DD-A678DCCFCD32}" type="presParOf" srcId="{A9015CB7-8687-47D1-814A-62873CF14BBC}" destId="{30F21501-63A6-4CA9-9047-9E9879AE1CE1}" srcOrd="6" destOrd="0" presId="urn:microsoft.com/office/officeart/2008/layout/VerticalCurvedList"/>
    <dgm:cxn modelId="{AAE97485-8967-4084-97E3-3CF822B80FCB}" type="presParOf" srcId="{30F21501-63A6-4CA9-9047-9E9879AE1CE1}" destId="{17552733-483D-40E5-AFAB-363830DC65D2}" srcOrd="0" destOrd="0" presId="urn:microsoft.com/office/officeart/2008/layout/VerticalCurvedList"/>
    <dgm:cxn modelId="{3DDA5FF4-AFB4-4D27-8505-AFDC04BC00AF}" type="presParOf" srcId="{A9015CB7-8687-47D1-814A-62873CF14BBC}" destId="{45A6EF03-6B59-45D0-9FE9-4A8F44A95507}" srcOrd="7" destOrd="0" presId="urn:microsoft.com/office/officeart/2008/layout/VerticalCurvedList"/>
    <dgm:cxn modelId="{88965A3D-7DA4-4883-8D46-94E843797206}" type="presParOf" srcId="{A9015CB7-8687-47D1-814A-62873CF14BBC}" destId="{5D0EAF42-501E-4FFE-A190-2D816078D5EC}" srcOrd="8" destOrd="0" presId="urn:microsoft.com/office/officeart/2008/layout/VerticalCurvedList"/>
    <dgm:cxn modelId="{A8007231-DA69-4502-8980-FD40C96BEFF1}" type="presParOf" srcId="{5D0EAF42-501E-4FFE-A190-2D816078D5EC}" destId="{32564D56-643C-451F-A25D-FF89A30915BA}" srcOrd="0" destOrd="0" presId="urn:microsoft.com/office/officeart/2008/layout/VerticalCurvedList"/>
    <dgm:cxn modelId="{47F26863-4788-4E8E-B780-F491E45C7EFB}" type="presParOf" srcId="{A9015CB7-8687-47D1-814A-62873CF14BBC}" destId="{DFB66858-1AED-43F5-B99D-938B96E43B5B}" srcOrd="9" destOrd="0" presId="urn:microsoft.com/office/officeart/2008/layout/VerticalCurvedList"/>
    <dgm:cxn modelId="{0E492C59-D253-4415-A7CA-1088F07CC8FD}" type="presParOf" srcId="{A9015CB7-8687-47D1-814A-62873CF14BBC}" destId="{21C71E06-2DC1-487D-9D59-75A833A461A9}" srcOrd="10" destOrd="0" presId="urn:microsoft.com/office/officeart/2008/layout/VerticalCurvedList"/>
    <dgm:cxn modelId="{333D071C-DED4-4511-8BAF-0869169105EE}" type="presParOf" srcId="{21C71E06-2DC1-487D-9D59-75A833A461A9}" destId="{CE54E019-EBF5-49C0-BD31-A21D63D7F6BB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025AC7-8EE3-4470-992D-064FA56D0A1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4747CCE-5F6C-40F7-8421-FF5A0C394FE7}">
      <dgm:prSet phldrT="[Teksti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i-FI" sz="1800" dirty="0" smtClean="0"/>
            <a:t>Jako opintojen aikaiseen arviointiin ja päättöarviointiin</a:t>
          </a:r>
          <a:endParaRPr lang="fi-FI" sz="1800" dirty="0"/>
        </a:p>
      </dgm:t>
    </dgm:pt>
    <dgm:pt modelId="{1DF5791D-9B0F-41D8-B8EF-F302D6A8DF98}" type="parTrans" cxnId="{9CB5F91C-9157-4111-90CD-488EB1902BB9}">
      <dgm:prSet/>
      <dgm:spPr/>
      <dgm:t>
        <a:bodyPr/>
        <a:lstStyle/>
        <a:p>
          <a:endParaRPr lang="fi-FI"/>
        </a:p>
      </dgm:t>
    </dgm:pt>
    <dgm:pt modelId="{123C1D2E-569F-41C0-A9C2-7FF4BC937086}" type="sibTrans" cxnId="{9CB5F91C-9157-4111-90CD-488EB1902BB9}">
      <dgm:prSet/>
      <dgm:spPr/>
      <dgm:t>
        <a:bodyPr/>
        <a:lstStyle/>
        <a:p>
          <a:endParaRPr lang="fi-FI"/>
        </a:p>
      </dgm:t>
    </dgm:pt>
    <dgm:pt modelId="{C903B85A-0642-4D27-B67E-8BDE21B65FB6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Opintojen aikainen arviointi pääosin opintojen ohjaamista palautteen avulla</a:t>
          </a:r>
          <a:endParaRPr lang="fi-FI" dirty="0"/>
        </a:p>
      </dgm:t>
    </dgm:pt>
    <dgm:pt modelId="{210ECD29-3C01-4AC6-8834-403B566DAD28}" type="parTrans" cxnId="{42AB5A40-408A-436C-964D-21EFB853ADA5}">
      <dgm:prSet/>
      <dgm:spPr/>
      <dgm:t>
        <a:bodyPr/>
        <a:lstStyle/>
        <a:p>
          <a:endParaRPr lang="fi-FI"/>
        </a:p>
      </dgm:t>
    </dgm:pt>
    <dgm:pt modelId="{A50F08AA-A7AB-43FA-8F83-CAE693D55C92}" type="sibTrans" cxnId="{42AB5A40-408A-436C-964D-21EFB853ADA5}">
      <dgm:prSet/>
      <dgm:spPr/>
      <dgm:t>
        <a:bodyPr/>
        <a:lstStyle/>
        <a:p>
          <a:endParaRPr lang="fi-FI"/>
        </a:p>
      </dgm:t>
    </dgm:pt>
    <dgm:pt modelId="{193A8AF8-09CB-40E3-81E5-B9B71F6D5E00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Päättöarvioinnissa osaamisen tason arviointi</a:t>
          </a:r>
          <a:endParaRPr lang="fi-FI" dirty="0"/>
        </a:p>
      </dgm:t>
    </dgm:pt>
    <dgm:pt modelId="{7CF6E4C5-ACE3-4621-ABF3-5C5A1D614877}" type="parTrans" cxnId="{328EA23A-E4FA-45AF-8F26-7ECAF9053C16}">
      <dgm:prSet/>
      <dgm:spPr/>
      <dgm:t>
        <a:bodyPr/>
        <a:lstStyle/>
        <a:p>
          <a:endParaRPr lang="fi-FI"/>
        </a:p>
      </dgm:t>
    </dgm:pt>
    <dgm:pt modelId="{437824A6-819C-4CC3-A7D0-E62653906C17}" type="sibTrans" cxnId="{328EA23A-E4FA-45AF-8F26-7ECAF9053C16}">
      <dgm:prSet/>
      <dgm:spPr/>
      <dgm:t>
        <a:bodyPr/>
        <a:lstStyle/>
        <a:p>
          <a:endParaRPr lang="fi-FI"/>
        </a:p>
      </dgm:t>
    </dgm:pt>
    <dgm:pt modelId="{8A0569D2-1B38-4642-B0EB-3FFBB9C670BA}">
      <dgm:prSet phldrT="[Teksti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i-FI" sz="1800" dirty="0" smtClean="0"/>
            <a:t>Arvioinnin perustuminen tavoitteisiin ja kriteereihin</a:t>
          </a:r>
          <a:endParaRPr lang="fi-FI" sz="1800" dirty="0"/>
        </a:p>
      </dgm:t>
    </dgm:pt>
    <dgm:pt modelId="{716547E5-F6AE-4C02-B514-1F42437F05B2}" type="parTrans" cxnId="{1421836E-9C91-4449-8B80-55166799D128}">
      <dgm:prSet/>
      <dgm:spPr/>
      <dgm:t>
        <a:bodyPr/>
        <a:lstStyle/>
        <a:p>
          <a:endParaRPr lang="fi-FI"/>
        </a:p>
      </dgm:t>
    </dgm:pt>
    <dgm:pt modelId="{C5BA6F45-47C4-4EC2-8C87-1B3C1756D51E}" type="sibTrans" cxnId="{1421836E-9C91-4449-8B80-55166799D128}">
      <dgm:prSet/>
      <dgm:spPr/>
      <dgm:t>
        <a:bodyPr/>
        <a:lstStyle/>
        <a:p>
          <a:endParaRPr lang="fi-FI"/>
        </a:p>
      </dgm:t>
    </dgm:pt>
    <dgm:pt modelId="{FE64D982-4604-450B-B23A-472242607D5A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Oppilaita ja heidän suorituksiaan ei verrata toisiinsa</a:t>
          </a:r>
          <a:endParaRPr lang="fi-FI" dirty="0"/>
        </a:p>
      </dgm:t>
    </dgm:pt>
    <dgm:pt modelId="{34B27AAC-97AA-41CF-AFA6-EEDC98408754}" type="parTrans" cxnId="{00AAEE94-C74D-4B1B-B133-FAC6C2E27266}">
      <dgm:prSet/>
      <dgm:spPr/>
      <dgm:t>
        <a:bodyPr/>
        <a:lstStyle/>
        <a:p>
          <a:endParaRPr lang="fi-FI"/>
        </a:p>
      </dgm:t>
    </dgm:pt>
    <dgm:pt modelId="{B21C85B4-4354-42F1-AE87-7D324EE6F0A7}" type="sibTrans" cxnId="{00AAEE94-C74D-4B1B-B133-FAC6C2E27266}">
      <dgm:prSet/>
      <dgm:spPr/>
      <dgm:t>
        <a:bodyPr/>
        <a:lstStyle/>
        <a:p>
          <a:endParaRPr lang="fi-FI"/>
        </a:p>
      </dgm:t>
    </dgm:pt>
    <dgm:pt modelId="{4F10F8D9-4140-4E15-9DFA-32182799F4D5}">
      <dgm:prSet phldrT="[Teksti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i-FI" sz="1600" dirty="0" smtClean="0"/>
            <a:t>Oppilaiden ikäkauden ja edellytysten huomioon ottaminen sekä monipuoliset arviointikäytännöt</a:t>
          </a:r>
          <a:endParaRPr lang="fi-FI" sz="1600" dirty="0"/>
        </a:p>
      </dgm:t>
    </dgm:pt>
    <dgm:pt modelId="{0DE445D5-8EC9-4EE0-B13C-3C8C53F577AB}" type="parTrans" cxnId="{5E636FE1-370A-4AFB-95B5-11C816323C2B}">
      <dgm:prSet/>
      <dgm:spPr/>
      <dgm:t>
        <a:bodyPr/>
        <a:lstStyle/>
        <a:p>
          <a:endParaRPr lang="fi-FI"/>
        </a:p>
      </dgm:t>
    </dgm:pt>
    <dgm:pt modelId="{E02C2ECD-11D1-4BFD-8CA0-2053045F6F10}" type="sibTrans" cxnId="{5E636FE1-370A-4AFB-95B5-11C816323C2B}">
      <dgm:prSet/>
      <dgm:spPr/>
      <dgm:t>
        <a:bodyPr/>
        <a:lstStyle/>
        <a:p>
          <a:endParaRPr lang="fi-FI"/>
        </a:p>
      </dgm:t>
    </dgm:pt>
    <dgm:pt modelId="{2B5F1CEA-1309-48CB-BC32-B29D34CBF6B4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Tärkeää ottaa huomioon oppilaiden erilaiset tavat oppia ja työskennellä</a:t>
          </a:r>
          <a:endParaRPr lang="fi-FI" dirty="0"/>
        </a:p>
      </dgm:t>
    </dgm:pt>
    <dgm:pt modelId="{F1942F00-CFE7-4D11-8081-83FBBA34D854}" type="parTrans" cxnId="{D69DF4B6-424C-487C-85E1-F54179A175E7}">
      <dgm:prSet/>
      <dgm:spPr/>
      <dgm:t>
        <a:bodyPr/>
        <a:lstStyle/>
        <a:p>
          <a:endParaRPr lang="fi-FI"/>
        </a:p>
      </dgm:t>
    </dgm:pt>
    <dgm:pt modelId="{86874CF4-8EB5-4E3E-B7E0-55AD57250B51}" type="sibTrans" cxnId="{D69DF4B6-424C-487C-85E1-F54179A175E7}">
      <dgm:prSet/>
      <dgm:spPr/>
      <dgm:t>
        <a:bodyPr/>
        <a:lstStyle/>
        <a:p>
          <a:endParaRPr lang="fi-FI"/>
        </a:p>
      </dgm:t>
    </dgm:pt>
    <dgm:pt modelId="{71E5920B-139A-4C52-B6AD-D9ADF87F1F8B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Arviointi ei kohdistu oppilaiden persoonaan, temperamenttiin tai muihin henkilökohtaisiin ominaisuuksiin</a:t>
          </a:r>
          <a:endParaRPr lang="fi-FI" dirty="0"/>
        </a:p>
      </dgm:t>
    </dgm:pt>
    <dgm:pt modelId="{ED688B13-1379-4632-BAF0-DDC91253CD15}" type="parTrans" cxnId="{22561579-FC39-4EC0-92B9-16B108F8A0B7}">
      <dgm:prSet/>
      <dgm:spPr/>
      <dgm:t>
        <a:bodyPr/>
        <a:lstStyle/>
        <a:p>
          <a:endParaRPr lang="fi-FI"/>
        </a:p>
      </dgm:t>
    </dgm:pt>
    <dgm:pt modelId="{D9377D14-0897-4A3A-B11D-4C3DD5E091AE}" type="sibTrans" cxnId="{22561579-FC39-4EC0-92B9-16B108F8A0B7}">
      <dgm:prSet/>
      <dgm:spPr/>
      <dgm:t>
        <a:bodyPr/>
        <a:lstStyle/>
        <a:p>
          <a:endParaRPr lang="fi-FI"/>
        </a:p>
      </dgm:t>
    </dgm:pt>
    <dgm:pt modelId="{C8F70833-4C79-40E8-AB46-C94B59C05417}">
      <dgm:prSet phldrT="[Teksti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i-FI" sz="1800" dirty="0" err="1" smtClean="0"/>
            <a:t>Itsearvioinnin</a:t>
          </a:r>
          <a:r>
            <a:rPr lang="fi-FI" sz="1800" dirty="0" smtClean="0"/>
            <a:t> edellytysten kehittäminen</a:t>
          </a:r>
          <a:endParaRPr lang="fi-FI" sz="1800" dirty="0"/>
        </a:p>
      </dgm:t>
    </dgm:pt>
    <dgm:pt modelId="{EAF3A6EE-752C-4290-83E6-7AEE1CEA3CD3}" type="parTrans" cxnId="{B578CFA2-2AA3-4CAE-9C68-CB31F5983253}">
      <dgm:prSet/>
      <dgm:spPr/>
      <dgm:t>
        <a:bodyPr/>
        <a:lstStyle/>
        <a:p>
          <a:endParaRPr lang="fi-FI"/>
        </a:p>
      </dgm:t>
    </dgm:pt>
    <dgm:pt modelId="{72450847-E94A-479E-9D4C-E968EE41C499}" type="sibTrans" cxnId="{B578CFA2-2AA3-4CAE-9C68-CB31F5983253}">
      <dgm:prSet/>
      <dgm:spPr/>
      <dgm:t>
        <a:bodyPr/>
        <a:lstStyle/>
        <a:p>
          <a:endParaRPr lang="fi-FI"/>
        </a:p>
      </dgm:t>
    </dgm:pt>
    <dgm:pt modelId="{BA7F430F-E6DC-4169-947F-FB873B847077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Lievätkin oppimisvaikeudet tulee ottaa huomioon arviointi- ja näyttötilanteita suunniteltaessa</a:t>
          </a:r>
          <a:endParaRPr lang="fi-FI" dirty="0"/>
        </a:p>
      </dgm:t>
    </dgm:pt>
    <dgm:pt modelId="{7084CBF9-96EC-49CF-88E0-874CA2CDE268}" type="sibTrans" cxnId="{4DED255C-E408-4004-9B6B-27E638D847DA}">
      <dgm:prSet/>
      <dgm:spPr/>
      <dgm:t>
        <a:bodyPr/>
        <a:lstStyle/>
        <a:p>
          <a:endParaRPr lang="fi-FI"/>
        </a:p>
      </dgm:t>
    </dgm:pt>
    <dgm:pt modelId="{1887948A-9F18-4C2E-9683-9A0F423F6903}" type="parTrans" cxnId="{4DED255C-E408-4004-9B6B-27E638D847DA}">
      <dgm:prSet/>
      <dgm:spPr/>
      <dgm:t>
        <a:bodyPr/>
        <a:lstStyle/>
        <a:p>
          <a:endParaRPr lang="fi-FI"/>
        </a:p>
      </dgm:t>
    </dgm:pt>
    <dgm:pt modelId="{EB880BEE-0654-4E5B-A736-416AD10CF9D1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Oppilaita ohjataan niin yksilöinä kuin ryhmänä havainnoimaan oppimistaan ja sen edistymistä sekä niihin vaikuttavia tekijöitä</a:t>
          </a:r>
          <a:endParaRPr lang="fi-FI" dirty="0"/>
        </a:p>
      </dgm:t>
    </dgm:pt>
    <dgm:pt modelId="{BB8D3B24-AB02-4BB4-9F75-3AC427DE11BE}" type="parTrans" cxnId="{92558230-E54C-45CD-97EC-227DE37922C1}">
      <dgm:prSet/>
      <dgm:spPr/>
      <dgm:t>
        <a:bodyPr/>
        <a:lstStyle/>
        <a:p>
          <a:endParaRPr lang="fi-FI"/>
        </a:p>
      </dgm:t>
    </dgm:pt>
    <dgm:pt modelId="{578E5C30-F23A-4FE7-BD61-2FADDF22A116}" type="sibTrans" cxnId="{92558230-E54C-45CD-97EC-227DE37922C1}">
      <dgm:prSet/>
      <dgm:spPr/>
      <dgm:t>
        <a:bodyPr/>
        <a:lstStyle/>
        <a:p>
          <a:endParaRPr lang="fi-FI"/>
        </a:p>
      </dgm:t>
    </dgm:pt>
    <dgm:pt modelId="{B79A9C66-3BFA-4115-9F66-BA0FA9782F46}">
      <dgm:prSet phldrT="[Teksti]"/>
      <dgm:spPr>
        <a:solidFill>
          <a:schemeClr val="accent1">
            <a:lumMod val="90000"/>
            <a:alpha val="90000"/>
          </a:schemeClr>
        </a:solidFill>
      </dgm:spPr>
      <dgm:t>
        <a:bodyPr/>
        <a:lstStyle/>
        <a:p>
          <a:r>
            <a:rPr lang="fi-FI" dirty="0" smtClean="0"/>
            <a:t>Tärkeää myös vertaisarvioinnin taitojen kehittäminen</a:t>
          </a:r>
          <a:endParaRPr lang="fi-FI" dirty="0"/>
        </a:p>
      </dgm:t>
    </dgm:pt>
    <dgm:pt modelId="{77614BA4-FACE-4CF4-B042-F4D8EA4A8DAF}" type="parTrans" cxnId="{064EC351-2E82-44AB-ACC9-16BCCCFEF2D5}">
      <dgm:prSet/>
      <dgm:spPr/>
      <dgm:t>
        <a:bodyPr/>
        <a:lstStyle/>
        <a:p>
          <a:endParaRPr lang="fi-FI"/>
        </a:p>
      </dgm:t>
    </dgm:pt>
    <dgm:pt modelId="{BFE868EB-1A1C-47A8-9DF6-F738358A9614}" type="sibTrans" cxnId="{064EC351-2E82-44AB-ACC9-16BCCCFEF2D5}">
      <dgm:prSet/>
      <dgm:spPr/>
      <dgm:t>
        <a:bodyPr/>
        <a:lstStyle/>
        <a:p>
          <a:endParaRPr lang="fi-FI"/>
        </a:p>
      </dgm:t>
    </dgm:pt>
    <dgm:pt modelId="{B7191963-0024-46E2-855C-62AE5CBD1E55}" type="pres">
      <dgm:prSet presAssocID="{1E025AC7-8EE3-4470-992D-064FA56D0A1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71D0CC7E-74B0-46F6-894F-0D3AF8958FF0}" type="pres">
      <dgm:prSet presAssocID="{64747CCE-5F6C-40F7-8421-FF5A0C394FE7}" presName="linNode" presStyleCnt="0"/>
      <dgm:spPr/>
    </dgm:pt>
    <dgm:pt modelId="{EE9B06B3-EA8E-4951-A34F-62632E02F5E2}" type="pres">
      <dgm:prSet presAssocID="{64747CCE-5F6C-40F7-8421-FF5A0C394FE7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9085384-5829-4AD7-BAC9-9D25D42EB4F4}" type="pres">
      <dgm:prSet presAssocID="{64747CCE-5F6C-40F7-8421-FF5A0C394FE7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5E9B252-B99C-4E79-91EE-24B66D5B1BBE}" type="pres">
      <dgm:prSet presAssocID="{123C1D2E-569F-41C0-A9C2-7FF4BC937086}" presName="sp" presStyleCnt="0"/>
      <dgm:spPr/>
    </dgm:pt>
    <dgm:pt modelId="{C7CCA1DC-1345-4252-BFFF-BEBDBEEB1D5C}" type="pres">
      <dgm:prSet presAssocID="{8A0569D2-1B38-4642-B0EB-3FFBB9C670BA}" presName="linNode" presStyleCnt="0"/>
      <dgm:spPr/>
    </dgm:pt>
    <dgm:pt modelId="{9669E21A-05EC-4990-91AC-8D5B1A8931DF}" type="pres">
      <dgm:prSet presAssocID="{8A0569D2-1B38-4642-B0EB-3FFBB9C670BA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1BAEE5A-79D1-4942-99C6-8BBC72FCDBD4}" type="pres">
      <dgm:prSet presAssocID="{8A0569D2-1B38-4642-B0EB-3FFBB9C670BA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0433EB7-62ED-4A92-8C0C-83C313725390}" type="pres">
      <dgm:prSet presAssocID="{C5BA6F45-47C4-4EC2-8C87-1B3C1756D51E}" presName="sp" presStyleCnt="0"/>
      <dgm:spPr/>
    </dgm:pt>
    <dgm:pt modelId="{D289818A-7DD6-43B1-BA97-79B5F60BAA6E}" type="pres">
      <dgm:prSet presAssocID="{4F10F8D9-4140-4E15-9DFA-32182799F4D5}" presName="linNode" presStyleCnt="0"/>
      <dgm:spPr/>
    </dgm:pt>
    <dgm:pt modelId="{35E263C2-11E9-46F1-B069-63A903703E59}" type="pres">
      <dgm:prSet presAssocID="{4F10F8D9-4140-4E15-9DFA-32182799F4D5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7AF901B-2D57-40EB-B6F5-968559ABE02E}" type="pres">
      <dgm:prSet presAssocID="{4F10F8D9-4140-4E15-9DFA-32182799F4D5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F3E0F76-368B-4E83-AE2D-C59DE438F820}" type="pres">
      <dgm:prSet presAssocID="{E02C2ECD-11D1-4BFD-8CA0-2053045F6F10}" presName="sp" presStyleCnt="0"/>
      <dgm:spPr/>
    </dgm:pt>
    <dgm:pt modelId="{A2E0B8CC-5DBC-4B92-B057-D28915CF15FA}" type="pres">
      <dgm:prSet presAssocID="{C8F70833-4C79-40E8-AB46-C94B59C05417}" presName="linNode" presStyleCnt="0"/>
      <dgm:spPr/>
    </dgm:pt>
    <dgm:pt modelId="{72A9A2EF-EF03-4613-A601-E5FDDE707485}" type="pres">
      <dgm:prSet presAssocID="{C8F70833-4C79-40E8-AB46-C94B59C0541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1E7CBEC-FEAC-44C5-9C99-062359FB5BAE}" type="pres">
      <dgm:prSet presAssocID="{C8F70833-4C79-40E8-AB46-C94B59C05417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064EC351-2E82-44AB-ACC9-16BCCCFEF2D5}" srcId="{C8F70833-4C79-40E8-AB46-C94B59C05417}" destId="{B79A9C66-3BFA-4115-9F66-BA0FA9782F46}" srcOrd="1" destOrd="0" parTransId="{77614BA4-FACE-4CF4-B042-F4D8EA4A8DAF}" sibTransId="{BFE868EB-1A1C-47A8-9DF6-F738358A9614}"/>
    <dgm:cxn modelId="{9CB5F91C-9157-4111-90CD-488EB1902BB9}" srcId="{1E025AC7-8EE3-4470-992D-064FA56D0A16}" destId="{64747CCE-5F6C-40F7-8421-FF5A0C394FE7}" srcOrd="0" destOrd="0" parTransId="{1DF5791D-9B0F-41D8-B8EF-F302D6A8DF98}" sibTransId="{123C1D2E-569F-41C0-A9C2-7FF4BC937086}"/>
    <dgm:cxn modelId="{1421836E-9C91-4449-8B80-55166799D128}" srcId="{1E025AC7-8EE3-4470-992D-064FA56D0A16}" destId="{8A0569D2-1B38-4642-B0EB-3FFBB9C670BA}" srcOrd="1" destOrd="0" parTransId="{716547E5-F6AE-4C02-B514-1F42437F05B2}" sibTransId="{C5BA6F45-47C4-4EC2-8C87-1B3C1756D51E}"/>
    <dgm:cxn modelId="{00AAEE94-C74D-4B1B-B133-FAC6C2E27266}" srcId="{8A0569D2-1B38-4642-B0EB-3FFBB9C670BA}" destId="{FE64D982-4604-450B-B23A-472242607D5A}" srcOrd="0" destOrd="0" parTransId="{34B27AAC-97AA-41CF-AFA6-EEDC98408754}" sibTransId="{B21C85B4-4354-42F1-AE87-7D324EE6F0A7}"/>
    <dgm:cxn modelId="{427C9B9A-EF48-4EDB-9899-36C031B70326}" type="presOf" srcId="{C8F70833-4C79-40E8-AB46-C94B59C05417}" destId="{72A9A2EF-EF03-4613-A601-E5FDDE707485}" srcOrd="0" destOrd="0" presId="urn:microsoft.com/office/officeart/2005/8/layout/vList5"/>
    <dgm:cxn modelId="{4D047184-77C2-4250-9B54-11E14C2585DA}" type="presOf" srcId="{B79A9C66-3BFA-4115-9F66-BA0FA9782F46}" destId="{01E7CBEC-FEAC-44C5-9C99-062359FB5BAE}" srcOrd="0" destOrd="1" presId="urn:microsoft.com/office/officeart/2005/8/layout/vList5"/>
    <dgm:cxn modelId="{ED957FA1-6F5B-4949-A5B0-B56613C758CE}" type="presOf" srcId="{EB880BEE-0654-4E5B-A736-416AD10CF9D1}" destId="{01E7CBEC-FEAC-44C5-9C99-062359FB5BAE}" srcOrd="0" destOrd="0" presId="urn:microsoft.com/office/officeart/2005/8/layout/vList5"/>
    <dgm:cxn modelId="{471B04E6-1313-4076-B36F-9AA83A8EB1AC}" type="presOf" srcId="{71E5920B-139A-4C52-B6AD-D9ADF87F1F8B}" destId="{E1BAEE5A-79D1-4942-99C6-8BBC72FCDBD4}" srcOrd="0" destOrd="1" presId="urn:microsoft.com/office/officeart/2005/8/layout/vList5"/>
    <dgm:cxn modelId="{1B4FD5DC-A417-4CE2-A9DE-BD5A876A9610}" type="presOf" srcId="{C903B85A-0642-4D27-B67E-8BDE21B65FB6}" destId="{09085384-5829-4AD7-BAC9-9D25D42EB4F4}" srcOrd="0" destOrd="0" presId="urn:microsoft.com/office/officeart/2005/8/layout/vList5"/>
    <dgm:cxn modelId="{1F6E8D54-C428-4405-9470-71E85BE6DBE7}" type="presOf" srcId="{1E025AC7-8EE3-4470-992D-064FA56D0A16}" destId="{B7191963-0024-46E2-855C-62AE5CBD1E55}" srcOrd="0" destOrd="0" presId="urn:microsoft.com/office/officeart/2005/8/layout/vList5"/>
    <dgm:cxn modelId="{1DB7AC94-6590-4DD7-9141-B86E8008CBAE}" type="presOf" srcId="{2B5F1CEA-1309-48CB-BC32-B29D34CBF6B4}" destId="{D7AF901B-2D57-40EB-B6F5-968559ABE02E}" srcOrd="0" destOrd="0" presId="urn:microsoft.com/office/officeart/2005/8/layout/vList5"/>
    <dgm:cxn modelId="{D69DF4B6-424C-487C-85E1-F54179A175E7}" srcId="{4F10F8D9-4140-4E15-9DFA-32182799F4D5}" destId="{2B5F1CEA-1309-48CB-BC32-B29D34CBF6B4}" srcOrd="0" destOrd="0" parTransId="{F1942F00-CFE7-4D11-8081-83FBBA34D854}" sibTransId="{86874CF4-8EB5-4E3E-B7E0-55AD57250B51}"/>
    <dgm:cxn modelId="{CFBD9CB0-B7C5-49EA-9616-AAF511531D37}" type="presOf" srcId="{64747CCE-5F6C-40F7-8421-FF5A0C394FE7}" destId="{EE9B06B3-EA8E-4951-A34F-62632E02F5E2}" srcOrd="0" destOrd="0" presId="urn:microsoft.com/office/officeart/2005/8/layout/vList5"/>
    <dgm:cxn modelId="{42AB5A40-408A-436C-964D-21EFB853ADA5}" srcId="{64747CCE-5F6C-40F7-8421-FF5A0C394FE7}" destId="{C903B85A-0642-4D27-B67E-8BDE21B65FB6}" srcOrd="0" destOrd="0" parTransId="{210ECD29-3C01-4AC6-8834-403B566DAD28}" sibTransId="{A50F08AA-A7AB-43FA-8F83-CAE693D55C92}"/>
    <dgm:cxn modelId="{22561579-FC39-4EC0-92B9-16B108F8A0B7}" srcId="{8A0569D2-1B38-4642-B0EB-3FFBB9C670BA}" destId="{71E5920B-139A-4C52-B6AD-D9ADF87F1F8B}" srcOrd="1" destOrd="0" parTransId="{ED688B13-1379-4632-BAF0-DDC91253CD15}" sibTransId="{D9377D14-0897-4A3A-B11D-4C3DD5E091AE}"/>
    <dgm:cxn modelId="{F0349E37-5AB1-44F0-8BA4-3BD1C39B1A46}" type="presOf" srcId="{193A8AF8-09CB-40E3-81E5-B9B71F6D5E00}" destId="{09085384-5829-4AD7-BAC9-9D25D42EB4F4}" srcOrd="0" destOrd="1" presId="urn:microsoft.com/office/officeart/2005/8/layout/vList5"/>
    <dgm:cxn modelId="{92558230-E54C-45CD-97EC-227DE37922C1}" srcId="{C8F70833-4C79-40E8-AB46-C94B59C05417}" destId="{EB880BEE-0654-4E5B-A736-416AD10CF9D1}" srcOrd="0" destOrd="0" parTransId="{BB8D3B24-AB02-4BB4-9F75-3AC427DE11BE}" sibTransId="{578E5C30-F23A-4FE7-BD61-2FADDF22A116}"/>
    <dgm:cxn modelId="{4DED255C-E408-4004-9B6B-27E638D847DA}" srcId="{4F10F8D9-4140-4E15-9DFA-32182799F4D5}" destId="{BA7F430F-E6DC-4169-947F-FB873B847077}" srcOrd="1" destOrd="0" parTransId="{1887948A-9F18-4C2E-9683-9A0F423F6903}" sibTransId="{7084CBF9-96EC-49CF-88E0-874CA2CDE268}"/>
    <dgm:cxn modelId="{7B36AAFB-BAB4-4864-A8FA-722987655A38}" type="presOf" srcId="{BA7F430F-E6DC-4169-947F-FB873B847077}" destId="{D7AF901B-2D57-40EB-B6F5-968559ABE02E}" srcOrd="0" destOrd="1" presId="urn:microsoft.com/office/officeart/2005/8/layout/vList5"/>
    <dgm:cxn modelId="{C2574D40-B244-46FC-B150-46C7E5D6A668}" type="presOf" srcId="{FE64D982-4604-450B-B23A-472242607D5A}" destId="{E1BAEE5A-79D1-4942-99C6-8BBC72FCDBD4}" srcOrd="0" destOrd="0" presId="urn:microsoft.com/office/officeart/2005/8/layout/vList5"/>
    <dgm:cxn modelId="{B578CFA2-2AA3-4CAE-9C68-CB31F5983253}" srcId="{1E025AC7-8EE3-4470-992D-064FA56D0A16}" destId="{C8F70833-4C79-40E8-AB46-C94B59C05417}" srcOrd="3" destOrd="0" parTransId="{EAF3A6EE-752C-4290-83E6-7AEE1CEA3CD3}" sibTransId="{72450847-E94A-479E-9D4C-E968EE41C499}"/>
    <dgm:cxn modelId="{5E636FE1-370A-4AFB-95B5-11C816323C2B}" srcId="{1E025AC7-8EE3-4470-992D-064FA56D0A16}" destId="{4F10F8D9-4140-4E15-9DFA-32182799F4D5}" srcOrd="2" destOrd="0" parTransId="{0DE445D5-8EC9-4EE0-B13C-3C8C53F577AB}" sibTransId="{E02C2ECD-11D1-4BFD-8CA0-2053045F6F10}"/>
    <dgm:cxn modelId="{859E4304-0B9D-40C8-9877-D27DF34F6F57}" type="presOf" srcId="{8A0569D2-1B38-4642-B0EB-3FFBB9C670BA}" destId="{9669E21A-05EC-4990-91AC-8D5B1A8931DF}" srcOrd="0" destOrd="0" presId="urn:microsoft.com/office/officeart/2005/8/layout/vList5"/>
    <dgm:cxn modelId="{71BDC240-E7B1-4B69-B17D-452275519ACE}" type="presOf" srcId="{4F10F8D9-4140-4E15-9DFA-32182799F4D5}" destId="{35E263C2-11E9-46F1-B069-63A903703E59}" srcOrd="0" destOrd="0" presId="urn:microsoft.com/office/officeart/2005/8/layout/vList5"/>
    <dgm:cxn modelId="{328EA23A-E4FA-45AF-8F26-7ECAF9053C16}" srcId="{64747CCE-5F6C-40F7-8421-FF5A0C394FE7}" destId="{193A8AF8-09CB-40E3-81E5-B9B71F6D5E00}" srcOrd="1" destOrd="0" parTransId="{7CF6E4C5-ACE3-4621-ABF3-5C5A1D614877}" sibTransId="{437824A6-819C-4CC3-A7D0-E62653906C17}"/>
    <dgm:cxn modelId="{90B861B1-A4C6-4301-BA0A-1E4C018DF93F}" type="presParOf" srcId="{B7191963-0024-46E2-855C-62AE5CBD1E55}" destId="{71D0CC7E-74B0-46F6-894F-0D3AF8958FF0}" srcOrd="0" destOrd="0" presId="urn:microsoft.com/office/officeart/2005/8/layout/vList5"/>
    <dgm:cxn modelId="{CABE88F5-345E-4A0F-BE2D-C59BA2F28C67}" type="presParOf" srcId="{71D0CC7E-74B0-46F6-894F-0D3AF8958FF0}" destId="{EE9B06B3-EA8E-4951-A34F-62632E02F5E2}" srcOrd="0" destOrd="0" presId="urn:microsoft.com/office/officeart/2005/8/layout/vList5"/>
    <dgm:cxn modelId="{8603452E-F066-4CC5-A85D-9CB1476F33D6}" type="presParOf" srcId="{71D0CC7E-74B0-46F6-894F-0D3AF8958FF0}" destId="{09085384-5829-4AD7-BAC9-9D25D42EB4F4}" srcOrd="1" destOrd="0" presId="urn:microsoft.com/office/officeart/2005/8/layout/vList5"/>
    <dgm:cxn modelId="{5CDCC55D-D291-4B25-8969-F11C784B0C0F}" type="presParOf" srcId="{B7191963-0024-46E2-855C-62AE5CBD1E55}" destId="{25E9B252-B99C-4E79-91EE-24B66D5B1BBE}" srcOrd="1" destOrd="0" presId="urn:microsoft.com/office/officeart/2005/8/layout/vList5"/>
    <dgm:cxn modelId="{4FC98230-8FE4-4E9F-9DC9-FF546C3F5AE0}" type="presParOf" srcId="{B7191963-0024-46E2-855C-62AE5CBD1E55}" destId="{C7CCA1DC-1345-4252-BFFF-BEBDBEEB1D5C}" srcOrd="2" destOrd="0" presId="urn:microsoft.com/office/officeart/2005/8/layout/vList5"/>
    <dgm:cxn modelId="{5CD85F65-9FE8-426D-9721-9DDA653B6276}" type="presParOf" srcId="{C7CCA1DC-1345-4252-BFFF-BEBDBEEB1D5C}" destId="{9669E21A-05EC-4990-91AC-8D5B1A8931DF}" srcOrd="0" destOrd="0" presId="urn:microsoft.com/office/officeart/2005/8/layout/vList5"/>
    <dgm:cxn modelId="{2948DB5A-0DC3-4144-9984-594FC861A456}" type="presParOf" srcId="{C7CCA1DC-1345-4252-BFFF-BEBDBEEB1D5C}" destId="{E1BAEE5A-79D1-4942-99C6-8BBC72FCDBD4}" srcOrd="1" destOrd="0" presId="urn:microsoft.com/office/officeart/2005/8/layout/vList5"/>
    <dgm:cxn modelId="{94BA1BBC-0A9B-4834-ADFC-F5E7722D2782}" type="presParOf" srcId="{B7191963-0024-46E2-855C-62AE5CBD1E55}" destId="{20433EB7-62ED-4A92-8C0C-83C313725390}" srcOrd="3" destOrd="0" presId="urn:microsoft.com/office/officeart/2005/8/layout/vList5"/>
    <dgm:cxn modelId="{E36ECAEC-4E61-4F36-8FBC-E5B6E4D6494D}" type="presParOf" srcId="{B7191963-0024-46E2-855C-62AE5CBD1E55}" destId="{D289818A-7DD6-43B1-BA97-79B5F60BAA6E}" srcOrd="4" destOrd="0" presId="urn:microsoft.com/office/officeart/2005/8/layout/vList5"/>
    <dgm:cxn modelId="{33743CE2-1A0E-467A-B83E-C9E6AD3F467B}" type="presParOf" srcId="{D289818A-7DD6-43B1-BA97-79B5F60BAA6E}" destId="{35E263C2-11E9-46F1-B069-63A903703E59}" srcOrd="0" destOrd="0" presId="urn:microsoft.com/office/officeart/2005/8/layout/vList5"/>
    <dgm:cxn modelId="{B3D6FCAC-F5BF-470A-A8A6-E0E32BFA072B}" type="presParOf" srcId="{D289818A-7DD6-43B1-BA97-79B5F60BAA6E}" destId="{D7AF901B-2D57-40EB-B6F5-968559ABE02E}" srcOrd="1" destOrd="0" presId="urn:microsoft.com/office/officeart/2005/8/layout/vList5"/>
    <dgm:cxn modelId="{9D01E7DE-ADE5-4300-97EA-3FA947F0AB1A}" type="presParOf" srcId="{B7191963-0024-46E2-855C-62AE5CBD1E55}" destId="{2F3E0F76-368B-4E83-AE2D-C59DE438F820}" srcOrd="5" destOrd="0" presId="urn:microsoft.com/office/officeart/2005/8/layout/vList5"/>
    <dgm:cxn modelId="{E55BE97A-1A80-48B6-8C92-B19EDC2F1225}" type="presParOf" srcId="{B7191963-0024-46E2-855C-62AE5CBD1E55}" destId="{A2E0B8CC-5DBC-4B92-B057-D28915CF15FA}" srcOrd="6" destOrd="0" presId="urn:microsoft.com/office/officeart/2005/8/layout/vList5"/>
    <dgm:cxn modelId="{0613C6C8-C98A-4FD3-B132-B2C5D773EF15}" type="presParOf" srcId="{A2E0B8CC-5DBC-4B92-B057-D28915CF15FA}" destId="{72A9A2EF-EF03-4613-A601-E5FDDE707485}" srcOrd="0" destOrd="0" presId="urn:microsoft.com/office/officeart/2005/8/layout/vList5"/>
    <dgm:cxn modelId="{AB62A1D8-B099-4567-B5F9-7B32887BFE54}" type="presParOf" srcId="{A2E0B8CC-5DBC-4B92-B057-D28915CF15FA}" destId="{01E7CBEC-FEAC-44C5-9C99-062359FB5BA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0993CC-B94F-4F9F-8494-862AC08F30EE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7B0ACEF-7AEF-46F8-AD11-EFBA6718474C}">
      <dgm:prSet phldrT="[Teksti]"/>
      <dgm:spPr>
        <a:xfrm>
          <a:off x="744" y="0"/>
          <a:ext cx="1934765" cy="4064000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fi-FI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1-2</a:t>
          </a:r>
          <a:endParaRPr lang="fi-FI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C9CC0E0-8184-43B8-9DDA-79CC06757D72}" type="parTrans" cxnId="{F2D8E30D-5CBD-48E4-9617-873335A58B36}">
      <dgm:prSet/>
      <dgm:spPr/>
      <dgm:t>
        <a:bodyPr/>
        <a:lstStyle/>
        <a:p>
          <a:endParaRPr lang="fi-FI"/>
        </a:p>
      </dgm:t>
    </dgm:pt>
    <dgm:pt modelId="{C822C914-3751-4589-A599-C8C1B7C5F5D7}" type="sibTrans" cxnId="{F2D8E30D-5CBD-48E4-9617-873335A58B36}">
      <dgm:prSet/>
      <dgm:spPr/>
      <dgm:t>
        <a:bodyPr/>
        <a:lstStyle/>
        <a:p>
          <a:endParaRPr lang="fi-FI"/>
        </a:p>
      </dgm:t>
    </dgm:pt>
    <dgm:pt modelId="{6556CE7C-E478-40C1-BADD-50C3DE8E794B}">
      <dgm:prSet phldrT="[Teksti]"/>
      <dgm:spPr>
        <a:xfrm>
          <a:off x="194220" y="1762447"/>
          <a:ext cx="1547812" cy="47014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1-2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4AD557E-D81C-4DC0-A0EB-EABECC3D4107}" type="parTrans" cxnId="{D1425977-4240-4720-92E4-633F0FD6B397}">
      <dgm:prSet/>
      <dgm:spPr/>
      <dgm:t>
        <a:bodyPr/>
        <a:lstStyle/>
        <a:p>
          <a:endParaRPr lang="fi-FI"/>
        </a:p>
      </dgm:t>
    </dgm:pt>
    <dgm:pt modelId="{4AFA3E32-822F-4F4F-A177-80A8A9FD02BA}" type="sibTrans" cxnId="{D1425977-4240-4720-92E4-633F0FD6B397}">
      <dgm:prSet/>
      <dgm:spPr/>
      <dgm:t>
        <a:bodyPr/>
        <a:lstStyle/>
        <a:p>
          <a:endParaRPr lang="fi-FI"/>
        </a:p>
      </dgm:t>
    </dgm:pt>
    <dgm:pt modelId="{F156A143-81C1-4936-BC0D-9DD6E1B84F1C}">
      <dgm:prSet phldrT="[Teksti]"/>
      <dgm:spPr>
        <a:xfrm>
          <a:off x="2080617" y="0"/>
          <a:ext cx="1934765" cy="4064000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fi-FI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3-6</a:t>
          </a:r>
          <a:endParaRPr lang="fi-FI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7B8089A-936C-490A-A794-AAD8751E46D1}" type="parTrans" cxnId="{564FAD08-1847-4950-93EC-CBB7817663AF}">
      <dgm:prSet/>
      <dgm:spPr/>
      <dgm:t>
        <a:bodyPr/>
        <a:lstStyle/>
        <a:p>
          <a:endParaRPr lang="fi-FI"/>
        </a:p>
      </dgm:t>
    </dgm:pt>
    <dgm:pt modelId="{8D41D922-5D82-492D-A070-8B1448CF9CAB}" type="sibTrans" cxnId="{564FAD08-1847-4950-93EC-CBB7817663AF}">
      <dgm:prSet/>
      <dgm:spPr/>
      <dgm:t>
        <a:bodyPr/>
        <a:lstStyle/>
        <a:p>
          <a:endParaRPr lang="fi-FI"/>
        </a:p>
      </dgm:t>
    </dgm:pt>
    <dgm:pt modelId="{00767A38-DF76-482C-92D0-9FF7E2597337}">
      <dgm:prSet phldrT="[Teksti]"/>
      <dgm:spPr>
        <a:xfrm>
          <a:off x="2274093" y="1669603"/>
          <a:ext cx="1547812" cy="390177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3-6 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E913A40-7650-47A4-BD88-9CBF8F43AEAE}" type="parTrans" cxnId="{520E3041-D9C5-4A28-A8B4-0D283263A68A}">
      <dgm:prSet/>
      <dgm:spPr/>
      <dgm:t>
        <a:bodyPr/>
        <a:lstStyle/>
        <a:p>
          <a:endParaRPr lang="fi-FI"/>
        </a:p>
      </dgm:t>
    </dgm:pt>
    <dgm:pt modelId="{F344BBEA-C376-420D-86B2-3DB12881AEAF}" type="sibTrans" cxnId="{520E3041-D9C5-4A28-A8B4-0D283263A68A}">
      <dgm:prSet/>
      <dgm:spPr/>
      <dgm:t>
        <a:bodyPr/>
        <a:lstStyle/>
        <a:p>
          <a:endParaRPr lang="fi-FI"/>
        </a:p>
      </dgm:t>
    </dgm:pt>
    <dgm:pt modelId="{1AEED345-59FA-4679-9029-29178CC0F31F}">
      <dgm:prSet phldrT="[Teksti]"/>
      <dgm:spPr>
        <a:xfrm>
          <a:off x="4160490" y="0"/>
          <a:ext cx="1934765" cy="4064000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fi-FI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7-9</a:t>
          </a:r>
          <a:endParaRPr lang="fi-FI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4C28EA3A-0E2B-4630-B223-631524DA4705}" type="parTrans" cxnId="{DED3E545-5461-4A00-B6A6-D55D430FEFF6}">
      <dgm:prSet/>
      <dgm:spPr/>
      <dgm:t>
        <a:bodyPr/>
        <a:lstStyle/>
        <a:p>
          <a:endParaRPr lang="fi-FI"/>
        </a:p>
      </dgm:t>
    </dgm:pt>
    <dgm:pt modelId="{FA0DD6AC-7D14-4C56-8639-B44799A7FA37}" type="sibTrans" cxnId="{DED3E545-5461-4A00-B6A6-D55D430FEFF6}">
      <dgm:prSet/>
      <dgm:spPr/>
      <dgm:t>
        <a:bodyPr/>
        <a:lstStyle/>
        <a:p>
          <a:endParaRPr lang="fi-FI"/>
        </a:p>
      </dgm:t>
    </dgm:pt>
    <dgm:pt modelId="{F22FB739-2BB3-40A7-B1AD-A1642C84678F}">
      <dgm:prSet phldrT="[Teksti]"/>
      <dgm:spPr>
        <a:xfrm>
          <a:off x="4353966" y="1605657"/>
          <a:ext cx="1547812" cy="33277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7-9 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98E81F7-C244-4CFD-8B6A-40CF717DEF0A}" type="parTrans" cxnId="{D88EF2C9-D9E1-4289-84AB-CA57FFA46640}">
      <dgm:prSet/>
      <dgm:spPr/>
      <dgm:t>
        <a:bodyPr/>
        <a:lstStyle/>
        <a:p>
          <a:endParaRPr lang="fi-FI"/>
        </a:p>
      </dgm:t>
    </dgm:pt>
    <dgm:pt modelId="{B335B0A0-0ADE-43D7-AA50-AC14BF649514}" type="sibTrans" cxnId="{D88EF2C9-D9E1-4289-84AB-CA57FFA46640}">
      <dgm:prSet/>
      <dgm:spPr/>
      <dgm:t>
        <a:bodyPr/>
        <a:lstStyle/>
        <a:p>
          <a:endParaRPr lang="fi-FI"/>
        </a:p>
      </dgm:t>
    </dgm:pt>
    <dgm:pt modelId="{FBA66FDB-180D-4E6B-848B-C4B01B9E8B7B}">
      <dgm:prSet phldrT="[Teksti]"/>
      <dgm:spPr>
        <a:xfrm>
          <a:off x="194220" y="1219968"/>
          <a:ext cx="1547812" cy="470148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1-2 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A1B3E6E-FCE9-4AEE-A0C5-04BE1C4C9BBC}" type="parTrans" cxnId="{712F1DA1-9948-4D24-B219-C2DF2E7AE071}">
      <dgm:prSet/>
      <dgm:spPr/>
      <dgm:t>
        <a:bodyPr/>
        <a:lstStyle/>
        <a:p>
          <a:endParaRPr lang="fi-FI"/>
        </a:p>
      </dgm:t>
    </dgm:pt>
    <dgm:pt modelId="{F6F5BC5F-9DE8-4B88-A8FD-E36AB49DAEFC}" type="sibTrans" cxnId="{712F1DA1-9948-4D24-B219-C2DF2E7AE071}">
      <dgm:prSet/>
      <dgm:spPr/>
      <dgm:t>
        <a:bodyPr/>
        <a:lstStyle/>
        <a:p>
          <a:endParaRPr lang="fi-FI"/>
        </a:p>
      </dgm:t>
    </dgm:pt>
    <dgm:pt modelId="{44F5844D-7734-4E7D-9FC3-0C7C9D6DD3BE}">
      <dgm:prSet phldrT="[Teksti]"/>
      <dgm:spPr>
        <a:xfrm>
          <a:off x="2274093" y="1219398"/>
          <a:ext cx="1547812" cy="390177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3-6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C8A95CE-9562-4EAD-A35C-CD120D172761}" type="parTrans" cxnId="{E45663B7-D099-427E-95BD-BCA8A25DA180}">
      <dgm:prSet/>
      <dgm:spPr/>
      <dgm:t>
        <a:bodyPr/>
        <a:lstStyle/>
        <a:p>
          <a:endParaRPr lang="fi-FI"/>
        </a:p>
      </dgm:t>
    </dgm:pt>
    <dgm:pt modelId="{D35AD827-95B0-4687-90F7-7E6B04B9421D}" type="sibTrans" cxnId="{E45663B7-D099-427E-95BD-BCA8A25DA180}">
      <dgm:prSet/>
      <dgm:spPr/>
      <dgm:t>
        <a:bodyPr/>
        <a:lstStyle/>
        <a:p>
          <a:endParaRPr lang="fi-FI"/>
        </a:p>
      </dgm:t>
    </dgm:pt>
    <dgm:pt modelId="{E599EB50-D85E-4DCC-A2B2-B0F0FA1908D5}">
      <dgm:prSet phldrT="[Teksti]"/>
      <dgm:spPr>
        <a:xfrm>
          <a:off x="4353966" y="1221680"/>
          <a:ext cx="1547812" cy="33277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fi-FI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7-9</a:t>
          </a:r>
          <a:endParaRPr lang="fi-FI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DC40858-9CE3-459D-B62B-F302BA0E1B54}" type="parTrans" cxnId="{A6AF1870-573A-462A-9CC2-E28B3F911893}">
      <dgm:prSet/>
      <dgm:spPr/>
      <dgm:t>
        <a:bodyPr/>
        <a:lstStyle/>
        <a:p>
          <a:endParaRPr lang="fi-FI"/>
        </a:p>
      </dgm:t>
    </dgm:pt>
    <dgm:pt modelId="{DE4790E1-C4A6-4375-9CC3-26179C994E57}" type="sibTrans" cxnId="{A6AF1870-573A-462A-9CC2-E28B3F911893}">
      <dgm:prSet/>
      <dgm:spPr/>
      <dgm:t>
        <a:bodyPr/>
        <a:lstStyle/>
        <a:p>
          <a:endParaRPr lang="fi-FI"/>
        </a:p>
      </dgm:t>
    </dgm:pt>
    <dgm:pt modelId="{B81EEE75-7AB1-46FD-ABAB-9C873781524A}" type="pres">
      <dgm:prSet presAssocID="{350993CC-B94F-4F9F-8494-862AC08F30E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ED567D4-185C-4053-B47B-935CF968A594}" type="pres">
      <dgm:prSet presAssocID="{77B0ACEF-7AEF-46F8-AD11-EFBA6718474C}" presName="compNode" presStyleCnt="0"/>
      <dgm:spPr/>
    </dgm:pt>
    <dgm:pt modelId="{0A3AA843-747A-49DB-A543-E425B00395BE}" type="pres">
      <dgm:prSet presAssocID="{77B0ACEF-7AEF-46F8-AD11-EFBA6718474C}" presName="aNode" presStyleLbl="bgShp" presStyleIdx="0" presStyleCnt="3"/>
      <dgm:spPr/>
      <dgm:t>
        <a:bodyPr/>
        <a:lstStyle/>
        <a:p>
          <a:endParaRPr lang="fi-FI"/>
        </a:p>
      </dgm:t>
    </dgm:pt>
    <dgm:pt modelId="{343EA461-4B03-4B66-826E-68DC2C858E46}" type="pres">
      <dgm:prSet presAssocID="{77B0ACEF-7AEF-46F8-AD11-EFBA6718474C}" presName="textNode" presStyleLbl="bgShp" presStyleIdx="0" presStyleCnt="3"/>
      <dgm:spPr/>
      <dgm:t>
        <a:bodyPr/>
        <a:lstStyle/>
        <a:p>
          <a:endParaRPr lang="fi-FI"/>
        </a:p>
      </dgm:t>
    </dgm:pt>
    <dgm:pt modelId="{22B74C0D-E430-4657-87AA-A72033F2CED7}" type="pres">
      <dgm:prSet presAssocID="{77B0ACEF-7AEF-46F8-AD11-EFBA6718474C}" presName="compChildNode" presStyleCnt="0"/>
      <dgm:spPr/>
    </dgm:pt>
    <dgm:pt modelId="{E0548594-60D7-4F76-9111-36D3E4F69CB1}" type="pres">
      <dgm:prSet presAssocID="{77B0ACEF-7AEF-46F8-AD11-EFBA6718474C}" presName="theInnerList" presStyleCnt="0"/>
      <dgm:spPr/>
    </dgm:pt>
    <dgm:pt modelId="{CFB2759E-C8CA-4EA6-B5BC-1FDE57B2D416}" type="pres">
      <dgm:prSet presAssocID="{FBA66FDB-180D-4E6B-848B-C4B01B9E8B7B}" presName="childNode" presStyleLbl="node1" presStyleIdx="0" presStyleCnt="6" custScaleY="3741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5AB16C0-15AE-495C-9CB1-CD83E4C5313A}" type="pres">
      <dgm:prSet presAssocID="{FBA66FDB-180D-4E6B-848B-C4B01B9E8B7B}" presName="aSpace2" presStyleCnt="0"/>
      <dgm:spPr/>
    </dgm:pt>
    <dgm:pt modelId="{9095AAB1-8564-475F-B2F1-CA378AC2AEFD}" type="pres">
      <dgm:prSet presAssocID="{6556CE7C-E478-40C1-BADD-50C3DE8E794B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0629439-6A9C-4DC9-99EA-BB8C8588BAFD}" type="pres">
      <dgm:prSet presAssocID="{77B0ACEF-7AEF-46F8-AD11-EFBA6718474C}" presName="aSpace" presStyleCnt="0"/>
      <dgm:spPr/>
    </dgm:pt>
    <dgm:pt modelId="{9F288581-2E45-4D7F-B1CB-8A3BC225C809}" type="pres">
      <dgm:prSet presAssocID="{F156A143-81C1-4936-BC0D-9DD6E1B84F1C}" presName="compNode" presStyleCnt="0"/>
      <dgm:spPr/>
    </dgm:pt>
    <dgm:pt modelId="{A21B2659-1D42-4EBD-9C3E-E3BD7171DD2B}" type="pres">
      <dgm:prSet presAssocID="{F156A143-81C1-4936-BC0D-9DD6E1B84F1C}" presName="aNode" presStyleLbl="bgShp" presStyleIdx="1" presStyleCnt="3"/>
      <dgm:spPr/>
      <dgm:t>
        <a:bodyPr/>
        <a:lstStyle/>
        <a:p>
          <a:endParaRPr lang="fi-FI"/>
        </a:p>
      </dgm:t>
    </dgm:pt>
    <dgm:pt modelId="{3933B2F2-B3ED-4943-89E7-6B2A34927D7E}" type="pres">
      <dgm:prSet presAssocID="{F156A143-81C1-4936-BC0D-9DD6E1B84F1C}" presName="textNode" presStyleLbl="bgShp" presStyleIdx="1" presStyleCnt="3"/>
      <dgm:spPr/>
      <dgm:t>
        <a:bodyPr/>
        <a:lstStyle/>
        <a:p>
          <a:endParaRPr lang="fi-FI"/>
        </a:p>
      </dgm:t>
    </dgm:pt>
    <dgm:pt modelId="{C31CB095-2D65-42CE-858F-A78D348AF6CF}" type="pres">
      <dgm:prSet presAssocID="{F156A143-81C1-4936-BC0D-9DD6E1B84F1C}" presName="compChildNode" presStyleCnt="0"/>
      <dgm:spPr/>
    </dgm:pt>
    <dgm:pt modelId="{12654ADB-D862-405C-9292-ACC964940BDB}" type="pres">
      <dgm:prSet presAssocID="{F156A143-81C1-4936-BC0D-9DD6E1B84F1C}" presName="theInnerList" presStyleCnt="0"/>
      <dgm:spPr/>
    </dgm:pt>
    <dgm:pt modelId="{BCC13065-7445-4574-9595-9C8C50E91D2C}" type="pres">
      <dgm:prSet presAssocID="{44F5844D-7734-4E7D-9FC3-0C7C9D6DD3BE}" presName="childNode" presStyleLbl="node1" presStyleIdx="2" presStyleCnt="6" custScaleY="3743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E5A13F2-707B-431E-8197-AF95CB7B0E30}" type="pres">
      <dgm:prSet presAssocID="{44F5844D-7734-4E7D-9FC3-0C7C9D6DD3BE}" presName="aSpace2" presStyleCnt="0"/>
      <dgm:spPr/>
    </dgm:pt>
    <dgm:pt modelId="{68B4E1D3-562C-41DE-B7BE-AA4E9AA03E70}" type="pres">
      <dgm:prSet presAssocID="{00767A38-DF76-482C-92D0-9FF7E2597337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3486512-0728-4BAB-8992-65C7FD9BE4F4}" type="pres">
      <dgm:prSet presAssocID="{F156A143-81C1-4936-BC0D-9DD6E1B84F1C}" presName="aSpace" presStyleCnt="0"/>
      <dgm:spPr/>
    </dgm:pt>
    <dgm:pt modelId="{20717154-AB6F-4974-B954-BFA5C7B973DB}" type="pres">
      <dgm:prSet presAssocID="{1AEED345-59FA-4679-9029-29178CC0F31F}" presName="compNode" presStyleCnt="0"/>
      <dgm:spPr/>
    </dgm:pt>
    <dgm:pt modelId="{9EEF200E-B592-4D8F-81AC-872451E0EB20}" type="pres">
      <dgm:prSet presAssocID="{1AEED345-59FA-4679-9029-29178CC0F31F}" presName="aNode" presStyleLbl="bgShp" presStyleIdx="2" presStyleCnt="3"/>
      <dgm:spPr/>
      <dgm:t>
        <a:bodyPr/>
        <a:lstStyle/>
        <a:p>
          <a:endParaRPr lang="fi-FI"/>
        </a:p>
      </dgm:t>
    </dgm:pt>
    <dgm:pt modelId="{5AC36D11-1702-4269-9677-A7FE9527BC09}" type="pres">
      <dgm:prSet presAssocID="{1AEED345-59FA-4679-9029-29178CC0F31F}" presName="textNode" presStyleLbl="bgShp" presStyleIdx="2" presStyleCnt="3"/>
      <dgm:spPr/>
      <dgm:t>
        <a:bodyPr/>
        <a:lstStyle/>
        <a:p>
          <a:endParaRPr lang="fi-FI"/>
        </a:p>
      </dgm:t>
    </dgm:pt>
    <dgm:pt modelId="{52AD633B-A7D2-407D-86B6-12406E18E8F9}" type="pres">
      <dgm:prSet presAssocID="{1AEED345-59FA-4679-9029-29178CC0F31F}" presName="compChildNode" presStyleCnt="0"/>
      <dgm:spPr/>
    </dgm:pt>
    <dgm:pt modelId="{8EA1053F-0C64-4433-8F19-54C6877CDE1F}" type="pres">
      <dgm:prSet presAssocID="{1AEED345-59FA-4679-9029-29178CC0F31F}" presName="theInnerList" presStyleCnt="0"/>
      <dgm:spPr/>
    </dgm:pt>
    <dgm:pt modelId="{02BFFD27-14F6-489E-89AF-7E1190B97B8B}" type="pres">
      <dgm:prSet presAssocID="{E599EB50-D85E-4DCC-A2B2-B0F0FA1908D5}" presName="childNode" presStyleLbl="node1" presStyleIdx="4" presStyleCnt="6" custScaleY="3741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2E6A915-C97D-4B33-B4CB-BBEB6F220A2A}" type="pres">
      <dgm:prSet presAssocID="{E599EB50-D85E-4DCC-A2B2-B0F0FA1908D5}" presName="aSpace2" presStyleCnt="0"/>
      <dgm:spPr/>
    </dgm:pt>
    <dgm:pt modelId="{1060915B-EE53-471F-AEF7-C0D6F4511301}" type="pres">
      <dgm:prSet presAssocID="{F22FB739-2BB3-40A7-B1AD-A1642C84678F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5BA743DB-A996-49CF-A415-2B4BAF47FFD0}" type="presOf" srcId="{77B0ACEF-7AEF-46F8-AD11-EFBA6718474C}" destId="{343EA461-4B03-4B66-826E-68DC2C858E46}" srcOrd="1" destOrd="0" presId="urn:microsoft.com/office/officeart/2005/8/layout/lProcess2"/>
    <dgm:cxn modelId="{D1425977-4240-4720-92E4-633F0FD6B397}" srcId="{77B0ACEF-7AEF-46F8-AD11-EFBA6718474C}" destId="{6556CE7C-E478-40C1-BADD-50C3DE8E794B}" srcOrd="1" destOrd="0" parTransId="{44AD557E-D81C-4DC0-A0EB-EABECC3D4107}" sibTransId="{4AFA3E32-822F-4F4F-A177-80A8A9FD02BA}"/>
    <dgm:cxn modelId="{A6AF1870-573A-462A-9CC2-E28B3F911893}" srcId="{1AEED345-59FA-4679-9029-29178CC0F31F}" destId="{E599EB50-D85E-4DCC-A2B2-B0F0FA1908D5}" srcOrd="0" destOrd="0" parTransId="{8DC40858-9CE3-459D-B62B-F302BA0E1B54}" sibTransId="{DE4790E1-C4A6-4375-9CC3-26179C994E57}"/>
    <dgm:cxn modelId="{712F1DA1-9948-4D24-B219-C2DF2E7AE071}" srcId="{77B0ACEF-7AEF-46F8-AD11-EFBA6718474C}" destId="{FBA66FDB-180D-4E6B-848B-C4B01B9E8B7B}" srcOrd="0" destOrd="0" parTransId="{8A1B3E6E-FCE9-4AEE-A0C5-04BE1C4C9BBC}" sibTransId="{F6F5BC5F-9DE8-4B88-A8FD-E36AB49DAEFC}"/>
    <dgm:cxn modelId="{98A5797A-F328-4E02-BC25-AF29AA47EFB4}" type="presOf" srcId="{FBA66FDB-180D-4E6B-848B-C4B01B9E8B7B}" destId="{CFB2759E-C8CA-4EA6-B5BC-1FDE57B2D416}" srcOrd="0" destOrd="0" presId="urn:microsoft.com/office/officeart/2005/8/layout/lProcess2"/>
    <dgm:cxn modelId="{15355068-FBF0-443D-A71C-A386EA039FB9}" type="presOf" srcId="{F156A143-81C1-4936-BC0D-9DD6E1B84F1C}" destId="{A21B2659-1D42-4EBD-9C3E-E3BD7171DD2B}" srcOrd="0" destOrd="0" presId="urn:microsoft.com/office/officeart/2005/8/layout/lProcess2"/>
    <dgm:cxn modelId="{85BE293D-E56E-410D-9FC6-834DA7EFE5AE}" type="presOf" srcId="{350993CC-B94F-4F9F-8494-862AC08F30EE}" destId="{B81EEE75-7AB1-46FD-ABAB-9C873781524A}" srcOrd="0" destOrd="0" presId="urn:microsoft.com/office/officeart/2005/8/layout/lProcess2"/>
    <dgm:cxn modelId="{A5E0ACD2-5956-4DC7-ADF6-53BC6209FB0A}" type="presOf" srcId="{44F5844D-7734-4E7D-9FC3-0C7C9D6DD3BE}" destId="{BCC13065-7445-4574-9595-9C8C50E91D2C}" srcOrd="0" destOrd="0" presId="urn:microsoft.com/office/officeart/2005/8/layout/lProcess2"/>
    <dgm:cxn modelId="{E45663B7-D099-427E-95BD-BCA8A25DA180}" srcId="{F156A143-81C1-4936-BC0D-9DD6E1B84F1C}" destId="{44F5844D-7734-4E7D-9FC3-0C7C9D6DD3BE}" srcOrd="0" destOrd="0" parTransId="{4C8A95CE-9562-4EAD-A35C-CD120D172761}" sibTransId="{D35AD827-95B0-4687-90F7-7E6B04B9421D}"/>
    <dgm:cxn modelId="{811A641C-FFDD-4110-883E-F6C6D2A299EE}" type="presOf" srcId="{6556CE7C-E478-40C1-BADD-50C3DE8E794B}" destId="{9095AAB1-8564-475F-B2F1-CA378AC2AEFD}" srcOrd="0" destOrd="0" presId="urn:microsoft.com/office/officeart/2005/8/layout/lProcess2"/>
    <dgm:cxn modelId="{DF86B356-D082-4B9C-B5EC-523D40A87E4A}" type="presOf" srcId="{F22FB739-2BB3-40A7-B1AD-A1642C84678F}" destId="{1060915B-EE53-471F-AEF7-C0D6F4511301}" srcOrd="0" destOrd="0" presId="urn:microsoft.com/office/officeart/2005/8/layout/lProcess2"/>
    <dgm:cxn modelId="{564FAD08-1847-4950-93EC-CBB7817663AF}" srcId="{350993CC-B94F-4F9F-8494-862AC08F30EE}" destId="{F156A143-81C1-4936-BC0D-9DD6E1B84F1C}" srcOrd="1" destOrd="0" parTransId="{D7B8089A-936C-490A-A794-AAD8751E46D1}" sibTransId="{8D41D922-5D82-492D-A070-8B1448CF9CAB}"/>
    <dgm:cxn modelId="{F2D8E30D-5CBD-48E4-9617-873335A58B36}" srcId="{350993CC-B94F-4F9F-8494-862AC08F30EE}" destId="{77B0ACEF-7AEF-46F8-AD11-EFBA6718474C}" srcOrd="0" destOrd="0" parTransId="{EC9CC0E0-8184-43B8-9DDA-79CC06757D72}" sibTransId="{C822C914-3751-4589-A599-C8C1B7C5F5D7}"/>
    <dgm:cxn modelId="{0764C512-8E57-4172-8DEF-FB028DEF65F5}" type="presOf" srcId="{1AEED345-59FA-4679-9029-29178CC0F31F}" destId="{9EEF200E-B592-4D8F-81AC-872451E0EB20}" srcOrd="0" destOrd="0" presId="urn:microsoft.com/office/officeart/2005/8/layout/lProcess2"/>
    <dgm:cxn modelId="{88D3E34A-679A-47FC-B33E-0F1363D204DB}" type="presOf" srcId="{00767A38-DF76-482C-92D0-9FF7E2597337}" destId="{68B4E1D3-562C-41DE-B7BE-AA4E9AA03E70}" srcOrd="0" destOrd="0" presId="urn:microsoft.com/office/officeart/2005/8/layout/lProcess2"/>
    <dgm:cxn modelId="{520E3041-D9C5-4A28-A8B4-0D283263A68A}" srcId="{F156A143-81C1-4936-BC0D-9DD6E1B84F1C}" destId="{00767A38-DF76-482C-92D0-9FF7E2597337}" srcOrd="1" destOrd="0" parTransId="{CE913A40-7650-47A4-BD88-9CBF8F43AEAE}" sibTransId="{F344BBEA-C376-420D-86B2-3DB12881AEAF}"/>
    <dgm:cxn modelId="{C85B3017-3FE9-408E-8CDD-587F4AB9D81F}" type="presOf" srcId="{F156A143-81C1-4936-BC0D-9DD6E1B84F1C}" destId="{3933B2F2-B3ED-4943-89E7-6B2A34927D7E}" srcOrd="1" destOrd="0" presId="urn:microsoft.com/office/officeart/2005/8/layout/lProcess2"/>
    <dgm:cxn modelId="{6DA7703C-BD40-4D8D-8495-739C43A7B6B2}" type="presOf" srcId="{E599EB50-D85E-4DCC-A2B2-B0F0FA1908D5}" destId="{02BFFD27-14F6-489E-89AF-7E1190B97B8B}" srcOrd="0" destOrd="0" presId="urn:microsoft.com/office/officeart/2005/8/layout/lProcess2"/>
    <dgm:cxn modelId="{85618B85-AC79-46A3-9E7F-90D53FB20952}" type="presOf" srcId="{77B0ACEF-7AEF-46F8-AD11-EFBA6718474C}" destId="{0A3AA843-747A-49DB-A543-E425B00395BE}" srcOrd="0" destOrd="0" presId="urn:microsoft.com/office/officeart/2005/8/layout/lProcess2"/>
    <dgm:cxn modelId="{D88EF2C9-D9E1-4289-84AB-CA57FFA46640}" srcId="{1AEED345-59FA-4679-9029-29178CC0F31F}" destId="{F22FB739-2BB3-40A7-B1AD-A1642C84678F}" srcOrd="1" destOrd="0" parTransId="{898E81F7-C244-4CFD-8B6A-40CF717DEF0A}" sibTransId="{B335B0A0-0ADE-43D7-AA50-AC14BF649514}"/>
    <dgm:cxn modelId="{3322FF1A-6811-4F05-8EDE-BFF03EC08DD7}" type="presOf" srcId="{1AEED345-59FA-4679-9029-29178CC0F31F}" destId="{5AC36D11-1702-4269-9677-A7FE9527BC09}" srcOrd="1" destOrd="0" presId="urn:microsoft.com/office/officeart/2005/8/layout/lProcess2"/>
    <dgm:cxn modelId="{DED3E545-5461-4A00-B6A6-D55D430FEFF6}" srcId="{350993CC-B94F-4F9F-8494-862AC08F30EE}" destId="{1AEED345-59FA-4679-9029-29178CC0F31F}" srcOrd="2" destOrd="0" parTransId="{4C28EA3A-0E2B-4630-B223-631524DA4705}" sibTransId="{FA0DD6AC-7D14-4C56-8639-B44799A7FA37}"/>
    <dgm:cxn modelId="{F1FF8043-2986-4E61-8AE4-7F2D7ED61F5A}" type="presParOf" srcId="{B81EEE75-7AB1-46FD-ABAB-9C873781524A}" destId="{0ED567D4-185C-4053-B47B-935CF968A594}" srcOrd="0" destOrd="0" presId="urn:microsoft.com/office/officeart/2005/8/layout/lProcess2"/>
    <dgm:cxn modelId="{F26C7918-A6FE-4D71-BF27-DE46B5A23416}" type="presParOf" srcId="{0ED567D4-185C-4053-B47B-935CF968A594}" destId="{0A3AA843-747A-49DB-A543-E425B00395BE}" srcOrd="0" destOrd="0" presId="urn:microsoft.com/office/officeart/2005/8/layout/lProcess2"/>
    <dgm:cxn modelId="{0C369E20-B13E-4F79-B0A4-F67D5B98EF43}" type="presParOf" srcId="{0ED567D4-185C-4053-B47B-935CF968A594}" destId="{343EA461-4B03-4B66-826E-68DC2C858E46}" srcOrd="1" destOrd="0" presId="urn:microsoft.com/office/officeart/2005/8/layout/lProcess2"/>
    <dgm:cxn modelId="{C438ACE7-5B13-4161-BB11-6A40EDB52C27}" type="presParOf" srcId="{0ED567D4-185C-4053-B47B-935CF968A594}" destId="{22B74C0D-E430-4657-87AA-A72033F2CED7}" srcOrd="2" destOrd="0" presId="urn:microsoft.com/office/officeart/2005/8/layout/lProcess2"/>
    <dgm:cxn modelId="{8C48588A-4C4E-4925-A2A5-45395B30242C}" type="presParOf" srcId="{22B74C0D-E430-4657-87AA-A72033F2CED7}" destId="{E0548594-60D7-4F76-9111-36D3E4F69CB1}" srcOrd="0" destOrd="0" presId="urn:microsoft.com/office/officeart/2005/8/layout/lProcess2"/>
    <dgm:cxn modelId="{2D7402A6-FAF1-424F-9F70-D47018251F11}" type="presParOf" srcId="{E0548594-60D7-4F76-9111-36D3E4F69CB1}" destId="{CFB2759E-C8CA-4EA6-B5BC-1FDE57B2D416}" srcOrd="0" destOrd="0" presId="urn:microsoft.com/office/officeart/2005/8/layout/lProcess2"/>
    <dgm:cxn modelId="{7E5704D7-FFE3-4052-955A-40131C5D4630}" type="presParOf" srcId="{E0548594-60D7-4F76-9111-36D3E4F69CB1}" destId="{D5AB16C0-15AE-495C-9CB1-CD83E4C5313A}" srcOrd="1" destOrd="0" presId="urn:microsoft.com/office/officeart/2005/8/layout/lProcess2"/>
    <dgm:cxn modelId="{C867824E-EB3D-4118-BE89-4C83463C1BE5}" type="presParOf" srcId="{E0548594-60D7-4F76-9111-36D3E4F69CB1}" destId="{9095AAB1-8564-475F-B2F1-CA378AC2AEFD}" srcOrd="2" destOrd="0" presId="urn:microsoft.com/office/officeart/2005/8/layout/lProcess2"/>
    <dgm:cxn modelId="{F5349E34-11F2-42B6-B340-A217E80172EC}" type="presParOf" srcId="{B81EEE75-7AB1-46FD-ABAB-9C873781524A}" destId="{E0629439-6A9C-4DC9-99EA-BB8C8588BAFD}" srcOrd="1" destOrd="0" presId="urn:microsoft.com/office/officeart/2005/8/layout/lProcess2"/>
    <dgm:cxn modelId="{EF9F4056-454A-493A-B243-932DDC3292AE}" type="presParOf" srcId="{B81EEE75-7AB1-46FD-ABAB-9C873781524A}" destId="{9F288581-2E45-4D7F-B1CB-8A3BC225C809}" srcOrd="2" destOrd="0" presId="urn:microsoft.com/office/officeart/2005/8/layout/lProcess2"/>
    <dgm:cxn modelId="{E7A67B3E-DEF7-489B-AE56-E36785066108}" type="presParOf" srcId="{9F288581-2E45-4D7F-B1CB-8A3BC225C809}" destId="{A21B2659-1D42-4EBD-9C3E-E3BD7171DD2B}" srcOrd="0" destOrd="0" presId="urn:microsoft.com/office/officeart/2005/8/layout/lProcess2"/>
    <dgm:cxn modelId="{A16011A1-3463-4B68-A9DE-9FF90AE0EF69}" type="presParOf" srcId="{9F288581-2E45-4D7F-B1CB-8A3BC225C809}" destId="{3933B2F2-B3ED-4943-89E7-6B2A34927D7E}" srcOrd="1" destOrd="0" presId="urn:microsoft.com/office/officeart/2005/8/layout/lProcess2"/>
    <dgm:cxn modelId="{EDFD4B74-4A26-4C7D-8F95-46E5A1D88DDB}" type="presParOf" srcId="{9F288581-2E45-4D7F-B1CB-8A3BC225C809}" destId="{C31CB095-2D65-42CE-858F-A78D348AF6CF}" srcOrd="2" destOrd="0" presId="urn:microsoft.com/office/officeart/2005/8/layout/lProcess2"/>
    <dgm:cxn modelId="{1DD25B99-6EF9-4FCC-A71B-399FD3CD963E}" type="presParOf" srcId="{C31CB095-2D65-42CE-858F-A78D348AF6CF}" destId="{12654ADB-D862-405C-9292-ACC964940BDB}" srcOrd="0" destOrd="0" presId="urn:microsoft.com/office/officeart/2005/8/layout/lProcess2"/>
    <dgm:cxn modelId="{F187BEA1-A2F2-4023-954F-7E8FC25343CD}" type="presParOf" srcId="{12654ADB-D862-405C-9292-ACC964940BDB}" destId="{BCC13065-7445-4574-9595-9C8C50E91D2C}" srcOrd="0" destOrd="0" presId="urn:microsoft.com/office/officeart/2005/8/layout/lProcess2"/>
    <dgm:cxn modelId="{4D084303-2BC4-47B1-81E1-CDBC47918C85}" type="presParOf" srcId="{12654ADB-D862-405C-9292-ACC964940BDB}" destId="{0E5A13F2-707B-431E-8197-AF95CB7B0E30}" srcOrd="1" destOrd="0" presId="urn:microsoft.com/office/officeart/2005/8/layout/lProcess2"/>
    <dgm:cxn modelId="{5F3C15E7-49DA-42AE-A232-4D227924EE7A}" type="presParOf" srcId="{12654ADB-D862-405C-9292-ACC964940BDB}" destId="{68B4E1D3-562C-41DE-B7BE-AA4E9AA03E70}" srcOrd="2" destOrd="0" presId="urn:microsoft.com/office/officeart/2005/8/layout/lProcess2"/>
    <dgm:cxn modelId="{98999644-EB98-426D-89E6-CCBA21228694}" type="presParOf" srcId="{B81EEE75-7AB1-46FD-ABAB-9C873781524A}" destId="{63486512-0728-4BAB-8992-65C7FD9BE4F4}" srcOrd="3" destOrd="0" presId="urn:microsoft.com/office/officeart/2005/8/layout/lProcess2"/>
    <dgm:cxn modelId="{1987AB85-CDBE-431E-8705-A9BC43D3862A}" type="presParOf" srcId="{B81EEE75-7AB1-46FD-ABAB-9C873781524A}" destId="{20717154-AB6F-4974-B954-BFA5C7B973DB}" srcOrd="4" destOrd="0" presId="urn:microsoft.com/office/officeart/2005/8/layout/lProcess2"/>
    <dgm:cxn modelId="{289ABFD8-284B-4C01-8DA0-FB6BFD205618}" type="presParOf" srcId="{20717154-AB6F-4974-B954-BFA5C7B973DB}" destId="{9EEF200E-B592-4D8F-81AC-872451E0EB20}" srcOrd="0" destOrd="0" presId="urn:microsoft.com/office/officeart/2005/8/layout/lProcess2"/>
    <dgm:cxn modelId="{22C52821-AAAA-4819-B1CE-3740C3B67B8C}" type="presParOf" srcId="{20717154-AB6F-4974-B954-BFA5C7B973DB}" destId="{5AC36D11-1702-4269-9677-A7FE9527BC09}" srcOrd="1" destOrd="0" presId="urn:microsoft.com/office/officeart/2005/8/layout/lProcess2"/>
    <dgm:cxn modelId="{ADCE6D3A-F51D-486D-A5D2-C100B238671F}" type="presParOf" srcId="{20717154-AB6F-4974-B954-BFA5C7B973DB}" destId="{52AD633B-A7D2-407D-86B6-12406E18E8F9}" srcOrd="2" destOrd="0" presId="urn:microsoft.com/office/officeart/2005/8/layout/lProcess2"/>
    <dgm:cxn modelId="{7C11133A-62DF-4022-855A-24B877F8D144}" type="presParOf" srcId="{52AD633B-A7D2-407D-86B6-12406E18E8F9}" destId="{8EA1053F-0C64-4433-8F19-54C6877CDE1F}" srcOrd="0" destOrd="0" presId="urn:microsoft.com/office/officeart/2005/8/layout/lProcess2"/>
    <dgm:cxn modelId="{CD10668B-8946-4EF0-ACB3-580054A52745}" type="presParOf" srcId="{8EA1053F-0C64-4433-8F19-54C6877CDE1F}" destId="{02BFFD27-14F6-489E-89AF-7E1190B97B8B}" srcOrd="0" destOrd="0" presId="urn:microsoft.com/office/officeart/2005/8/layout/lProcess2"/>
    <dgm:cxn modelId="{76F8976A-0465-4C02-8AF7-7AC3DF11F912}" type="presParOf" srcId="{8EA1053F-0C64-4433-8F19-54C6877CDE1F}" destId="{B2E6A915-C97D-4B33-B4CB-BBEB6F220A2A}" srcOrd="1" destOrd="0" presId="urn:microsoft.com/office/officeart/2005/8/layout/lProcess2"/>
    <dgm:cxn modelId="{8E318C6B-9645-4241-830C-8E9949B9214A}" type="presParOf" srcId="{8EA1053F-0C64-4433-8F19-54C6877CDE1F}" destId="{1060915B-EE53-471F-AEF7-C0D6F451130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DE639A-A45F-4F89-B0DF-0539F274B4FC}" type="doc">
      <dgm:prSet loTypeId="urn:microsoft.com/office/officeart/2005/8/layout/cycle2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fi-FI"/>
        </a:p>
      </dgm:t>
    </dgm:pt>
    <dgm:pt modelId="{EA7A4D2B-5302-41F4-A846-5B823357C10C}">
      <dgm:prSet phldrT="[Text]" custT="1"/>
      <dgm:spPr/>
      <dgm:t>
        <a:bodyPr/>
        <a:lstStyle/>
        <a:p>
          <a:r>
            <a:rPr lang="fi-FI" sz="1200" dirty="0" smtClean="0"/>
            <a:t>Miten opettaja havainnoi, kerää ja dokumentoi arviointitietoa? Millaiseen vuorovaikutukseen arviointi perustuu?</a:t>
          </a:r>
          <a:endParaRPr lang="fi-FI" sz="1200" dirty="0"/>
        </a:p>
      </dgm:t>
    </dgm:pt>
    <dgm:pt modelId="{BE15D9DF-A41F-4C61-9E55-7208CE7AD7A1}" type="parTrans" cxnId="{98B268D3-A387-464C-AF33-61BC7BD7341D}">
      <dgm:prSet/>
      <dgm:spPr/>
      <dgm:t>
        <a:bodyPr/>
        <a:lstStyle/>
        <a:p>
          <a:endParaRPr lang="fi-FI"/>
        </a:p>
      </dgm:t>
    </dgm:pt>
    <dgm:pt modelId="{56046963-2DAA-4399-9B93-B596F9788565}" type="sibTrans" cxnId="{98B268D3-A387-464C-AF33-61BC7BD7341D}">
      <dgm:prSet/>
      <dgm:spPr/>
      <dgm:t>
        <a:bodyPr/>
        <a:lstStyle/>
        <a:p>
          <a:endParaRPr lang="fi-FI"/>
        </a:p>
      </dgm:t>
    </dgm:pt>
    <dgm:pt modelId="{20F786D1-81EB-43D6-8876-67C453861D6E}">
      <dgm:prSet phldrT="[Text]" custT="1"/>
      <dgm:spPr/>
      <dgm:t>
        <a:bodyPr/>
        <a:lstStyle/>
        <a:p>
          <a:r>
            <a:rPr lang="fi-FI" sz="1200" dirty="0" smtClean="0"/>
            <a:t>Millainen opetus ja arviointikäytänteet mahdollistavat osaamisen ja edistymisen  osoittamisen?</a:t>
          </a:r>
          <a:endParaRPr lang="fi-FI" sz="1200" dirty="0"/>
        </a:p>
      </dgm:t>
    </dgm:pt>
    <dgm:pt modelId="{C2EB280B-E193-4569-8C5D-5A6A9E47AC4D}" type="parTrans" cxnId="{5581F961-B10B-42E1-837E-DCA15794293B}">
      <dgm:prSet/>
      <dgm:spPr/>
      <dgm:t>
        <a:bodyPr/>
        <a:lstStyle/>
        <a:p>
          <a:endParaRPr lang="fi-FI"/>
        </a:p>
      </dgm:t>
    </dgm:pt>
    <dgm:pt modelId="{27E927C3-D3CF-4D62-97FE-9307808D6195}" type="sibTrans" cxnId="{5581F961-B10B-42E1-837E-DCA15794293B}">
      <dgm:prSet/>
      <dgm:spPr/>
      <dgm:t>
        <a:bodyPr/>
        <a:lstStyle/>
        <a:p>
          <a:endParaRPr lang="fi-FI"/>
        </a:p>
      </dgm:t>
    </dgm:pt>
    <dgm:pt modelId="{16D59578-36AA-4126-AE5C-3292D4F393B8}">
      <dgm:prSet phldrT="[Text]" custT="1"/>
      <dgm:spPr/>
      <dgm:t>
        <a:bodyPr/>
        <a:lstStyle/>
        <a:p>
          <a:r>
            <a:rPr lang="fi-FI" sz="1200" dirty="0" smtClean="0"/>
            <a:t>Miten oppilaan oppiminen, edistyminen ja  osaaminen näkyvät suhteessa tavoitteisiin ja kriteereihin?</a:t>
          </a:r>
          <a:endParaRPr lang="fi-FI" sz="1200" dirty="0"/>
        </a:p>
      </dgm:t>
    </dgm:pt>
    <dgm:pt modelId="{CE32523F-D388-4558-9EAC-0FFC5E81CF39}" type="parTrans" cxnId="{B2C355CB-524D-4D80-A193-0FD970224E4E}">
      <dgm:prSet/>
      <dgm:spPr/>
      <dgm:t>
        <a:bodyPr/>
        <a:lstStyle/>
        <a:p>
          <a:endParaRPr lang="fi-FI"/>
        </a:p>
      </dgm:t>
    </dgm:pt>
    <dgm:pt modelId="{1B92766B-913E-4DDB-A074-260354F2A14E}" type="sibTrans" cxnId="{B2C355CB-524D-4D80-A193-0FD970224E4E}">
      <dgm:prSet/>
      <dgm:spPr/>
      <dgm:t>
        <a:bodyPr/>
        <a:lstStyle/>
        <a:p>
          <a:endParaRPr lang="fi-FI"/>
        </a:p>
      </dgm:t>
    </dgm:pt>
    <dgm:pt modelId="{EB3A8003-7022-4F2E-B0ED-4DCF015DAC1B}">
      <dgm:prSet phldrT="[Text]" custT="1"/>
      <dgm:spPr/>
      <dgm:t>
        <a:bodyPr/>
        <a:lstStyle/>
        <a:p>
          <a:r>
            <a:rPr lang="fi-FI" sz="1200" dirty="0" smtClean="0"/>
            <a:t>Miten omaa toimintaa suunnataan oppilaan oppimisen edistämiseksi ja tukemiseksi</a:t>
          </a:r>
          <a:r>
            <a:rPr lang="fi-FI" sz="1100" dirty="0" smtClean="0"/>
            <a:t>?</a:t>
          </a:r>
          <a:endParaRPr lang="fi-FI" sz="1100" dirty="0"/>
        </a:p>
      </dgm:t>
    </dgm:pt>
    <dgm:pt modelId="{5E8EE5FB-D28E-45F5-B113-6AED6123D0B5}" type="parTrans" cxnId="{0294CBD6-B0A7-4073-A5C9-034DE83CD4B0}">
      <dgm:prSet/>
      <dgm:spPr/>
      <dgm:t>
        <a:bodyPr/>
        <a:lstStyle/>
        <a:p>
          <a:endParaRPr lang="fi-FI"/>
        </a:p>
      </dgm:t>
    </dgm:pt>
    <dgm:pt modelId="{75105963-3452-423B-9BD8-25D048D3BB1B}" type="sibTrans" cxnId="{0294CBD6-B0A7-4073-A5C9-034DE83CD4B0}">
      <dgm:prSet/>
      <dgm:spPr/>
      <dgm:t>
        <a:bodyPr/>
        <a:lstStyle/>
        <a:p>
          <a:endParaRPr lang="fi-FI"/>
        </a:p>
      </dgm:t>
    </dgm:pt>
    <dgm:pt modelId="{A9D0F409-D4F8-4308-B4BF-38A5732461F6}">
      <dgm:prSet phldrT="[Text]" custT="1"/>
      <dgm:spPr/>
      <dgm:t>
        <a:bodyPr/>
        <a:lstStyle/>
        <a:p>
          <a:r>
            <a:rPr lang="fi-FI" sz="1200" dirty="0" smtClean="0"/>
            <a:t>Miten palautetta annetaan oppilaille ja huoltajille? Miten huolehditaan palautteen ohjaavuudesta ja kannustavuudesta?</a:t>
          </a:r>
          <a:endParaRPr lang="fi-FI" sz="1200" dirty="0"/>
        </a:p>
      </dgm:t>
    </dgm:pt>
    <dgm:pt modelId="{22F0258E-8F7C-4D8E-9DFD-480506253BDE}" type="parTrans" cxnId="{334037C6-327F-4352-AA38-FCC7F393606E}">
      <dgm:prSet/>
      <dgm:spPr/>
      <dgm:t>
        <a:bodyPr/>
        <a:lstStyle/>
        <a:p>
          <a:endParaRPr lang="fi-FI"/>
        </a:p>
      </dgm:t>
    </dgm:pt>
    <dgm:pt modelId="{046F6D51-2082-45E8-8174-6E0778983DAC}" type="sibTrans" cxnId="{334037C6-327F-4352-AA38-FCC7F393606E}">
      <dgm:prSet/>
      <dgm:spPr/>
      <dgm:t>
        <a:bodyPr/>
        <a:lstStyle/>
        <a:p>
          <a:endParaRPr lang="fi-FI"/>
        </a:p>
      </dgm:t>
    </dgm:pt>
    <dgm:pt modelId="{8C7AEDAB-B7C4-4BF6-B6CE-F74092384F61}" type="pres">
      <dgm:prSet presAssocID="{E5DE639A-A45F-4F89-B0DF-0539F274B4F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A6D07290-CBBD-4F27-8506-6FA2BC7A9BF0}" type="pres">
      <dgm:prSet presAssocID="{EA7A4D2B-5302-41F4-A846-5B823357C10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D0FBD1B-ADC3-4D91-8593-2EE670D2D151}" type="pres">
      <dgm:prSet presAssocID="{56046963-2DAA-4399-9B93-B596F9788565}" presName="sibTrans" presStyleLbl="sibTrans2D1" presStyleIdx="0" presStyleCnt="5"/>
      <dgm:spPr/>
      <dgm:t>
        <a:bodyPr/>
        <a:lstStyle/>
        <a:p>
          <a:endParaRPr lang="fi-FI"/>
        </a:p>
      </dgm:t>
    </dgm:pt>
    <dgm:pt modelId="{6F386C42-BAE3-4334-9117-B1CE2243F772}" type="pres">
      <dgm:prSet presAssocID="{56046963-2DAA-4399-9B93-B596F9788565}" presName="connectorText" presStyleLbl="sibTrans2D1" presStyleIdx="0" presStyleCnt="5"/>
      <dgm:spPr/>
      <dgm:t>
        <a:bodyPr/>
        <a:lstStyle/>
        <a:p>
          <a:endParaRPr lang="fi-FI"/>
        </a:p>
      </dgm:t>
    </dgm:pt>
    <dgm:pt modelId="{B844F692-E6A3-48A1-BC1F-1EBC023FCEDA}" type="pres">
      <dgm:prSet presAssocID="{20F786D1-81EB-43D6-8876-67C453861D6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6BE631A-75F7-4022-8E10-02B8CED9FF38}" type="pres">
      <dgm:prSet presAssocID="{27E927C3-D3CF-4D62-97FE-9307808D6195}" presName="sibTrans" presStyleLbl="sibTrans2D1" presStyleIdx="1" presStyleCnt="5"/>
      <dgm:spPr/>
      <dgm:t>
        <a:bodyPr/>
        <a:lstStyle/>
        <a:p>
          <a:endParaRPr lang="fi-FI"/>
        </a:p>
      </dgm:t>
    </dgm:pt>
    <dgm:pt modelId="{8580338D-FEC4-4333-8D64-7F2BA9F393C9}" type="pres">
      <dgm:prSet presAssocID="{27E927C3-D3CF-4D62-97FE-9307808D6195}" presName="connectorText" presStyleLbl="sibTrans2D1" presStyleIdx="1" presStyleCnt="5"/>
      <dgm:spPr/>
      <dgm:t>
        <a:bodyPr/>
        <a:lstStyle/>
        <a:p>
          <a:endParaRPr lang="fi-FI"/>
        </a:p>
      </dgm:t>
    </dgm:pt>
    <dgm:pt modelId="{7AD4BB1B-C4A9-4474-A423-6A8318490336}" type="pres">
      <dgm:prSet presAssocID="{16D59578-36AA-4126-AE5C-3292D4F393B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EF14948-73FB-43E5-893F-446DBF58CDEC}" type="pres">
      <dgm:prSet presAssocID="{1B92766B-913E-4DDB-A074-260354F2A14E}" presName="sibTrans" presStyleLbl="sibTrans2D1" presStyleIdx="2" presStyleCnt="5"/>
      <dgm:spPr/>
      <dgm:t>
        <a:bodyPr/>
        <a:lstStyle/>
        <a:p>
          <a:endParaRPr lang="fi-FI"/>
        </a:p>
      </dgm:t>
    </dgm:pt>
    <dgm:pt modelId="{CCBC5D26-DF54-4C97-B0B3-CBCCB347B30D}" type="pres">
      <dgm:prSet presAssocID="{1B92766B-913E-4DDB-A074-260354F2A14E}" presName="connectorText" presStyleLbl="sibTrans2D1" presStyleIdx="2" presStyleCnt="5"/>
      <dgm:spPr/>
      <dgm:t>
        <a:bodyPr/>
        <a:lstStyle/>
        <a:p>
          <a:endParaRPr lang="fi-FI"/>
        </a:p>
      </dgm:t>
    </dgm:pt>
    <dgm:pt modelId="{B1D7455E-FDF5-4BC0-B855-4566E792B9A4}" type="pres">
      <dgm:prSet presAssocID="{A9D0F409-D4F8-4308-B4BF-38A5732461F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6525D01-4202-4116-9D1C-54177C3EEE50}" type="pres">
      <dgm:prSet presAssocID="{046F6D51-2082-45E8-8174-6E0778983DAC}" presName="sibTrans" presStyleLbl="sibTrans2D1" presStyleIdx="3" presStyleCnt="5"/>
      <dgm:spPr/>
      <dgm:t>
        <a:bodyPr/>
        <a:lstStyle/>
        <a:p>
          <a:endParaRPr lang="fi-FI"/>
        </a:p>
      </dgm:t>
    </dgm:pt>
    <dgm:pt modelId="{C9955A60-35D7-49F1-8C05-93BA2A5C200E}" type="pres">
      <dgm:prSet presAssocID="{046F6D51-2082-45E8-8174-6E0778983DAC}" presName="connectorText" presStyleLbl="sibTrans2D1" presStyleIdx="3" presStyleCnt="5"/>
      <dgm:spPr/>
      <dgm:t>
        <a:bodyPr/>
        <a:lstStyle/>
        <a:p>
          <a:endParaRPr lang="fi-FI"/>
        </a:p>
      </dgm:t>
    </dgm:pt>
    <dgm:pt modelId="{4C77CF0D-62E4-435D-AD41-E3E602838E58}" type="pres">
      <dgm:prSet presAssocID="{EB3A8003-7022-4F2E-B0ED-4DCF015DAC1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280A8C4-213A-41CF-8001-FEF82A6413FC}" type="pres">
      <dgm:prSet presAssocID="{75105963-3452-423B-9BD8-25D048D3BB1B}" presName="sibTrans" presStyleLbl="sibTrans2D1" presStyleIdx="4" presStyleCnt="5"/>
      <dgm:spPr/>
      <dgm:t>
        <a:bodyPr/>
        <a:lstStyle/>
        <a:p>
          <a:endParaRPr lang="fi-FI"/>
        </a:p>
      </dgm:t>
    </dgm:pt>
    <dgm:pt modelId="{FAD3619D-CC4E-4024-8FBE-7FB60D985B3E}" type="pres">
      <dgm:prSet presAssocID="{75105963-3452-423B-9BD8-25D048D3BB1B}" presName="connectorText" presStyleLbl="sibTrans2D1" presStyleIdx="4" presStyleCnt="5"/>
      <dgm:spPr/>
      <dgm:t>
        <a:bodyPr/>
        <a:lstStyle/>
        <a:p>
          <a:endParaRPr lang="fi-FI"/>
        </a:p>
      </dgm:t>
    </dgm:pt>
  </dgm:ptLst>
  <dgm:cxnLst>
    <dgm:cxn modelId="{A8E7F761-0BCD-4715-8778-0BE6707D6E91}" type="presOf" srcId="{EB3A8003-7022-4F2E-B0ED-4DCF015DAC1B}" destId="{4C77CF0D-62E4-435D-AD41-E3E602838E58}" srcOrd="0" destOrd="0" presId="urn:microsoft.com/office/officeart/2005/8/layout/cycle2"/>
    <dgm:cxn modelId="{8A4D6765-34AB-4E19-AB80-BB0D61934D90}" type="presOf" srcId="{EA7A4D2B-5302-41F4-A846-5B823357C10C}" destId="{A6D07290-CBBD-4F27-8506-6FA2BC7A9BF0}" srcOrd="0" destOrd="0" presId="urn:microsoft.com/office/officeart/2005/8/layout/cycle2"/>
    <dgm:cxn modelId="{2BE9986C-E625-4680-B75F-6B21D89959AB}" type="presOf" srcId="{E5DE639A-A45F-4F89-B0DF-0539F274B4FC}" destId="{8C7AEDAB-B7C4-4BF6-B6CE-F74092384F61}" srcOrd="0" destOrd="0" presId="urn:microsoft.com/office/officeart/2005/8/layout/cycle2"/>
    <dgm:cxn modelId="{0385252C-EEB5-47ED-9294-A52324513B05}" type="presOf" srcId="{75105963-3452-423B-9BD8-25D048D3BB1B}" destId="{FAD3619D-CC4E-4024-8FBE-7FB60D985B3E}" srcOrd="1" destOrd="0" presId="urn:microsoft.com/office/officeart/2005/8/layout/cycle2"/>
    <dgm:cxn modelId="{C4A1ED4A-DE49-4383-AE16-2F18EF54C8A0}" type="presOf" srcId="{56046963-2DAA-4399-9B93-B596F9788565}" destId="{CD0FBD1B-ADC3-4D91-8593-2EE670D2D151}" srcOrd="0" destOrd="0" presId="urn:microsoft.com/office/officeart/2005/8/layout/cycle2"/>
    <dgm:cxn modelId="{0981BA45-B850-44BE-85E1-2D8E2B79A37D}" type="presOf" srcId="{27E927C3-D3CF-4D62-97FE-9307808D6195}" destId="{8580338D-FEC4-4333-8D64-7F2BA9F393C9}" srcOrd="1" destOrd="0" presId="urn:microsoft.com/office/officeart/2005/8/layout/cycle2"/>
    <dgm:cxn modelId="{C23D9DAF-CD2E-4B28-AD4E-C60051414D93}" type="presOf" srcId="{20F786D1-81EB-43D6-8876-67C453861D6E}" destId="{B844F692-E6A3-48A1-BC1F-1EBC023FCEDA}" srcOrd="0" destOrd="0" presId="urn:microsoft.com/office/officeart/2005/8/layout/cycle2"/>
    <dgm:cxn modelId="{98B268D3-A387-464C-AF33-61BC7BD7341D}" srcId="{E5DE639A-A45F-4F89-B0DF-0539F274B4FC}" destId="{EA7A4D2B-5302-41F4-A846-5B823357C10C}" srcOrd="0" destOrd="0" parTransId="{BE15D9DF-A41F-4C61-9E55-7208CE7AD7A1}" sibTransId="{56046963-2DAA-4399-9B93-B596F9788565}"/>
    <dgm:cxn modelId="{4408354B-C4AC-4138-9868-EDC35664AA27}" type="presOf" srcId="{1B92766B-913E-4DDB-A074-260354F2A14E}" destId="{CCBC5D26-DF54-4C97-B0B3-CBCCB347B30D}" srcOrd="1" destOrd="0" presId="urn:microsoft.com/office/officeart/2005/8/layout/cycle2"/>
    <dgm:cxn modelId="{66E12489-5E03-492A-A39F-2B214F77E34A}" type="presOf" srcId="{A9D0F409-D4F8-4308-B4BF-38A5732461F6}" destId="{B1D7455E-FDF5-4BC0-B855-4566E792B9A4}" srcOrd="0" destOrd="0" presId="urn:microsoft.com/office/officeart/2005/8/layout/cycle2"/>
    <dgm:cxn modelId="{334037C6-327F-4352-AA38-FCC7F393606E}" srcId="{E5DE639A-A45F-4F89-B0DF-0539F274B4FC}" destId="{A9D0F409-D4F8-4308-B4BF-38A5732461F6}" srcOrd="3" destOrd="0" parTransId="{22F0258E-8F7C-4D8E-9DFD-480506253BDE}" sibTransId="{046F6D51-2082-45E8-8174-6E0778983DAC}"/>
    <dgm:cxn modelId="{5F52C955-D5A1-48E0-9E09-54ADA2F553B5}" type="presOf" srcId="{1B92766B-913E-4DDB-A074-260354F2A14E}" destId="{CEF14948-73FB-43E5-893F-446DBF58CDEC}" srcOrd="0" destOrd="0" presId="urn:microsoft.com/office/officeart/2005/8/layout/cycle2"/>
    <dgm:cxn modelId="{3F6BF67A-BCDF-4156-AD42-FD49987D8D59}" type="presOf" srcId="{046F6D51-2082-45E8-8174-6E0778983DAC}" destId="{C9955A60-35D7-49F1-8C05-93BA2A5C200E}" srcOrd="1" destOrd="0" presId="urn:microsoft.com/office/officeart/2005/8/layout/cycle2"/>
    <dgm:cxn modelId="{3E62EFDF-B612-4873-A100-B160ACD5C7CA}" type="presOf" srcId="{046F6D51-2082-45E8-8174-6E0778983DAC}" destId="{46525D01-4202-4116-9D1C-54177C3EEE50}" srcOrd="0" destOrd="0" presId="urn:microsoft.com/office/officeart/2005/8/layout/cycle2"/>
    <dgm:cxn modelId="{838A614C-FCEC-4A83-A0E8-41ED9C76D4F3}" type="presOf" srcId="{75105963-3452-423B-9BD8-25D048D3BB1B}" destId="{7280A8C4-213A-41CF-8001-FEF82A6413FC}" srcOrd="0" destOrd="0" presId="urn:microsoft.com/office/officeart/2005/8/layout/cycle2"/>
    <dgm:cxn modelId="{7B976082-63FA-4CA3-A733-BB7D1CEDDB46}" type="presOf" srcId="{27E927C3-D3CF-4D62-97FE-9307808D6195}" destId="{86BE631A-75F7-4022-8E10-02B8CED9FF38}" srcOrd="0" destOrd="0" presId="urn:microsoft.com/office/officeart/2005/8/layout/cycle2"/>
    <dgm:cxn modelId="{B2C355CB-524D-4D80-A193-0FD970224E4E}" srcId="{E5DE639A-A45F-4F89-B0DF-0539F274B4FC}" destId="{16D59578-36AA-4126-AE5C-3292D4F393B8}" srcOrd="2" destOrd="0" parTransId="{CE32523F-D388-4558-9EAC-0FFC5E81CF39}" sibTransId="{1B92766B-913E-4DDB-A074-260354F2A14E}"/>
    <dgm:cxn modelId="{5581F961-B10B-42E1-837E-DCA15794293B}" srcId="{E5DE639A-A45F-4F89-B0DF-0539F274B4FC}" destId="{20F786D1-81EB-43D6-8876-67C453861D6E}" srcOrd="1" destOrd="0" parTransId="{C2EB280B-E193-4569-8C5D-5A6A9E47AC4D}" sibTransId="{27E927C3-D3CF-4D62-97FE-9307808D6195}"/>
    <dgm:cxn modelId="{63B7A82F-230E-4525-8638-25CF8D0FD69F}" type="presOf" srcId="{16D59578-36AA-4126-AE5C-3292D4F393B8}" destId="{7AD4BB1B-C4A9-4474-A423-6A8318490336}" srcOrd="0" destOrd="0" presId="urn:microsoft.com/office/officeart/2005/8/layout/cycle2"/>
    <dgm:cxn modelId="{D21E5F1B-8073-4258-A8F9-83CB4FF643AE}" type="presOf" srcId="{56046963-2DAA-4399-9B93-B596F9788565}" destId="{6F386C42-BAE3-4334-9117-B1CE2243F772}" srcOrd="1" destOrd="0" presId="urn:microsoft.com/office/officeart/2005/8/layout/cycle2"/>
    <dgm:cxn modelId="{0294CBD6-B0A7-4073-A5C9-034DE83CD4B0}" srcId="{E5DE639A-A45F-4F89-B0DF-0539F274B4FC}" destId="{EB3A8003-7022-4F2E-B0ED-4DCF015DAC1B}" srcOrd="4" destOrd="0" parTransId="{5E8EE5FB-D28E-45F5-B113-6AED6123D0B5}" sibTransId="{75105963-3452-423B-9BD8-25D048D3BB1B}"/>
    <dgm:cxn modelId="{1943F966-9E16-48E6-B98E-80F78D252E67}" type="presParOf" srcId="{8C7AEDAB-B7C4-4BF6-B6CE-F74092384F61}" destId="{A6D07290-CBBD-4F27-8506-6FA2BC7A9BF0}" srcOrd="0" destOrd="0" presId="urn:microsoft.com/office/officeart/2005/8/layout/cycle2"/>
    <dgm:cxn modelId="{C12F28CB-4CF2-4977-B98B-DD43FD7373EE}" type="presParOf" srcId="{8C7AEDAB-B7C4-4BF6-B6CE-F74092384F61}" destId="{CD0FBD1B-ADC3-4D91-8593-2EE670D2D151}" srcOrd="1" destOrd="0" presId="urn:microsoft.com/office/officeart/2005/8/layout/cycle2"/>
    <dgm:cxn modelId="{AF1DB2BF-5DC4-4BD4-85CF-65F400E556AF}" type="presParOf" srcId="{CD0FBD1B-ADC3-4D91-8593-2EE670D2D151}" destId="{6F386C42-BAE3-4334-9117-B1CE2243F772}" srcOrd="0" destOrd="0" presId="urn:microsoft.com/office/officeart/2005/8/layout/cycle2"/>
    <dgm:cxn modelId="{7ADB4E6D-F24C-421A-B4FA-B89B34D3D7B6}" type="presParOf" srcId="{8C7AEDAB-B7C4-4BF6-B6CE-F74092384F61}" destId="{B844F692-E6A3-48A1-BC1F-1EBC023FCEDA}" srcOrd="2" destOrd="0" presId="urn:microsoft.com/office/officeart/2005/8/layout/cycle2"/>
    <dgm:cxn modelId="{17A3A735-D076-4C53-B18A-D846C39AD3DB}" type="presParOf" srcId="{8C7AEDAB-B7C4-4BF6-B6CE-F74092384F61}" destId="{86BE631A-75F7-4022-8E10-02B8CED9FF38}" srcOrd="3" destOrd="0" presId="urn:microsoft.com/office/officeart/2005/8/layout/cycle2"/>
    <dgm:cxn modelId="{DDD56625-B9EB-4034-B6AA-38CADDD096AB}" type="presParOf" srcId="{86BE631A-75F7-4022-8E10-02B8CED9FF38}" destId="{8580338D-FEC4-4333-8D64-7F2BA9F393C9}" srcOrd="0" destOrd="0" presId="urn:microsoft.com/office/officeart/2005/8/layout/cycle2"/>
    <dgm:cxn modelId="{21CA23E8-0570-4A20-BABB-78EA4B0A1B4E}" type="presParOf" srcId="{8C7AEDAB-B7C4-4BF6-B6CE-F74092384F61}" destId="{7AD4BB1B-C4A9-4474-A423-6A8318490336}" srcOrd="4" destOrd="0" presId="urn:microsoft.com/office/officeart/2005/8/layout/cycle2"/>
    <dgm:cxn modelId="{480B6CD4-FED8-4C2C-8927-70F580D4CF25}" type="presParOf" srcId="{8C7AEDAB-B7C4-4BF6-B6CE-F74092384F61}" destId="{CEF14948-73FB-43E5-893F-446DBF58CDEC}" srcOrd="5" destOrd="0" presId="urn:microsoft.com/office/officeart/2005/8/layout/cycle2"/>
    <dgm:cxn modelId="{C7C99919-446C-4326-98F3-1BF653E51677}" type="presParOf" srcId="{CEF14948-73FB-43E5-893F-446DBF58CDEC}" destId="{CCBC5D26-DF54-4C97-B0B3-CBCCB347B30D}" srcOrd="0" destOrd="0" presId="urn:microsoft.com/office/officeart/2005/8/layout/cycle2"/>
    <dgm:cxn modelId="{9ED8570B-11BB-4F14-89AB-5FBC9A3929FC}" type="presParOf" srcId="{8C7AEDAB-B7C4-4BF6-B6CE-F74092384F61}" destId="{B1D7455E-FDF5-4BC0-B855-4566E792B9A4}" srcOrd="6" destOrd="0" presId="urn:microsoft.com/office/officeart/2005/8/layout/cycle2"/>
    <dgm:cxn modelId="{66E3B28E-89DA-4DF2-B34D-D9FACC10E1B6}" type="presParOf" srcId="{8C7AEDAB-B7C4-4BF6-B6CE-F74092384F61}" destId="{46525D01-4202-4116-9D1C-54177C3EEE50}" srcOrd="7" destOrd="0" presId="urn:microsoft.com/office/officeart/2005/8/layout/cycle2"/>
    <dgm:cxn modelId="{4766852B-E947-407E-8738-119282EECAC7}" type="presParOf" srcId="{46525D01-4202-4116-9D1C-54177C3EEE50}" destId="{C9955A60-35D7-49F1-8C05-93BA2A5C200E}" srcOrd="0" destOrd="0" presId="urn:microsoft.com/office/officeart/2005/8/layout/cycle2"/>
    <dgm:cxn modelId="{506D8C42-8FF5-4783-B9E8-464E08CE9A29}" type="presParOf" srcId="{8C7AEDAB-B7C4-4BF6-B6CE-F74092384F61}" destId="{4C77CF0D-62E4-435D-AD41-E3E602838E58}" srcOrd="8" destOrd="0" presId="urn:microsoft.com/office/officeart/2005/8/layout/cycle2"/>
    <dgm:cxn modelId="{FF71FFAA-6C37-4DD6-903B-0AF8339FA11A}" type="presParOf" srcId="{8C7AEDAB-B7C4-4BF6-B6CE-F74092384F61}" destId="{7280A8C4-213A-41CF-8001-FEF82A6413FC}" srcOrd="9" destOrd="0" presId="urn:microsoft.com/office/officeart/2005/8/layout/cycle2"/>
    <dgm:cxn modelId="{DBE38F64-C83F-4F94-8AC9-446512445AEC}" type="presParOf" srcId="{7280A8C4-213A-41CF-8001-FEF82A6413FC}" destId="{FAD3619D-CC4E-4024-8FBE-7FB60D985B3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2D413-BAD8-4120-BD3C-0DBF5173EF2B}">
      <dsp:nvSpPr>
        <dsp:cNvPr id="0" name=""/>
        <dsp:cNvSpPr/>
      </dsp:nvSpPr>
      <dsp:spPr>
        <a:xfrm rot="16200000">
          <a:off x="1610506" y="1561806"/>
          <a:ext cx="3307154" cy="202102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14300" rIns="10287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Oppilaan oppimisen ja opiskelun ohjaaminen, tukeminen ja kannustaminen</a:t>
          </a:r>
          <a:endParaRPr lang="fi-FI" sz="1800" kern="1200" dirty="0"/>
        </a:p>
      </dsp:txBody>
      <dsp:txXfrm rot="5400000">
        <a:off x="2352248" y="1017416"/>
        <a:ext cx="1922346" cy="3109802"/>
      </dsp:txXfrm>
    </dsp:sp>
    <dsp:sp modelId="{1FC48723-7F00-4327-B0C1-31CAB92B780A}">
      <dsp:nvSpPr>
        <dsp:cNvPr id="0" name=""/>
        <dsp:cNvSpPr/>
      </dsp:nvSpPr>
      <dsp:spPr>
        <a:xfrm rot="5400000">
          <a:off x="3723299" y="1561806"/>
          <a:ext cx="3307154" cy="202102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tint val="50000"/>
            <a:hueOff val="41056"/>
            <a:satOff val="-2419"/>
            <a:lumOff val="1247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14300" rIns="68580" bIns="11430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Oppilaan suoriutumisen kuvaaminen suhteessa tavoitteisiin</a:t>
          </a:r>
          <a:endParaRPr lang="fi-FI" sz="1800" kern="1200" dirty="0"/>
        </a:p>
      </dsp:txBody>
      <dsp:txXfrm rot="-5400000">
        <a:off x="4366365" y="1017416"/>
        <a:ext cx="1922346" cy="3109802"/>
      </dsp:txXfrm>
    </dsp:sp>
    <dsp:sp modelId="{54DC9758-2FBB-4DB5-A5B8-0EF544882DD7}">
      <dsp:nvSpPr>
        <dsp:cNvPr id="0" name=""/>
        <dsp:cNvSpPr/>
      </dsp:nvSpPr>
      <dsp:spPr>
        <a:xfrm>
          <a:off x="3263876" y="0"/>
          <a:ext cx="2112792" cy="2112690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91DC78-A569-47A6-BCD0-A06128FF6F27}">
      <dsp:nvSpPr>
        <dsp:cNvPr id="0" name=""/>
        <dsp:cNvSpPr/>
      </dsp:nvSpPr>
      <dsp:spPr>
        <a:xfrm rot="10800000">
          <a:off x="3263876" y="3031429"/>
          <a:ext cx="2112792" cy="2112690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0AD5C-1699-4A7A-A66F-9CC147FF2385}">
      <dsp:nvSpPr>
        <dsp:cNvPr id="0" name=""/>
        <dsp:cNvSpPr/>
      </dsp:nvSpPr>
      <dsp:spPr>
        <a:xfrm rot="5400000">
          <a:off x="4018209" y="-1168115"/>
          <a:ext cx="1854599" cy="4654597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Luvun nimeksi Oppimisen arviointi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Oppimista tukevan arviointikulttuuriin kuvaaminen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Arvioinnin formatiivisen luonteen avaaminen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Palautteen merkityksen korostaminen</a:t>
          </a:r>
          <a:endParaRPr lang="fi-FI" sz="1800" kern="1200" dirty="0"/>
        </a:p>
      </dsp:txBody>
      <dsp:txXfrm rot="-5400000">
        <a:off x="2618210" y="322418"/>
        <a:ext cx="4564063" cy="1673531"/>
      </dsp:txXfrm>
    </dsp:sp>
    <dsp:sp modelId="{ACB00798-2FEB-47BA-8250-348730982D31}">
      <dsp:nvSpPr>
        <dsp:cNvPr id="0" name=""/>
        <dsp:cNvSpPr/>
      </dsp:nvSpPr>
      <dsp:spPr>
        <a:xfrm>
          <a:off x="0" y="58"/>
          <a:ext cx="2618210" cy="2318249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 dirty="0" smtClean="0"/>
            <a:t>Lainsäädännön määrittelemän arvioinnin pedagogisen tehtävän korostaminen</a:t>
          </a:r>
          <a:endParaRPr lang="fi-FI" sz="2500" kern="1200" dirty="0"/>
        </a:p>
      </dsp:txBody>
      <dsp:txXfrm>
        <a:off x="113168" y="113226"/>
        <a:ext cx="2391874" cy="2091913"/>
      </dsp:txXfrm>
    </dsp:sp>
    <dsp:sp modelId="{2D4A2F36-83B9-434C-B7D0-52F3548C0470}">
      <dsp:nvSpPr>
        <dsp:cNvPr id="0" name=""/>
        <dsp:cNvSpPr/>
      </dsp:nvSpPr>
      <dsp:spPr>
        <a:xfrm rot="5400000">
          <a:off x="4018209" y="1266046"/>
          <a:ext cx="1854599" cy="4654597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2. ja 6. vuosiluokan päätteeksi laajempi arviointipalaute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Arvioinnin kohteet ja kriteerit oppiaineittain</a:t>
          </a:r>
          <a:endParaRPr lang="fi-FI" sz="1800" kern="1200" dirty="0"/>
        </a:p>
      </dsp:txBody>
      <dsp:txXfrm rot="-5400000">
        <a:off x="2618210" y="2756579"/>
        <a:ext cx="4564063" cy="1673531"/>
      </dsp:txXfrm>
    </dsp:sp>
    <dsp:sp modelId="{1A960465-D066-4173-A2CC-70B657630D53}">
      <dsp:nvSpPr>
        <dsp:cNvPr id="0" name=""/>
        <dsp:cNvSpPr/>
      </dsp:nvSpPr>
      <dsp:spPr>
        <a:xfrm>
          <a:off x="0" y="2434220"/>
          <a:ext cx="2618210" cy="2318249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 dirty="0" smtClean="0"/>
            <a:t>Arvioinnin rakentuminen tuntijaon määrittämiin nivelkohtiin</a:t>
          </a:r>
          <a:endParaRPr lang="fi-FI" sz="2500" kern="1200" dirty="0"/>
        </a:p>
      </dsp:txBody>
      <dsp:txXfrm>
        <a:off x="113168" y="2547388"/>
        <a:ext cx="2391874" cy="20919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C94BA-D598-40A3-9CEC-7A9BDAB219F7}">
      <dsp:nvSpPr>
        <dsp:cNvPr id="0" name=""/>
        <dsp:cNvSpPr/>
      </dsp:nvSpPr>
      <dsp:spPr>
        <a:xfrm rot="5400000">
          <a:off x="4455393" y="-1487145"/>
          <a:ext cx="1915619" cy="5091119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i-FI" sz="1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Kuvataan oppiainekohtaisesti arvioinnin keskeiset periaatteet vuosiluokkakokonaisuuksittain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Oppiaineen luonne arvioinnissa</a:t>
          </a:r>
          <a:endParaRPr lang="fi-FI" sz="1800" kern="1200" dirty="0"/>
        </a:p>
      </dsp:txBody>
      <dsp:txXfrm rot="-5400000">
        <a:off x="2867644" y="194117"/>
        <a:ext cx="4997606" cy="1728593"/>
      </dsp:txXfrm>
    </dsp:sp>
    <dsp:sp modelId="{4BBCB6F9-0A70-41BC-86A6-D93651E5E232}">
      <dsp:nvSpPr>
        <dsp:cNvPr id="0" name=""/>
        <dsp:cNvSpPr/>
      </dsp:nvSpPr>
      <dsp:spPr>
        <a:xfrm>
          <a:off x="3888" y="1018"/>
          <a:ext cx="2863754" cy="2114792"/>
        </a:xfrm>
        <a:prstGeom prst="round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 smtClean="0"/>
            <a:t>Oppiainekohtaiset arvioinnin periaatteet</a:t>
          </a:r>
          <a:endParaRPr lang="fi-FI" sz="2300" kern="1200" dirty="0"/>
        </a:p>
      </dsp:txBody>
      <dsp:txXfrm>
        <a:off x="107124" y="104254"/>
        <a:ext cx="2657282" cy="1908320"/>
      </dsp:txXfrm>
    </dsp:sp>
    <dsp:sp modelId="{25E6DD50-EE9F-413B-A8F0-EB692427D4E2}">
      <dsp:nvSpPr>
        <dsp:cNvPr id="0" name=""/>
        <dsp:cNvSpPr/>
      </dsp:nvSpPr>
      <dsp:spPr>
        <a:xfrm rot="5400000">
          <a:off x="4508421" y="591470"/>
          <a:ext cx="1809563" cy="5091119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Päättöarviointia ja päättöarvosanan muodostamista koskevan tarkemman ohjeistuksen lisääminen nimenomaan eri oppiaineisiin</a:t>
          </a:r>
          <a:endParaRPr lang="fi-FI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800" kern="1200" dirty="0" smtClean="0"/>
            <a:t>Päättöarvioinnin kriteerit arvosanalle 8</a:t>
          </a:r>
          <a:endParaRPr lang="fi-FI" sz="1800" kern="1200" dirty="0"/>
        </a:p>
      </dsp:txBody>
      <dsp:txXfrm rot="-5400000">
        <a:off x="2867643" y="2320584"/>
        <a:ext cx="5002783" cy="1632891"/>
      </dsp:txXfrm>
    </dsp:sp>
    <dsp:sp modelId="{44BCB6C2-F751-4CB5-A8FD-7F1992052386}">
      <dsp:nvSpPr>
        <dsp:cNvPr id="0" name=""/>
        <dsp:cNvSpPr/>
      </dsp:nvSpPr>
      <dsp:spPr>
        <a:xfrm>
          <a:off x="3888" y="2170623"/>
          <a:ext cx="2863754" cy="1932813"/>
        </a:xfrm>
        <a:prstGeom prst="roundRect">
          <a:avLst/>
        </a:prstGeom>
        <a:solidFill>
          <a:schemeClr val="accent1">
            <a:lumMod val="50000"/>
            <a:alpha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Päättöarvioinnin vertailtavuuden parantamien</a:t>
          </a:r>
          <a:endParaRPr lang="fi-FI" sz="2400" kern="1200" dirty="0"/>
        </a:p>
      </dsp:txBody>
      <dsp:txXfrm>
        <a:off x="98240" y="2264975"/>
        <a:ext cx="2675050" cy="17441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2D03B-EEDB-4DBD-8A64-7FF9A104D26D}">
      <dsp:nvSpPr>
        <dsp:cNvPr id="0" name=""/>
        <dsp:cNvSpPr/>
      </dsp:nvSpPr>
      <dsp:spPr>
        <a:xfrm>
          <a:off x="-6513883" y="-996230"/>
          <a:ext cx="7753100" cy="7753100"/>
        </a:xfrm>
        <a:prstGeom prst="blockArc">
          <a:avLst>
            <a:gd name="adj1" fmla="val 18900000"/>
            <a:gd name="adj2" fmla="val 2700000"/>
            <a:gd name="adj3" fmla="val 27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09550-EA3D-45A3-8419-AE21AF88652C}">
      <dsp:nvSpPr>
        <dsp:cNvPr id="0" name=""/>
        <dsp:cNvSpPr/>
      </dsp:nvSpPr>
      <dsp:spPr>
        <a:xfrm>
          <a:off x="541318" y="359924"/>
          <a:ext cx="7297578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Koulu vaikuttaa merkittävästi siihen, millaisen käsityksen oppilaat muodostavat itsestään </a:t>
          </a:r>
          <a:r>
            <a:rPr lang="fi-FI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oppijoina</a:t>
          </a:r>
          <a:endParaRPr lang="fi-FI" sz="1600" kern="1200" dirty="0"/>
        </a:p>
      </dsp:txBody>
      <dsp:txXfrm>
        <a:off x="541318" y="359924"/>
        <a:ext cx="7297578" cy="720310"/>
      </dsp:txXfrm>
    </dsp:sp>
    <dsp:sp modelId="{AEF00D5C-E6BD-4C52-8167-CF29A14CD193}">
      <dsp:nvSpPr>
        <dsp:cNvPr id="0" name=""/>
        <dsp:cNvSpPr/>
      </dsp:nvSpPr>
      <dsp:spPr>
        <a:xfrm>
          <a:off x="91124" y="269885"/>
          <a:ext cx="900388" cy="900388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12D202-8982-4B55-B64E-CFE8CDA84064}">
      <dsp:nvSpPr>
        <dsp:cNvPr id="0" name=""/>
        <dsp:cNvSpPr/>
      </dsp:nvSpPr>
      <dsp:spPr>
        <a:xfrm>
          <a:off x="1057471" y="1440044"/>
          <a:ext cx="6781425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Monipuolinen arviointi ja siihen perustuvan ohjaavan palautteen antaminen ovat opettajien keinoja oppilaiden oppimisen tukemiseen</a:t>
          </a:r>
          <a:endParaRPr lang="fi-FI" sz="1600" kern="1200" dirty="0"/>
        </a:p>
      </dsp:txBody>
      <dsp:txXfrm>
        <a:off x="1057471" y="1440044"/>
        <a:ext cx="6781425" cy="720310"/>
      </dsp:txXfrm>
    </dsp:sp>
    <dsp:sp modelId="{28F89F03-1C65-412C-91D3-6CFCA4D057F2}">
      <dsp:nvSpPr>
        <dsp:cNvPr id="0" name=""/>
        <dsp:cNvSpPr/>
      </dsp:nvSpPr>
      <dsp:spPr>
        <a:xfrm>
          <a:off x="607277" y="1350005"/>
          <a:ext cx="900388" cy="900388"/>
        </a:xfrm>
        <a:prstGeom prst="ellipse">
          <a:avLst/>
        </a:prstGeom>
        <a:solidFill>
          <a:schemeClr val="accent1">
            <a:lumMod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B76858-03F3-4EC8-ADA8-33B356318E3D}">
      <dsp:nvSpPr>
        <dsp:cNvPr id="0" name=""/>
        <dsp:cNvSpPr/>
      </dsp:nvSpPr>
      <dsp:spPr>
        <a:xfrm>
          <a:off x="1215888" y="2520164"/>
          <a:ext cx="6623007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Suuri osa arvioinnista on opettajien ja oppilaiden välistä vuorovaikutusta</a:t>
          </a:r>
          <a:endParaRPr lang="fi-FI" sz="1600" kern="1200" dirty="0"/>
        </a:p>
      </dsp:txBody>
      <dsp:txXfrm>
        <a:off x="1215888" y="2520164"/>
        <a:ext cx="6623007" cy="720310"/>
      </dsp:txXfrm>
    </dsp:sp>
    <dsp:sp modelId="{17552733-483D-40E5-AFAB-363830DC65D2}">
      <dsp:nvSpPr>
        <dsp:cNvPr id="0" name=""/>
        <dsp:cNvSpPr/>
      </dsp:nvSpPr>
      <dsp:spPr>
        <a:xfrm>
          <a:off x="765694" y="2430125"/>
          <a:ext cx="900388" cy="900388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6EF03-6B59-45D0-9FE9-4A8F44A95507}">
      <dsp:nvSpPr>
        <dsp:cNvPr id="0" name=""/>
        <dsp:cNvSpPr/>
      </dsp:nvSpPr>
      <dsp:spPr>
        <a:xfrm>
          <a:off x="1057471" y="3600284"/>
          <a:ext cx="6781425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Yhteistyö kotien kanssa on osa hyvää arviointikulttuuria</a:t>
          </a:r>
          <a:endParaRPr lang="fi-FI" sz="1600" kern="1200" dirty="0"/>
        </a:p>
      </dsp:txBody>
      <dsp:txXfrm>
        <a:off x="1057471" y="3600284"/>
        <a:ext cx="6781425" cy="720310"/>
      </dsp:txXfrm>
    </dsp:sp>
    <dsp:sp modelId="{32564D56-643C-451F-A25D-FF89A30915BA}">
      <dsp:nvSpPr>
        <dsp:cNvPr id="0" name=""/>
        <dsp:cNvSpPr/>
      </dsp:nvSpPr>
      <dsp:spPr>
        <a:xfrm>
          <a:off x="607277" y="3510245"/>
          <a:ext cx="900388" cy="900388"/>
        </a:xfrm>
        <a:prstGeom prst="ellipse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B66858-1AED-43F5-B99D-938B96E43B5B}">
      <dsp:nvSpPr>
        <dsp:cNvPr id="0" name=""/>
        <dsp:cNvSpPr/>
      </dsp:nvSpPr>
      <dsp:spPr>
        <a:xfrm>
          <a:off x="541318" y="4680404"/>
          <a:ext cx="7297578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Arvioinnin myötä saatu tieto auttaa myös opettajia suuntaamaan opetustaan oppilaiden tarpeiden mukaisesti</a:t>
          </a:r>
          <a:endParaRPr lang="fi-FI" sz="1600" kern="1200" dirty="0"/>
        </a:p>
      </dsp:txBody>
      <dsp:txXfrm>
        <a:off x="541318" y="4680404"/>
        <a:ext cx="7297578" cy="720310"/>
      </dsp:txXfrm>
    </dsp:sp>
    <dsp:sp modelId="{CE54E019-EBF5-49C0-BD31-A21D63D7F6BB}">
      <dsp:nvSpPr>
        <dsp:cNvPr id="0" name=""/>
        <dsp:cNvSpPr/>
      </dsp:nvSpPr>
      <dsp:spPr>
        <a:xfrm>
          <a:off x="91124" y="4590365"/>
          <a:ext cx="900388" cy="900388"/>
        </a:xfrm>
        <a:prstGeom prst="ellipse">
          <a:avLst/>
        </a:prstGeom>
        <a:solidFill>
          <a:schemeClr val="accent1">
            <a:lumMod val="2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85384-5829-4AD7-BAC9-9D25D42EB4F4}">
      <dsp:nvSpPr>
        <dsp:cNvPr id="0" name=""/>
        <dsp:cNvSpPr/>
      </dsp:nvSpPr>
      <dsp:spPr>
        <a:xfrm rot="5400000">
          <a:off x="4656020" y="-1810257"/>
          <a:ext cx="970701" cy="4838937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Opintojen aikainen arviointi pääosin opintojen ohjaamista palautteen avulla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Päättöarvioinnissa osaamisen tason arviointi</a:t>
          </a:r>
          <a:endParaRPr lang="fi-FI" sz="1400" kern="1200" dirty="0"/>
        </a:p>
      </dsp:txBody>
      <dsp:txXfrm rot="-5400000">
        <a:off x="2721902" y="171247"/>
        <a:ext cx="4791551" cy="875929"/>
      </dsp:txXfrm>
    </dsp:sp>
    <dsp:sp modelId="{EE9B06B3-EA8E-4951-A34F-62632E02F5E2}">
      <dsp:nvSpPr>
        <dsp:cNvPr id="0" name=""/>
        <dsp:cNvSpPr/>
      </dsp:nvSpPr>
      <dsp:spPr>
        <a:xfrm>
          <a:off x="0" y="2522"/>
          <a:ext cx="2721902" cy="1213376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Jako opintojen aikaiseen arviointiin ja päättöarviointiin</a:t>
          </a:r>
          <a:endParaRPr lang="fi-FI" sz="1800" kern="1200" dirty="0"/>
        </a:p>
      </dsp:txBody>
      <dsp:txXfrm>
        <a:off x="59232" y="61754"/>
        <a:ext cx="2603438" cy="1094912"/>
      </dsp:txXfrm>
    </dsp:sp>
    <dsp:sp modelId="{E1BAEE5A-79D1-4942-99C6-8BBC72FCDBD4}">
      <dsp:nvSpPr>
        <dsp:cNvPr id="0" name=""/>
        <dsp:cNvSpPr/>
      </dsp:nvSpPr>
      <dsp:spPr>
        <a:xfrm rot="5400000">
          <a:off x="4656020" y="-536211"/>
          <a:ext cx="970701" cy="4838937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Oppilaita ja heidän suorituksiaan ei verrata toisiinsa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Arviointi ei kohdistu oppilaiden persoonaan, temperamenttiin tai muihin henkilökohtaisiin ominaisuuksiin</a:t>
          </a:r>
          <a:endParaRPr lang="fi-FI" sz="1400" kern="1200" dirty="0"/>
        </a:p>
      </dsp:txBody>
      <dsp:txXfrm rot="-5400000">
        <a:off x="2721902" y="1445293"/>
        <a:ext cx="4791551" cy="875929"/>
      </dsp:txXfrm>
    </dsp:sp>
    <dsp:sp modelId="{9669E21A-05EC-4990-91AC-8D5B1A8931DF}">
      <dsp:nvSpPr>
        <dsp:cNvPr id="0" name=""/>
        <dsp:cNvSpPr/>
      </dsp:nvSpPr>
      <dsp:spPr>
        <a:xfrm>
          <a:off x="0" y="1276568"/>
          <a:ext cx="2721902" cy="1213376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Arvioinnin perustuminen tavoitteisiin ja kriteereihin</a:t>
          </a:r>
          <a:endParaRPr lang="fi-FI" sz="1800" kern="1200" dirty="0"/>
        </a:p>
      </dsp:txBody>
      <dsp:txXfrm>
        <a:off x="59232" y="1335800"/>
        <a:ext cx="2603438" cy="1094912"/>
      </dsp:txXfrm>
    </dsp:sp>
    <dsp:sp modelId="{D7AF901B-2D57-40EB-B6F5-968559ABE02E}">
      <dsp:nvSpPr>
        <dsp:cNvPr id="0" name=""/>
        <dsp:cNvSpPr/>
      </dsp:nvSpPr>
      <dsp:spPr>
        <a:xfrm rot="5400000">
          <a:off x="4656020" y="737834"/>
          <a:ext cx="970701" cy="4838937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Tärkeää ottaa huomioon oppilaiden erilaiset tavat oppia ja työskennellä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Lievätkin oppimisvaikeudet tulee ottaa huomioon arviointi- ja näyttötilanteita suunniteltaessa</a:t>
          </a:r>
          <a:endParaRPr lang="fi-FI" sz="1400" kern="1200" dirty="0"/>
        </a:p>
      </dsp:txBody>
      <dsp:txXfrm rot="-5400000">
        <a:off x="2721902" y="2719338"/>
        <a:ext cx="4791551" cy="875929"/>
      </dsp:txXfrm>
    </dsp:sp>
    <dsp:sp modelId="{35E263C2-11E9-46F1-B069-63A903703E59}">
      <dsp:nvSpPr>
        <dsp:cNvPr id="0" name=""/>
        <dsp:cNvSpPr/>
      </dsp:nvSpPr>
      <dsp:spPr>
        <a:xfrm>
          <a:off x="0" y="2550614"/>
          <a:ext cx="2721902" cy="1213376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Oppilaiden ikäkauden ja edellytysten huomioon ottaminen sekä monipuoliset arviointikäytännöt</a:t>
          </a:r>
          <a:endParaRPr lang="fi-FI" sz="1600" kern="1200" dirty="0"/>
        </a:p>
      </dsp:txBody>
      <dsp:txXfrm>
        <a:off x="59232" y="2609846"/>
        <a:ext cx="2603438" cy="1094912"/>
      </dsp:txXfrm>
    </dsp:sp>
    <dsp:sp modelId="{01E7CBEC-FEAC-44C5-9C99-062359FB5BAE}">
      <dsp:nvSpPr>
        <dsp:cNvPr id="0" name=""/>
        <dsp:cNvSpPr/>
      </dsp:nvSpPr>
      <dsp:spPr>
        <a:xfrm rot="5400000">
          <a:off x="4656020" y="2011879"/>
          <a:ext cx="970701" cy="4838937"/>
        </a:xfrm>
        <a:prstGeom prst="round2SameRect">
          <a:avLst/>
        </a:prstGeom>
        <a:solidFill>
          <a:schemeClr val="accent1">
            <a:lumMod val="9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Oppilaita ohjataan niin yksilöinä kuin ryhmänä havainnoimaan oppimistaan ja sen edistymistä sekä niihin vaikuttavia tekijöitä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Tärkeää myös vertaisarvioinnin taitojen kehittäminen</a:t>
          </a:r>
          <a:endParaRPr lang="fi-FI" sz="1400" kern="1200" dirty="0"/>
        </a:p>
      </dsp:txBody>
      <dsp:txXfrm rot="-5400000">
        <a:off x="2721902" y="3993383"/>
        <a:ext cx="4791551" cy="875929"/>
      </dsp:txXfrm>
    </dsp:sp>
    <dsp:sp modelId="{72A9A2EF-EF03-4613-A601-E5FDDE707485}">
      <dsp:nvSpPr>
        <dsp:cNvPr id="0" name=""/>
        <dsp:cNvSpPr/>
      </dsp:nvSpPr>
      <dsp:spPr>
        <a:xfrm>
          <a:off x="0" y="3824660"/>
          <a:ext cx="2721902" cy="1213376"/>
        </a:xfrm>
        <a:prstGeom prst="round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err="1" smtClean="0"/>
            <a:t>Itsearvioinnin</a:t>
          </a:r>
          <a:r>
            <a:rPr lang="fi-FI" sz="1800" kern="1200" dirty="0" smtClean="0"/>
            <a:t> edellytysten kehittäminen</a:t>
          </a:r>
          <a:endParaRPr lang="fi-FI" sz="1800" kern="1200" dirty="0"/>
        </a:p>
      </dsp:txBody>
      <dsp:txXfrm>
        <a:off x="59232" y="3883892"/>
        <a:ext cx="2603438" cy="10949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AA843-747A-49DB-A543-E425B00395BE}">
      <dsp:nvSpPr>
        <dsp:cNvPr id="0" name=""/>
        <dsp:cNvSpPr/>
      </dsp:nvSpPr>
      <dsp:spPr>
        <a:xfrm>
          <a:off x="852" y="0"/>
          <a:ext cx="2216847" cy="352839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1-2</a:t>
          </a:r>
          <a:endParaRPr lang="fi-FI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1855" y="31003"/>
        <a:ext cx="2154841" cy="996511"/>
      </dsp:txXfrm>
    </dsp:sp>
    <dsp:sp modelId="{CFB2759E-C8CA-4EA6-B5BC-1FDE57B2D416}">
      <dsp:nvSpPr>
        <dsp:cNvPr id="0" name=""/>
        <dsp:cNvSpPr/>
      </dsp:nvSpPr>
      <dsp:spPr>
        <a:xfrm>
          <a:off x="222537" y="1058789"/>
          <a:ext cx="1773478" cy="56144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1-2 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38981" y="1075233"/>
        <a:ext cx="1740590" cy="528561"/>
      </dsp:txXfrm>
    </dsp:sp>
    <dsp:sp modelId="{9095AAB1-8564-475F-B2F1-CA378AC2AEFD}">
      <dsp:nvSpPr>
        <dsp:cNvPr id="0" name=""/>
        <dsp:cNvSpPr/>
      </dsp:nvSpPr>
      <dsp:spPr>
        <a:xfrm>
          <a:off x="222537" y="1851100"/>
          <a:ext cx="1773478" cy="15006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1-2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6488" y="1895051"/>
        <a:ext cx="1685576" cy="1412698"/>
      </dsp:txXfrm>
    </dsp:sp>
    <dsp:sp modelId="{A21B2659-1D42-4EBD-9C3E-E3BD7171DD2B}">
      <dsp:nvSpPr>
        <dsp:cNvPr id="0" name=""/>
        <dsp:cNvSpPr/>
      </dsp:nvSpPr>
      <dsp:spPr>
        <a:xfrm>
          <a:off x="2383964" y="0"/>
          <a:ext cx="2216847" cy="352839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3-6</a:t>
          </a:r>
          <a:endParaRPr lang="fi-FI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414967" y="31003"/>
        <a:ext cx="2154841" cy="996511"/>
      </dsp:txXfrm>
    </dsp:sp>
    <dsp:sp modelId="{BCC13065-7445-4574-9595-9C8C50E91D2C}">
      <dsp:nvSpPr>
        <dsp:cNvPr id="0" name=""/>
        <dsp:cNvSpPr/>
      </dsp:nvSpPr>
      <dsp:spPr>
        <a:xfrm>
          <a:off x="2605648" y="1058669"/>
          <a:ext cx="1773478" cy="56168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3-6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22099" y="1075120"/>
        <a:ext cx="1740576" cy="528787"/>
      </dsp:txXfrm>
    </dsp:sp>
    <dsp:sp modelId="{68B4E1D3-562C-41DE-B7BE-AA4E9AA03E70}">
      <dsp:nvSpPr>
        <dsp:cNvPr id="0" name=""/>
        <dsp:cNvSpPr/>
      </dsp:nvSpPr>
      <dsp:spPr>
        <a:xfrm>
          <a:off x="2605648" y="1851220"/>
          <a:ext cx="1773478" cy="15006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3-6 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49599" y="1895171"/>
        <a:ext cx="1685576" cy="1412698"/>
      </dsp:txXfrm>
    </dsp:sp>
    <dsp:sp modelId="{9EEF200E-B592-4D8F-81AC-872451E0EB20}">
      <dsp:nvSpPr>
        <dsp:cNvPr id="0" name=""/>
        <dsp:cNvSpPr/>
      </dsp:nvSpPr>
      <dsp:spPr>
        <a:xfrm>
          <a:off x="4767075" y="0"/>
          <a:ext cx="2216847" cy="352839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Vuosiluokat 7-9</a:t>
          </a:r>
          <a:endParaRPr lang="fi-FI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798078" y="31003"/>
        <a:ext cx="2154841" cy="996511"/>
      </dsp:txXfrm>
    </dsp:sp>
    <dsp:sp modelId="{02BFFD27-14F6-489E-89AF-7E1190B97B8B}">
      <dsp:nvSpPr>
        <dsp:cNvPr id="0" name=""/>
        <dsp:cNvSpPr/>
      </dsp:nvSpPr>
      <dsp:spPr>
        <a:xfrm>
          <a:off x="4988760" y="1058789"/>
          <a:ext cx="1773478" cy="561449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Laaja-alaisen osaamisen tavoitteet vuosiluokilla 7-9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005204" y="1075233"/>
        <a:ext cx="1740590" cy="528561"/>
      </dsp:txXfrm>
    </dsp:sp>
    <dsp:sp modelId="{1060915B-EE53-471F-AEF7-C0D6F4511301}">
      <dsp:nvSpPr>
        <dsp:cNvPr id="0" name=""/>
        <dsp:cNvSpPr/>
      </dsp:nvSpPr>
      <dsp:spPr>
        <a:xfrm>
          <a:off x="4988760" y="1851100"/>
          <a:ext cx="1773478" cy="1500600"/>
        </a:xfrm>
        <a:prstGeom prst="roundRect">
          <a:avLst>
            <a:gd name="adj" fmla="val 10000"/>
          </a:avLst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Oppiaineiden tavoitteet ja keskeiset sisällöt vuosiluokilla 7-9 </a:t>
          </a:r>
          <a:endParaRPr lang="fi-FI" sz="1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032711" y="1895051"/>
        <a:ext cx="1685576" cy="14126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07290-CBBD-4F27-8506-6FA2BC7A9BF0}">
      <dsp:nvSpPr>
        <dsp:cNvPr id="0" name=""/>
        <dsp:cNvSpPr/>
      </dsp:nvSpPr>
      <dsp:spPr>
        <a:xfrm>
          <a:off x="3648182" y="1368"/>
          <a:ext cx="1848650" cy="18486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Miten opettaja havainnoi, kerää ja dokumentoi arviointitietoa? Millaiseen vuorovaikutukseen arviointi perustuu?</a:t>
          </a:r>
          <a:endParaRPr lang="fi-FI" sz="1200" kern="1200" dirty="0"/>
        </a:p>
      </dsp:txBody>
      <dsp:txXfrm>
        <a:off x="3918911" y="272097"/>
        <a:ext cx="1307192" cy="1307192"/>
      </dsp:txXfrm>
    </dsp:sp>
    <dsp:sp modelId="{CD0FBD1B-ADC3-4D91-8593-2EE670D2D151}">
      <dsp:nvSpPr>
        <dsp:cNvPr id="0" name=""/>
        <dsp:cNvSpPr/>
      </dsp:nvSpPr>
      <dsp:spPr>
        <a:xfrm rot="2160000">
          <a:off x="5438212" y="1420934"/>
          <a:ext cx="490623" cy="6239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800" kern="1200"/>
        </a:p>
      </dsp:txBody>
      <dsp:txXfrm>
        <a:off x="5452267" y="1502461"/>
        <a:ext cx="343436" cy="374351"/>
      </dsp:txXfrm>
    </dsp:sp>
    <dsp:sp modelId="{B844F692-E6A3-48A1-BC1F-1EBC023FCEDA}">
      <dsp:nvSpPr>
        <dsp:cNvPr id="0" name=""/>
        <dsp:cNvSpPr/>
      </dsp:nvSpPr>
      <dsp:spPr>
        <a:xfrm>
          <a:off x="5892682" y="1632092"/>
          <a:ext cx="1848650" cy="18486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Millainen opetus ja arviointikäytänteet mahdollistavat osaamisen ja edistymisen  osoittamisen?</a:t>
          </a:r>
          <a:endParaRPr lang="fi-FI" sz="1200" kern="1200" dirty="0"/>
        </a:p>
      </dsp:txBody>
      <dsp:txXfrm>
        <a:off x="6163411" y="1902821"/>
        <a:ext cx="1307192" cy="1307192"/>
      </dsp:txXfrm>
    </dsp:sp>
    <dsp:sp modelId="{86BE631A-75F7-4022-8E10-02B8CED9FF38}">
      <dsp:nvSpPr>
        <dsp:cNvPr id="0" name=""/>
        <dsp:cNvSpPr/>
      </dsp:nvSpPr>
      <dsp:spPr>
        <a:xfrm rot="6480000">
          <a:off x="6147326" y="3550536"/>
          <a:ext cx="490623" cy="6239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800" kern="1200"/>
        </a:p>
      </dsp:txBody>
      <dsp:txXfrm rot="10800000">
        <a:off x="6243661" y="3605328"/>
        <a:ext cx="343436" cy="374351"/>
      </dsp:txXfrm>
    </dsp:sp>
    <dsp:sp modelId="{7AD4BB1B-C4A9-4474-A423-6A8318490336}">
      <dsp:nvSpPr>
        <dsp:cNvPr id="0" name=""/>
        <dsp:cNvSpPr/>
      </dsp:nvSpPr>
      <dsp:spPr>
        <a:xfrm>
          <a:off x="5035360" y="4270661"/>
          <a:ext cx="1848650" cy="18486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Miten oppilaan oppiminen, edistyminen ja  osaaminen näkyvät suhteessa tavoitteisiin ja kriteereihin?</a:t>
          </a:r>
          <a:endParaRPr lang="fi-FI" sz="1200" kern="1200" dirty="0"/>
        </a:p>
      </dsp:txBody>
      <dsp:txXfrm>
        <a:off x="5306089" y="4541390"/>
        <a:ext cx="1307192" cy="1307192"/>
      </dsp:txXfrm>
    </dsp:sp>
    <dsp:sp modelId="{CEF14948-73FB-43E5-893F-446DBF58CDEC}">
      <dsp:nvSpPr>
        <dsp:cNvPr id="0" name=""/>
        <dsp:cNvSpPr/>
      </dsp:nvSpPr>
      <dsp:spPr>
        <a:xfrm rot="10800000">
          <a:off x="4341081" y="4883026"/>
          <a:ext cx="490623" cy="6239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800" kern="1200"/>
        </a:p>
      </dsp:txBody>
      <dsp:txXfrm rot="10800000">
        <a:off x="4488268" y="5007810"/>
        <a:ext cx="343436" cy="374351"/>
      </dsp:txXfrm>
    </dsp:sp>
    <dsp:sp modelId="{B1D7455E-FDF5-4BC0-B855-4566E792B9A4}">
      <dsp:nvSpPr>
        <dsp:cNvPr id="0" name=""/>
        <dsp:cNvSpPr/>
      </dsp:nvSpPr>
      <dsp:spPr>
        <a:xfrm>
          <a:off x="2261005" y="4270661"/>
          <a:ext cx="1848650" cy="18486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Miten palautetta annetaan oppilaille ja huoltajille? Miten huolehditaan palautteen ohjaavuudesta ja kannustavuudesta?</a:t>
          </a:r>
          <a:endParaRPr lang="fi-FI" sz="1200" kern="1200" dirty="0"/>
        </a:p>
      </dsp:txBody>
      <dsp:txXfrm>
        <a:off x="2531734" y="4541390"/>
        <a:ext cx="1307192" cy="1307192"/>
      </dsp:txXfrm>
    </dsp:sp>
    <dsp:sp modelId="{46525D01-4202-4116-9D1C-54177C3EEE50}">
      <dsp:nvSpPr>
        <dsp:cNvPr id="0" name=""/>
        <dsp:cNvSpPr/>
      </dsp:nvSpPr>
      <dsp:spPr>
        <a:xfrm rot="15120000">
          <a:off x="2515648" y="3576948"/>
          <a:ext cx="490623" cy="6239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800" kern="1200"/>
        </a:p>
      </dsp:txBody>
      <dsp:txXfrm rot="10800000">
        <a:off x="2611983" y="3771724"/>
        <a:ext cx="343436" cy="374351"/>
      </dsp:txXfrm>
    </dsp:sp>
    <dsp:sp modelId="{4C77CF0D-62E4-435D-AD41-E3E602838E58}">
      <dsp:nvSpPr>
        <dsp:cNvPr id="0" name=""/>
        <dsp:cNvSpPr/>
      </dsp:nvSpPr>
      <dsp:spPr>
        <a:xfrm>
          <a:off x="1403682" y="1632092"/>
          <a:ext cx="1848650" cy="184865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Miten omaa toimintaa suunnataan oppilaan oppimisen edistämiseksi ja tukemiseksi</a:t>
          </a:r>
          <a:r>
            <a:rPr lang="fi-FI" sz="1100" kern="1200" dirty="0" smtClean="0"/>
            <a:t>?</a:t>
          </a:r>
          <a:endParaRPr lang="fi-FI" sz="1100" kern="1200" dirty="0"/>
        </a:p>
      </dsp:txBody>
      <dsp:txXfrm>
        <a:off x="1674411" y="1902821"/>
        <a:ext cx="1307192" cy="1307192"/>
      </dsp:txXfrm>
    </dsp:sp>
    <dsp:sp modelId="{7280A8C4-213A-41CF-8001-FEF82A6413FC}">
      <dsp:nvSpPr>
        <dsp:cNvPr id="0" name=""/>
        <dsp:cNvSpPr/>
      </dsp:nvSpPr>
      <dsp:spPr>
        <a:xfrm rot="19440000">
          <a:off x="3193712" y="1437257"/>
          <a:ext cx="490623" cy="6239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800" kern="1200"/>
        </a:p>
      </dsp:txBody>
      <dsp:txXfrm>
        <a:off x="3207767" y="1605298"/>
        <a:ext cx="343436" cy="374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3" y="2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B2BD0E9B-40C0-43BF-9F8E-4A7573969B4E}" type="datetimeFigureOut">
              <a:rPr lang="fi-FI" smtClean="0"/>
              <a:pPr/>
              <a:t>27.10.2015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1B6BEC3A-1A38-4BD9-8D8F-F8289E28CA4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2887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3" y="2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E4357A5C-52EA-4C5B-8F95-08043F0AA107}" type="datetimeFigureOut">
              <a:rPr lang="fi-FI" smtClean="0"/>
              <a:pPr/>
              <a:t>27.10.2015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7"/>
          </a:xfrm>
          <a:prstGeom prst="rect">
            <a:avLst/>
          </a:prstGeom>
        </p:spPr>
        <p:txBody>
          <a:bodyPr vert="horz" lIns="91303" tIns="45651" rIns="91303" bIns="45651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0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CD03E282-182C-4BD6-8C8D-66C6020FE7FA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953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5BD161-A37C-4E69-BE7A-2BF9A6834BF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27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5938-6B82-4B7C-ADAB-2741C8E6F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39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2" y="917580"/>
            <a:ext cx="8001056" cy="72547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800" y="1860544"/>
            <a:ext cx="4000528" cy="639762"/>
          </a:xfrm>
        </p:spPr>
        <p:txBody>
          <a:bodyPr anchor="b"/>
          <a:lstStyle>
            <a:lvl1pPr marL="0" indent="0">
              <a:buNone/>
              <a:defRPr sz="22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800" y="2500309"/>
            <a:ext cx="4000528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7752" y="1860544"/>
            <a:ext cx="3929090" cy="639762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7754" y="2500309"/>
            <a:ext cx="3929089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019BF-AAA2-48A5-BDA1-C424BD3B7762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srgbClr val="000000"/>
                </a:solidFill>
              </a:rPr>
              <a:t>IRMELI HALINEN</a:t>
            </a:r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A9782-653F-4FD7-ADF1-9C90D9CEEF1D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65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5938-6B82-4B7C-ADAB-2741C8E6F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294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F26CD-BF06-484F-9A62-7FFBA4B844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993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80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33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24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639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50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14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13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F26CD-BF06-484F-9A62-7FFBA4B844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6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309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099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0706B-E5F0-419D-BCF4-C06A8E687FAB}" type="datetime1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5340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5938-6B82-4B7C-ADAB-2741C8E6F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7601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F26CD-BF06-484F-9A62-7FFBA4B844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546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6039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5938-6B82-4B7C-ADAB-2741C8E6F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33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F26CD-BF06-484F-9A62-7FFBA4B844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085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583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942A-67C8-4DA3-8A3A-837438B9FB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978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>
              <a:defRPr/>
            </a:pPr>
            <a:fld id="{A392EF79-2AAA-498F-887A-47DCC774E19E}" type="datetime1">
              <a:rPr lang="fi-FI" sz="1200" kern="1200" smtClean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27.10.2015</a:t>
            </a:fld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>
              <a:defRPr/>
            </a:pPr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>
              <a:defRPr/>
            </a:pPr>
            <a:fld id="{0E462157-7881-46E6-9116-3E763B774D4F}" type="slidenum">
              <a:rPr lang="fi-FI" sz="12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>
                <a:defRPr/>
              </a:pPr>
              <a:t>‹#›</a:t>
            </a:fld>
            <a:endParaRPr lang="fi-FI" sz="12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03293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603E4-22B7-4AE5-BEC6-FB405E8D7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515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6" y="2143116"/>
            <a:ext cx="7672414" cy="9620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20800" y="3214686"/>
            <a:ext cx="7643813" cy="278608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250E7-452A-4512-AA58-0282244FD6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656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4714884"/>
            <a:ext cx="7772400" cy="1054091"/>
          </a:xfrm>
        </p:spPr>
        <p:txBody>
          <a:bodyPr anchor="t"/>
          <a:lstStyle>
            <a:lvl1pPr algn="l">
              <a:defRPr sz="34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800" y="2906713"/>
            <a:ext cx="7772400" cy="173673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84640-7573-4E7A-B7BF-9AA6F5215F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4639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857232"/>
            <a:ext cx="7772400" cy="89536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0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28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CB072-0C36-45CB-B578-0CB4C7F56F0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5046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917580"/>
            <a:ext cx="8001056" cy="72547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800" y="1860544"/>
            <a:ext cx="4000528" cy="639762"/>
          </a:xfrm>
        </p:spPr>
        <p:txBody>
          <a:bodyPr anchor="b"/>
          <a:lstStyle>
            <a:lvl1pPr marL="0" indent="0">
              <a:buNone/>
              <a:defRPr sz="22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800" y="2500305"/>
            <a:ext cx="4000528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7752" y="1860544"/>
            <a:ext cx="3929090" cy="639762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7752" y="2500305"/>
            <a:ext cx="3929089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79A68-DE87-4B83-A42E-C4B32B7D23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4726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823914"/>
            <a:ext cx="7672414" cy="89057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6BF28-C96C-433E-96BE-C24FC234F8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3363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75730-BDB6-4564-981C-7EDAB790D2C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0750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273050"/>
            <a:ext cx="2679727" cy="14414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0800" y="1785926"/>
            <a:ext cx="2679727" cy="434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957DC-BE15-4D09-90A5-5E77795F3E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5416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1545"/>
            <a:ext cx="5486400" cy="36560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34B6A-C78E-4489-B41D-7C49B836A2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771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6" y="609600"/>
            <a:ext cx="767241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6" y="1981200"/>
            <a:ext cx="7672414" cy="411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8DA31-4FFE-4B03-B94A-DE06908040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10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EE958-4CB8-4225-A524-5CE59274F58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612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85794"/>
            <a:ext cx="1943100" cy="5310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375BE-2DBF-4291-A974-1E1AED8B4E5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24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85794"/>
            <a:ext cx="7843838" cy="1071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81200"/>
            <a:ext cx="7858180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C78A-CBAA-46C6-8961-55486FECD1D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81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4B94-3C90-4032-B683-2FCD0E2A89EC}" type="datetimeFigureOut">
              <a:rPr lang="fi-FI" smtClean="0">
                <a:solidFill>
                  <a:srgbClr val="000000"/>
                </a:solidFill>
              </a:rPr>
              <a:pPr/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59456-33C8-4B89-B33B-170D50D3C000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92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785794"/>
            <a:ext cx="7843838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800" y="1981200"/>
            <a:ext cx="7858180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2EF79-2AAA-498F-887A-47DCC774E19E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2157-7881-46E6-9116-3E763B774D4F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32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Vaaka_etusivu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9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429124" y="214290"/>
            <a:ext cx="450059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CE433-6CB3-4905-8F7E-63F9D9651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0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800" y="823914"/>
            <a:ext cx="7672414" cy="89057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EE095-261F-4D00-9DD5-30ED3C06C206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27.10.2015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6E5EA-7D9B-4BDF-867A-6E32968688A0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9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70979B7-9CFC-4204-8C65-8ADE5F6D0EB0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03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716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387ADD9-AC52-4D4B-A532-0EF86D20B431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28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70979B7-9CFC-4204-8C65-8ADE5F6D0EB0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9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70979B7-9CFC-4204-8C65-8ADE5F6D0EB0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18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vaaka_alisivu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609600"/>
            <a:ext cx="7672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2"/>
            <a:r>
              <a:rPr lang="en-US" smtClean="0"/>
              <a:t>Second level</a:t>
            </a:r>
          </a:p>
          <a:p>
            <a:pPr lvl="3"/>
            <a:r>
              <a:rPr lang="en-US" smtClean="0"/>
              <a:t>Third level</a:t>
            </a:r>
          </a:p>
          <a:p>
            <a:pPr lvl="4"/>
            <a:r>
              <a:rPr lang="en-US" smtClean="0"/>
              <a:t>Fourth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70979B7-9CFC-4204-8C65-8ADE5F6D0EB0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14313" y="6581775"/>
            <a:ext cx="4286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200" dirty="0">
                <a:solidFill>
                  <a:srgbClr val="FFFFFF"/>
                </a:solidFill>
              </a:rPr>
              <a:t>Osaamisen ja sivistyksen parhaaksi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5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154113" indent="-4572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582738" indent="-381000" algn="l" rtl="0" eaLnBrk="0" fontAlgn="base" hangingPunct="0">
        <a:spcBef>
          <a:spcPts val="338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19431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609600"/>
            <a:ext cx="7672387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0738" y="1981200"/>
            <a:ext cx="76723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E159BD4-60BC-45EC-A3D6-0BF80175BA87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27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 pitchFamily="18" charset="0"/>
        <a:buAutoNum type="arabicPeriod"/>
        <a:defRPr sz="2400">
          <a:solidFill>
            <a:schemeClr val="tx1"/>
          </a:solidFill>
          <a:latin typeface="+mn-lt"/>
        </a:defRPr>
      </a:lvl2pPr>
      <a:lvl3pPr marL="1514475" indent="-4572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sz="2000">
          <a:solidFill>
            <a:schemeClr val="tx1"/>
          </a:solidFill>
          <a:latin typeface="+mn-lt"/>
        </a:defRPr>
      </a:lvl3pPr>
      <a:lvl4pPr marL="17526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2098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/>
            </a:r>
            <a:br>
              <a:rPr lang="fi-FI" sz="32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fi-FI" dirty="0" smtClean="0">
                <a:solidFill>
                  <a:schemeClr val="tx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/>
            </a:r>
            <a:br>
              <a:rPr lang="fi-FI" dirty="0" smtClean="0">
                <a:solidFill>
                  <a:schemeClr val="tx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</a:br>
            <a:r>
              <a:rPr lang="fi-FI" sz="3600" b="1" dirty="0" smtClean="0">
                <a:latin typeface="+mn-lt"/>
                <a:cs typeface="Lucida Sans Unicode" panose="020B0602030504020204" pitchFamily="34" charset="0"/>
              </a:rPr>
              <a:t>Oppimisen arviointi uusissa opetussuunnitelman perusteissa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/>
            </a:r>
            <a:br>
              <a:rPr lang="fi-FI" b="1" dirty="0" smtClean="0">
                <a:latin typeface="+mn-lt"/>
                <a:cs typeface="Lucida Sans Unicode" panose="020B0602030504020204" pitchFamily="34" charset="0"/>
              </a:rPr>
            </a:br>
            <a:endParaRPr lang="fi-FI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/>
          <a:lstStyle/>
          <a:p>
            <a:r>
              <a:rPr lang="fi-FI" sz="1800" i="1" dirty="0" smtClean="0">
                <a:cs typeface="Lucida Sans Unicode" panose="020B0602030504020204" pitchFamily="34" charset="0"/>
              </a:rPr>
              <a:t>Erja </a:t>
            </a:r>
            <a:r>
              <a:rPr lang="fi-FI" sz="1800" i="1" dirty="0" err="1" smtClean="0">
                <a:cs typeface="Lucida Sans Unicode" panose="020B0602030504020204" pitchFamily="34" charset="0"/>
              </a:rPr>
              <a:t>Vitikka</a:t>
            </a:r>
            <a:r>
              <a:rPr lang="fi-FI" sz="1800" i="1" dirty="0" smtClean="0">
                <a:cs typeface="Lucida Sans Unicode" panose="020B0602030504020204" pitchFamily="34" charset="0"/>
              </a:rPr>
              <a:t>, Opetushallitus </a:t>
            </a:r>
          </a:p>
          <a:p>
            <a:r>
              <a:rPr lang="fi-FI" sz="1800" i="1" dirty="0" smtClean="0">
                <a:cs typeface="Lucida Sans Unicode" panose="020B0602030504020204" pitchFamily="34" charset="0"/>
              </a:rPr>
              <a:t>28.10.2015</a:t>
            </a:r>
          </a:p>
          <a:p>
            <a:r>
              <a:rPr lang="fi-FI" sz="1800" i="1" dirty="0" smtClean="0">
                <a:cs typeface="Lucida Sans Unicode" panose="020B0602030504020204" pitchFamily="34" charset="0"/>
              </a:rPr>
              <a:t>Osaava Satakunta</a:t>
            </a:r>
          </a:p>
          <a:p>
            <a:r>
              <a:rPr lang="fi-FI" sz="1800" i="1" dirty="0" smtClean="0">
                <a:cs typeface="Lucida Sans Unicode" panose="020B0602030504020204" pitchFamily="34" charset="0"/>
              </a:rPr>
              <a:t>Nakkila</a:t>
            </a:r>
          </a:p>
          <a:p>
            <a:endParaRPr lang="fi-FI" sz="1800" i="1" dirty="0" smtClean="0">
              <a:cs typeface="Lucida Sans Unicode" panose="020B0602030504020204" pitchFamily="34" charset="0"/>
            </a:endParaRPr>
          </a:p>
          <a:p>
            <a:endParaRPr lang="fi-FI" sz="1800" i="1" dirty="0" smtClean="0">
              <a:solidFill>
                <a:srgbClr val="488AF6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3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>
          <a:xfrm>
            <a:off x="820738" y="785813"/>
            <a:ext cx="7999412" cy="1071562"/>
          </a:xfrm>
        </p:spPr>
        <p:txBody>
          <a:bodyPr/>
          <a:lstStyle/>
          <a:p>
            <a:r>
              <a:rPr lang="fi-FI" altLang="fi-FI" i="1" dirty="0" smtClean="0"/>
              <a:t>Oppilaiden ikäkauden ja edellytysten huomioon ottaminen sekä monipuoliset arviointikäytännöt</a:t>
            </a:r>
            <a:endParaRPr lang="fi-FI" altLang="fi-FI" dirty="0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0738" y="1981200"/>
            <a:ext cx="8143875" cy="4114800"/>
          </a:xfrm>
        </p:spPr>
        <p:txBody>
          <a:bodyPr/>
          <a:lstStyle/>
          <a:p>
            <a:pPr>
              <a:defRPr/>
            </a:pPr>
            <a:r>
              <a:rPr lang="fi-FI" sz="2500" dirty="0"/>
              <a:t>Arviointikäytännöt ja palautteen antaminen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tulee suunnitella</a:t>
            </a:r>
            <a:r>
              <a:rPr lang="fi-FI" sz="2500" dirty="0"/>
              <a:t> ja toteuttaa oppilaiden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ikäkauden ja edellytysten mukaisesti</a:t>
            </a:r>
            <a:r>
              <a:rPr lang="fi-FI" sz="2500" dirty="0"/>
              <a:t>.  </a:t>
            </a:r>
            <a:endParaRPr lang="fi-FI" sz="2500" dirty="0" smtClean="0"/>
          </a:p>
          <a:p>
            <a:pPr>
              <a:defRPr/>
            </a:pPr>
            <a:r>
              <a:rPr lang="fi-FI" sz="2500" dirty="0" smtClean="0"/>
              <a:t>Palautetta </a:t>
            </a:r>
            <a:r>
              <a:rPr lang="fi-FI" sz="2500" dirty="0"/>
              <a:t>annettaessa kiinnitetään huomiota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oppilaiden onnistumisiin</a:t>
            </a:r>
            <a:r>
              <a:rPr lang="fi-FI" sz="2500" dirty="0"/>
              <a:t> ja oppimisen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edistymiseen suhteessa aiempaan osaamiseen</a:t>
            </a:r>
            <a:r>
              <a:rPr lang="fi-FI" sz="2500" dirty="0"/>
              <a:t>. </a:t>
            </a:r>
            <a:endParaRPr lang="fi-FI" sz="2500" dirty="0" smtClean="0"/>
          </a:p>
          <a:p>
            <a:pPr>
              <a:defRPr/>
            </a:pPr>
            <a:r>
              <a:rPr lang="fi-FI" sz="2500" dirty="0"/>
              <a:t>Arvioinnissa käytetään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monipuolisia menetelmiä</a:t>
            </a:r>
            <a:r>
              <a:rPr lang="fi-FI" sz="2500" dirty="0"/>
              <a:t>. </a:t>
            </a:r>
            <a:endParaRPr lang="fi-FI" sz="2500" dirty="0" smtClean="0"/>
          </a:p>
          <a:p>
            <a:pPr>
              <a:defRPr/>
            </a:pPr>
            <a:r>
              <a:rPr lang="fi-FI" sz="2500" dirty="0" smtClean="0"/>
              <a:t>Opettaja </a:t>
            </a:r>
            <a:r>
              <a:rPr lang="fi-FI" sz="2500" dirty="0"/>
              <a:t>kokoaa tietoa oppilaiden edistymisestä oppimisen eri osa-alueilla ja erilaisissa oppimistilanteissa. </a:t>
            </a:r>
          </a:p>
        </p:txBody>
      </p:sp>
      <p:sp>
        <p:nvSpPr>
          <p:cNvPr id="6148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88D70904-DBF3-4A9B-8A2B-47D00C06C964}" type="slidenum">
              <a:rPr lang="en-US" altLang="fi-FI" sz="1200" smtClean="0">
                <a:solidFill>
                  <a:srgbClr val="000000"/>
                </a:solidFill>
                <a:latin typeface="Arial" pitchFamily="34" charset="0"/>
              </a:rPr>
              <a:pPr/>
              <a:t>10</a:t>
            </a:fld>
            <a:endParaRPr lang="en-US" altLang="fi-FI" sz="1200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57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0738" y="836613"/>
            <a:ext cx="7858125" cy="5259387"/>
          </a:xfrm>
        </p:spPr>
        <p:txBody>
          <a:bodyPr/>
          <a:lstStyle/>
          <a:p>
            <a:pPr>
              <a:defRPr/>
            </a:pPr>
            <a:r>
              <a:rPr lang="fi-FI" sz="2500" dirty="0" smtClean="0"/>
              <a:t>Tällöin on tärkeää ottaa huomioon oppilaiden </a:t>
            </a: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erilaiset tavat oppia ja työskennellä</a:t>
            </a:r>
            <a:r>
              <a:rPr lang="fi-FI" sz="2500" dirty="0" smtClean="0"/>
              <a:t> sekä huolehtia siitä, </a:t>
            </a: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ettei edistymisen ja osaamisen osoittamiselle ole esteitä. </a:t>
            </a:r>
          </a:p>
          <a:p>
            <a:pPr>
              <a:defRPr/>
            </a:pPr>
            <a:r>
              <a:rPr lang="fi-FI" sz="2500" dirty="0"/>
              <a:t>Erilaisissa arviointi- ja näyttötilanteissa varmistetaan, että kukin oppilas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ymmärtää tehtäväksi annon </a:t>
            </a:r>
            <a:r>
              <a:rPr lang="fi-FI" sz="2500" dirty="0"/>
              <a:t>ja saa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riittävästi aikaa </a:t>
            </a:r>
            <a:r>
              <a:rPr lang="fi-FI" sz="2500" dirty="0"/>
              <a:t>tehtävän suorittamiseen. </a:t>
            </a:r>
            <a:endParaRPr lang="fi-FI" sz="2500" dirty="0" smtClean="0"/>
          </a:p>
          <a:p>
            <a:pPr>
              <a:defRPr/>
            </a:pPr>
            <a:r>
              <a:rPr lang="fi-FI" sz="2500" dirty="0" smtClean="0"/>
              <a:t>Lisäksi </a:t>
            </a:r>
            <a:r>
              <a:rPr lang="fi-FI" sz="2500" dirty="0"/>
              <a:t>huolehditaan mahdollisuuksista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hyödyntää </a:t>
            </a:r>
            <a:r>
              <a:rPr lang="fi-FI" sz="2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tarvittaessa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 tieto- ja viestintätekniikkaa </a:t>
            </a:r>
            <a:r>
              <a:rPr lang="fi-FI" sz="2500" dirty="0"/>
              <a:t>ja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antaa suullisia näyttöjä. </a:t>
            </a:r>
            <a:endParaRPr lang="fi-FI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fi-FI" sz="2500" dirty="0"/>
              <a:t>Myös oppilaiden mahdollisesti tarvitsemien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apuvälineiden saatavuudesta </a:t>
            </a:r>
            <a:r>
              <a:rPr lang="fi-FI" sz="2500" dirty="0"/>
              <a:t>sekä tarvittavista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avustajapalveluist</a:t>
            </a:r>
            <a:r>
              <a:rPr lang="fi-FI" sz="2500" dirty="0"/>
              <a:t>a huolehditaan. </a:t>
            </a:r>
          </a:p>
        </p:txBody>
      </p:sp>
      <p:sp>
        <p:nvSpPr>
          <p:cNvPr id="7171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29880054-2A20-406D-A30B-50426942F223}" type="slidenum">
              <a:rPr lang="en-US" altLang="fi-FI" sz="1200" smtClean="0">
                <a:solidFill>
                  <a:srgbClr val="000000"/>
                </a:solidFill>
                <a:latin typeface="Arial" pitchFamily="34" charset="0"/>
              </a:rPr>
              <a:pPr/>
              <a:t>11</a:t>
            </a:fld>
            <a:endParaRPr lang="en-US" altLang="fi-FI" sz="1200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23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0738" y="692150"/>
            <a:ext cx="7858125" cy="5403850"/>
          </a:xfrm>
        </p:spPr>
        <p:txBody>
          <a:bodyPr/>
          <a:lstStyle/>
          <a:p>
            <a:pPr>
              <a:defRPr/>
            </a:pP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Lievätkin oppimisvaikeudet </a:t>
            </a:r>
            <a:r>
              <a:rPr lang="fi-FI" sz="2500" dirty="0" smtClean="0"/>
              <a:t>ja oppilaiden mahdollisesti </a:t>
            </a: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puutteellinen</a:t>
            </a:r>
            <a:r>
              <a:rPr lang="fi-FI" sz="2500" dirty="0" smtClean="0"/>
              <a:t> opetuskielen/ suomen kielen/ruotsin </a:t>
            </a: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kielen taito </a:t>
            </a:r>
            <a:r>
              <a:rPr lang="fi-FI" sz="2500" dirty="0" smtClean="0"/>
              <a:t>tulee ottaa huomioon </a:t>
            </a: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arviointi- ja näyttötilanteita suunniteltaessa ja toteutettaessa</a:t>
            </a:r>
            <a:r>
              <a:rPr lang="fi-FI" sz="2500" dirty="0" smtClean="0"/>
              <a:t>. </a:t>
            </a:r>
          </a:p>
          <a:p>
            <a:pPr>
              <a:defRPr/>
            </a:pPr>
            <a:r>
              <a:rPr lang="fi-FI" sz="2500" dirty="0" smtClean="0"/>
              <a:t>Samoin otetaan huomioon oppilaiden opiskelua varten mahdollisesti määritellyt </a:t>
            </a:r>
            <a:r>
              <a:rPr lang="fi-FI" sz="2500" dirty="0" smtClean="0">
                <a:solidFill>
                  <a:schemeClr val="accent1">
                    <a:lumMod val="50000"/>
                  </a:schemeClr>
                </a:solidFill>
              </a:rPr>
              <a:t>opetuksen erityiset painoalueet.</a:t>
            </a:r>
          </a:p>
          <a:p>
            <a:pPr>
              <a:defRPr/>
            </a:pPr>
            <a:r>
              <a:rPr lang="fi-FI" sz="2500" dirty="0"/>
              <a:t>Maahanmuuttajataustaisten ja vieraskielisten oppilaiden </a:t>
            </a:r>
            <a:r>
              <a:rPr lang="fi-FI" sz="2500" dirty="0" smtClean="0"/>
              <a:t>arvioinnissa: Jotta </a:t>
            </a:r>
            <a:r>
              <a:rPr lang="fi-FI" sz="2500" dirty="0"/>
              <a:t>oppilas voi osoittaa edistymistään ja osaamistaan mahdollisista suomen tai ruotsin kielen puutteista huolimatta, arvioinnissa kiinnitetään erityistä huomiota </a:t>
            </a:r>
            <a:r>
              <a:rPr lang="fi-FI" sz="2500" dirty="0">
                <a:solidFill>
                  <a:schemeClr val="accent1">
                    <a:lumMod val="50000"/>
                  </a:schemeClr>
                </a:solidFill>
              </a:rPr>
              <a:t>oppilaan tilanteeseen sovitettuihin, monipuolisiin ja joustaviin arviointitapoihin</a:t>
            </a:r>
            <a:r>
              <a:rPr lang="fi-FI" sz="2500" dirty="0"/>
              <a:t>. </a:t>
            </a:r>
          </a:p>
          <a:p>
            <a:pPr>
              <a:defRPr/>
            </a:pPr>
            <a:r>
              <a:rPr lang="fi-FI" sz="2500" dirty="0" smtClean="0"/>
              <a:t> </a:t>
            </a:r>
          </a:p>
          <a:p>
            <a:pPr>
              <a:defRPr/>
            </a:pPr>
            <a:endParaRPr lang="fi-FI" dirty="0"/>
          </a:p>
        </p:txBody>
      </p:sp>
      <p:sp>
        <p:nvSpPr>
          <p:cNvPr id="8196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DD6596DD-CB6B-4CDA-93FA-AA65AA2059B9}" type="slidenum">
              <a:rPr lang="en-US" altLang="fi-FI" sz="1200" smtClean="0">
                <a:solidFill>
                  <a:srgbClr val="000000"/>
                </a:solidFill>
                <a:latin typeface="Arial" pitchFamily="34" charset="0"/>
              </a:rPr>
              <a:pPr/>
              <a:t>12</a:t>
            </a:fld>
            <a:endParaRPr lang="en-US" altLang="fi-FI" sz="1200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Arvioinnin kohteet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981200"/>
            <a:ext cx="7890670" cy="4114800"/>
          </a:xfrm>
        </p:spPr>
        <p:txBody>
          <a:bodyPr/>
          <a:lstStyle/>
          <a:p>
            <a:r>
              <a:rPr lang="fi-FI" sz="2800" dirty="0">
                <a:cs typeface="Lucida Sans Unicode" panose="020B0602030504020204" pitchFamily="34" charset="0"/>
              </a:rPr>
              <a:t>Arviointi kohdistuu oppilaan </a:t>
            </a:r>
            <a:r>
              <a:rPr lang="fi-FI" sz="2800" b="1" dirty="0">
                <a:solidFill>
                  <a:srgbClr val="002060"/>
                </a:solidFill>
                <a:cs typeface="Lucida Sans Unicode" panose="020B0602030504020204" pitchFamily="34" charset="0"/>
              </a:rPr>
              <a:t>oppimiseen, työskentelyyn ja käyttäytymiseen</a:t>
            </a:r>
            <a:r>
              <a:rPr lang="fi-FI" sz="2800" dirty="0" smtClean="0">
                <a:cs typeface="Lucida Sans Unicode" panose="020B0602030504020204" pitchFamily="34" charset="0"/>
              </a:rPr>
              <a:t>.</a:t>
            </a:r>
          </a:p>
          <a:p>
            <a:r>
              <a:rPr lang="fi-FI" sz="2800" dirty="0" smtClean="0">
                <a:cs typeface="Lucida Sans Unicode" panose="020B0602030504020204" pitchFamily="34" charset="0"/>
              </a:rPr>
              <a:t>Luotettava </a:t>
            </a:r>
            <a:r>
              <a:rPr lang="fi-FI" sz="2800" dirty="0">
                <a:cs typeface="Lucida Sans Unicode" panose="020B0602030504020204" pitchFamily="34" charset="0"/>
              </a:rPr>
              <a:t>arviointi edellyttää näiden osa-alueiden </a:t>
            </a:r>
            <a:r>
              <a:rPr lang="fi-FI" sz="2800" b="1" dirty="0">
                <a:solidFill>
                  <a:srgbClr val="002060"/>
                </a:solidFill>
                <a:cs typeface="Lucida Sans Unicode" panose="020B0602030504020204" pitchFamily="34" charset="0"/>
              </a:rPr>
              <a:t>monipuolista havainnointia ja dokumentointia</a:t>
            </a:r>
            <a:r>
              <a:rPr lang="fi-FI" sz="2800" b="1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.</a:t>
            </a:r>
          </a:p>
          <a:p>
            <a:r>
              <a:rPr lang="fi-FI" sz="2800" dirty="0"/>
              <a:t>Oppilaalla ja huoltajalla on oikeus saada tieto arviointiperusteista ja niiden soveltamisesta oppilaan arviointiin (perusopetusasetus 810/1998)</a:t>
            </a:r>
          </a:p>
          <a:p>
            <a:endParaRPr lang="fi-FI" sz="2800" b="1" dirty="0" smtClean="0">
              <a:solidFill>
                <a:srgbClr val="002060"/>
              </a:solidFill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sz="2800" b="1" dirty="0">
              <a:solidFill>
                <a:srgbClr val="002060"/>
              </a:solidFill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529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fi-FI" b="1" dirty="0">
                <a:latin typeface="+mn-lt"/>
                <a:cs typeface="Lucida Sans Unicode" panose="020B0602030504020204" pitchFamily="34" charset="0"/>
              </a:rPr>
              <a:t>Oppiminen arvioinnin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kohteena 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981200"/>
            <a:ext cx="7890670" cy="4114800"/>
          </a:xfrm>
        </p:spPr>
        <p:txBody>
          <a:bodyPr/>
          <a:lstStyle/>
          <a:p>
            <a:r>
              <a:rPr lang="fi-FI" sz="2800" dirty="0">
                <a:cs typeface="Lucida Sans Unicode" panose="020B0602030504020204" pitchFamily="34" charset="0"/>
              </a:rPr>
              <a:t>s</a:t>
            </a:r>
            <a:r>
              <a:rPr lang="fi-FI" sz="2800" dirty="0" smtClean="0">
                <a:cs typeface="Lucida Sans Unicode" panose="020B0602030504020204" pitchFamily="34" charset="0"/>
              </a:rPr>
              <a:t>isältää </a:t>
            </a:r>
            <a:r>
              <a:rPr lang="fi-FI" sz="2800" dirty="0">
                <a:cs typeface="Lucida Sans Unicode" panose="020B0602030504020204" pitchFamily="34" charset="0"/>
              </a:rPr>
              <a:t>opinnoissa edistymisen ja osaamisen tason arviointia sekä palautteen antamista </a:t>
            </a:r>
            <a:r>
              <a:rPr lang="fi-FI" sz="2800" dirty="0" smtClean="0">
                <a:cs typeface="Lucida Sans Unicode" panose="020B0602030504020204" pitchFamily="34" charset="0"/>
              </a:rPr>
              <a:t>niistä</a:t>
            </a:r>
          </a:p>
          <a:p>
            <a:r>
              <a:rPr lang="fi-FI" sz="2800" dirty="0" smtClean="0">
                <a:cs typeface="Lucida Sans Unicode" panose="020B0602030504020204" pitchFamily="34" charset="0"/>
              </a:rPr>
              <a:t>edistymistä </a:t>
            </a:r>
            <a:r>
              <a:rPr lang="fi-FI" sz="2800" dirty="0">
                <a:cs typeface="Lucida Sans Unicode" panose="020B0602030504020204" pitchFamily="34" charset="0"/>
              </a:rPr>
              <a:t>tarkastellaan suhteessa aiempaan osaamiseen ja asetettuihin </a:t>
            </a:r>
            <a:r>
              <a:rPr lang="fi-FI" sz="2800" dirty="0" smtClean="0">
                <a:cs typeface="Lucida Sans Unicode" panose="020B0602030504020204" pitchFamily="34" charset="0"/>
              </a:rPr>
              <a:t>tavoitteisiin</a:t>
            </a:r>
            <a:endParaRPr lang="fi-FI" sz="2800" dirty="0"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sz="28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endParaRPr lang="fi-FI" sz="2800" b="1" dirty="0">
              <a:solidFill>
                <a:srgbClr val="00206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9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fi-FI" b="1" dirty="0">
                <a:latin typeface="+mn-lt"/>
                <a:cs typeface="Lucida Sans Unicode" panose="020B0602030504020204" pitchFamily="34" charset="0"/>
              </a:rPr>
              <a:t>Työskentely arvioinnin kohteena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981200"/>
            <a:ext cx="7890670" cy="4114800"/>
          </a:xfrm>
        </p:spPr>
        <p:txBody>
          <a:bodyPr/>
          <a:lstStyle/>
          <a:p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o</a:t>
            </a:r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sa </a:t>
            </a:r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oppiaineissa tehtävää arviointia ja arvosanan muodostamista</a:t>
            </a:r>
          </a:p>
          <a:p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perustuu eri oppiaineissa asetettuihin työskentelyn tavoitteisiin</a:t>
            </a:r>
          </a:p>
          <a:p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monipuolinen </a:t>
            </a:r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palaute kaikissa opiskelutilanteissa </a:t>
            </a:r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ohjaa oppilaita tarkastelemaan ja kehittämään työskentelyä</a:t>
            </a:r>
            <a:endParaRPr lang="fi-FI" sz="2800" dirty="0">
              <a:solidFill>
                <a:srgbClr val="002060"/>
              </a:solidFill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sz="2800" b="1" dirty="0">
              <a:solidFill>
                <a:srgbClr val="00206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9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fi-FI" b="1" dirty="0">
                <a:latin typeface="+mn-lt"/>
                <a:cs typeface="Lucida Sans Unicode" panose="020B0602030504020204" pitchFamily="34" charset="0"/>
              </a:rPr>
              <a:t>Käyttäytyminen arvioinnin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kohteena 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981200"/>
            <a:ext cx="7890670" cy="4114800"/>
          </a:xfrm>
        </p:spPr>
        <p:txBody>
          <a:bodyPr/>
          <a:lstStyle/>
          <a:p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k</a:t>
            </a:r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äyttäytymistä </a:t>
            </a:r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arvioidaan suhteessa paikallisessa opetussuunnitelmassa käyttäytymiselle asetettuihin </a:t>
            </a:r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tavoitteisiin</a:t>
            </a:r>
          </a:p>
          <a:p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oppilaille annetaan käyttäytymisestä ohjaavaa palautetta </a:t>
            </a:r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(suhteessa tavoitteisiin)</a:t>
            </a:r>
          </a:p>
          <a:p>
            <a:r>
              <a:rPr lang="fi-FI" sz="2800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käyttäytyminen ei vaikuta </a:t>
            </a:r>
            <a:r>
              <a:rPr lang="fi-FI" sz="2800" dirty="0">
                <a:solidFill>
                  <a:srgbClr val="002060"/>
                </a:solidFill>
                <a:cs typeface="Lucida Sans Unicode" panose="020B0602030504020204" pitchFamily="34" charset="0"/>
              </a:rPr>
              <a:t>oppiaineesta saatavaan arvosanaan tai sanalliseen arvioon</a:t>
            </a:r>
            <a:endParaRPr lang="fi-FI" sz="2800" dirty="0" smtClean="0">
              <a:solidFill>
                <a:srgbClr val="002060"/>
              </a:solidFill>
              <a:cs typeface="Lucida Sans Unicode" panose="020B0602030504020204" pitchFamily="34" charset="0"/>
            </a:endParaRPr>
          </a:p>
          <a:p>
            <a:endParaRPr lang="fi-FI" sz="2800" dirty="0">
              <a:solidFill>
                <a:srgbClr val="00206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endParaRPr lang="fi-FI" sz="2800" b="1" dirty="0">
              <a:solidFill>
                <a:srgbClr val="00206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9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629238"/>
            <a:ext cx="7843838" cy="1071570"/>
          </a:xfrm>
        </p:spPr>
        <p:txBody>
          <a:bodyPr/>
          <a:lstStyle/>
          <a:p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Opintojen aikainen arviointi 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412776"/>
            <a:ext cx="7858180" cy="4114800"/>
          </a:xfrm>
        </p:spPr>
        <p:txBody>
          <a:bodyPr/>
          <a:lstStyle/>
          <a:p>
            <a:endParaRPr lang="fi-FI" sz="2800" b="1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r>
              <a:rPr lang="fi-FI" sz="2800" dirty="0" smtClean="0">
                <a:cs typeface="Lucida Sans Unicode" panose="020B0602030504020204" pitchFamily="34" charset="0"/>
              </a:rPr>
              <a:t>Arviointi lukuvuoden aikana ja lukuvuoden päättyessä</a:t>
            </a:r>
          </a:p>
          <a:p>
            <a:r>
              <a:rPr lang="fi-FI" sz="2800" dirty="0" smtClean="0">
                <a:cs typeface="Lucida Sans Unicode" panose="020B0602030504020204" pitchFamily="34" charset="0"/>
              </a:rPr>
              <a:t>Opinnoissa etenemisen periaatteet</a:t>
            </a:r>
          </a:p>
          <a:p>
            <a:r>
              <a:rPr lang="fi-FI" sz="2800" dirty="0" smtClean="0">
                <a:cs typeface="Lucida Sans Unicode" panose="020B0602030504020204" pitchFamily="34" charset="0"/>
              </a:rPr>
              <a:t>Arviointi nivelvaiheissa</a:t>
            </a:r>
          </a:p>
          <a:p>
            <a:pPr marL="0" indent="0">
              <a:buNone/>
            </a:pP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49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latin typeface="+mn-lt"/>
                <a:cs typeface="Lucida Sans Unicode" panose="020B0602030504020204" pitchFamily="34" charset="0"/>
              </a:rPr>
              <a:t>Arviointi lukuvuoden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aikana (1)</a:t>
            </a:r>
            <a:endParaRPr lang="fi-FI" b="1" dirty="0"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844824"/>
            <a:ext cx="8358214" cy="4114800"/>
          </a:xfrm>
        </p:spPr>
        <p:txBody>
          <a:bodyPr/>
          <a:lstStyle/>
          <a:p>
            <a:r>
              <a:rPr lang="fi-FI" dirty="0">
                <a:cs typeface="Lucida Sans Unicode" panose="020B0602030504020204" pitchFamily="34" charset="0"/>
              </a:rPr>
              <a:t>Arviointi ja siihen perustuva palautteen antaminen toteutetaan </a:t>
            </a:r>
            <a:r>
              <a:rPr lang="fi-FI" b="1" dirty="0">
                <a:cs typeface="Lucida Sans Unicode" panose="020B0602030504020204" pitchFamily="34" charset="0"/>
              </a:rPr>
              <a:t>osana päivittäistä opetusta ja työskentelyä</a:t>
            </a:r>
          </a:p>
          <a:p>
            <a:r>
              <a:rPr lang="fi-FI" dirty="0">
                <a:cs typeface="Lucida Sans Unicode" panose="020B0602030504020204" pitchFamily="34" charset="0"/>
              </a:rPr>
              <a:t>Edellyttää opettajilta </a:t>
            </a:r>
            <a:r>
              <a:rPr lang="fi-FI" b="1" dirty="0">
                <a:cs typeface="Lucida Sans Unicode" panose="020B0602030504020204" pitchFamily="34" charset="0"/>
              </a:rPr>
              <a:t>vuorovaikutusta</a:t>
            </a:r>
            <a:r>
              <a:rPr lang="fi-FI" dirty="0">
                <a:cs typeface="Lucida Sans Unicode" panose="020B0602030504020204" pitchFamily="34" charset="0"/>
              </a:rPr>
              <a:t> oppilaiden kanssa sekä </a:t>
            </a:r>
            <a:r>
              <a:rPr lang="fi-FI" b="1" dirty="0">
                <a:cs typeface="Lucida Sans Unicode" panose="020B0602030504020204" pitchFamily="34" charset="0"/>
              </a:rPr>
              <a:t>oppimisprosessiin liittyvää </a:t>
            </a:r>
            <a:r>
              <a:rPr lang="fi-FI" b="1" dirty="0" smtClean="0">
                <a:cs typeface="Lucida Sans Unicode" panose="020B0602030504020204" pitchFamily="34" charset="0"/>
              </a:rPr>
              <a:t>havainnointia</a:t>
            </a:r>
          </a:p>
          <a:p>
            <a:r>
              <a:rPr lang="fi-FI" dirty="0">
                <a:cs typeface="Lucida Sans Unicode" panose="020B0602030504020204" pitchFamily="34" charset="0"/>
              </a:rPr>
              <a:t>Oppilaiden edellytyksiä </a:t>
            </a:r>
            <a:r>
              <a:rPr lang="fi-FI" dirty="0" err="1">
                <a:cs typeface="Lucida Sans Unicode" panose="020B0602030504020204" pitchFamily="34" charset="0"/>
              </a:rPr>
              <a:t>itsearviointiin</a:t>
            </a:r>
            <a:r>
              <a:rPr lang="fi-FI" dirty="0">
                <a:cs typeface="Lucida Sans Unicode" panose="020B0602030504020204" pitchFamily="34" charset="0"/>
              </a:rPr>
              <a:t> kehitetään ohjaamalla oppilaita niin yksilöinä kuin ryhmänä havainnoimaan oppimistaan sekä siihen vaikuttavia tekijöitä</a:t>
            </a:r>
          </a:p>
          <a:p>
            <a:endParaRPr lang="fi-FI" b="1" dirty="0"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5876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latin typeface="+mn-lt"/>
                <a:cs typeface="Lucida Sans Unicode" panose="020B0602030504020204" pitchFamily="34" charset="0"/>
              </a:rPr>
              <a:t>Arviointi lukuvuoden aikana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(2)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cs typeface="Lucida Sans Unicode" panose="020B0602030504020204" pitchFamily="34" charset="0"/>
              </a:rPr>
              <a:t>Oppimista </a:t>
            </a:r>
            <a:r>
              <a:rPr lang="fi-FI" dirty="0">
                <a:cs typeface="Lucida Sans Unicode" panose="020B0602030504020204" pitchFamily="34" charset="0"/>
              </a:rPr>
              <a:t>edistävä palaute on laadullista ja kuvailevaa </a:t>
            </a:r>
            <a:r>
              <a:rPr lang="fi-FI" b="1" dirty="0">
                <a:cs typeface="Lucida Sans Unicode" panose="020B0602030504020204" pitchFamily="34" charset="0"/>
              </a:rPr>
              <a:t>oppimisen solmukohtia avaavaa </a:t>
            </a:r>
            <a:r>
              <a:rPr lang="fi-FI" dirty="0">
                <a:cs typeface="Lucida Sans Unicode" panose="020B0602030504020204" pitchFamily="34" charset="0"/>
              </a:rPr>
              <a:t>ja ratkovaa </a:t>
            </a:r>
            <a:r>
              <a:rPr lang="fi-FI" dirty="0" smtClean="0">
                <a:cs typeface="Lucida Sans Unicode" panose="020B0602030504020204" pitchFamily="34" charset="0"/>
              </a:rPr>
              <a:t>vuorovaikutusta</a:t>
            </a:r>
          </a:p>
          <a:p>
            <a:pPr marL="0" indent="0">
              <a:buNone/>
            </a:pPr>
            <a:endParaRPr lang="fi-FI" b="1" dirty="0" smtClean="0">
              <a:cs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fi-FI" b="1" dirty="0" smtClean="0">
                <a:cs typeface="Lucida Sans Unicode" panose="020B0602030504020204" pitchFamily="34" charset="0"/>
              </a:rPr>
              <a:t>Oppimisprosessia </a:t>
            </a:r>
            <a:r>
              <a:rPr lang="fi-FI" b="1" dirty="0">
                <a:cs typeface="Lucida Sans Unicode" panose="020B0602030504020204" pitchFamily="34" charset="0"/>
              </a:rPr>
              <a:t>näkyväksi tekevän palautteen </a:t>
            </a:r>
            <a:r>
              <a:rPr lang="fi-FI" dirty="0">
                <a:cs typeface="Lucida Sans Unicode" panose="020B0602030504020204" pitchFamily="34" charset="0"/>
              </a:rPr>
              <a:t>tulee auttaa oppilaita </a:t>
            </a:r>
            <a:r>
              <a:rPr lang="fi-FI" dirty="0" smtClean="0">
                <a:cs typeface="Lucida Sans Unicode" panose="020B0602030504020204" pitchFamily="34" charset="0"/>
              </a:rPr>
              <a:t>hahmottamaan ja ymmärtämään</a:t>
            </a:r>
          </a:p>
          <a:p>
            <a:pPr lvl="1"/>
            <a:r>
              <a:rPr lang="fi-FI" dirty="0">
                <a:cs typeface="Lucida Sans Unicode" panose="020B0602030504020204" pitchFamily="34" charset="0"/>
              </a:rPr>
              <a:t>Mitä heidän on tarkoitus oppia?</a:t>
            </a:r>
          </a:p>
          <a:p>
            <a:pPr lvl="1"/>
            <a:r>
              <a:rPr lang="fi-FI" dirty="0">
                <a:cs typeface="Lucida Sans Unicode" panose="020B0602030504020204" pitchFamily="34" charset="0"/>
              </a:rPr>
              <a:t>Mitä he ovat jo oppineet?</a:t>
            </a:r>
          </a:p>
          <a:p>
            <a:pPr lvl="1"/>
            <a:r>
              <a:rPr lang="fi-FI" dirty="0">
                <a:cs typeface="Lucida Sans Unicode" panose="020B0602030504020204" pitchFamily="34" charset="0"/>
              </a:rPr>
              <a:t>Miten he voivat edistää omaa oppimistaan ja parantaa suoriutumistaan?</a:t>
            </a:r>
          </a:p>
          <a:p>
            <a:pPr marL="578400" lvl="1" indent="0">
              <a:buNone/>
            </a:pPr>
            <a:endParaRPr lang="fi-FI" dirty="0" smtClean="0">
              <a:cs typeface="Lucida Sans Unicode" panose="020B0602030504020204" pitchFamily="34" charset="0"/>
            </a:endParaRPr>
          </a:p>
          <a:p>
            <a:pPr marL="578400" lvl="1" indent="0">
              <a:buNone/>
            </a:pP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961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54957" y="620688"/>
            <a:ext cx="7843838" cy="1071570"/>
          </a:xfrm>
        </p:spPr>
        <p:txBody>
          <a:bodyPr/>
          <a:lstStyle/>
          <a:p>
            <a:r>
              <a:rPr lang="fi-FI" dirty="0" smtClean="0"/>
              <a:t>Arvioinnin funktiot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 bwMode="auto">
          <a:xfrm>
            <a:off x="1043608" y="4005064"/>
            <a:ext cx="6912768" cy="1224136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2400" smtClean="0">
              <a:solidFill>
                <a:srgbClr val="000000"/>
              </a:solidFill>
              <a:latin typeface="Times"/>
            </a:endParaRPr>
          </a:p>
        </p:txBody>
      </p:sp>
      <p:cxnSp>
        <p:nvCxnSpPr>
          <p:cNvPr id="6" name="Suora yhdysviiva 5"/>
          <p:cNvCxnSpPr/>
          <p:nvPr/>
        </p:nvCxnSpPr>
        <p:spPr bwMode="auto">
          <a:xfrm>
            <a:off x="1043608" y="4293096"/>
            <a:ext cx="6912768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uora yhdysviiva 7"/>
          <p:cNvCxnSpPr/>
          <p:nvPr/>
        </p:nvCxnSpPr>
        <p:spPr bwMode="auto">
          <a:xfrm>
            <a:off x="4932040" y="4005064"/>
            <a:ext cx="3024336" cy="6840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kstiruutu 9"/>
          <p:cNvSpPr txBox="1"/>
          <p:nvPr/>
        </p:nvSpPr>
        <p:spPr>
          <a:xfrm>
            <a:off x="1331640" y="4797152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>
                <a:solidFill>
                  <a:srgbClr val="000000"/>
                </a:solidFill>
              </a:rPr>
              <a:t>Vertailu, valikointi</a:t>
            </a:r>
            <a:endParaRPr lang="fi-FI" sz="1600" b="1" dirty="0">
              <a:solidFill>
                <a:srgbClr val="000000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3563888" y="4184483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>
                <a:solidFill>
                  <a:srgbClr val="000000"/>
                </a:solidFill>
              </a:rPr>
              <a:t>Kontrolli</a:t>
            </a:r>
            <a:endParaRPr lang="fi-FI" sz="1600" b="1" dirty="0">
              <a:solidFill>
                <a:srgbClr val="000000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6302740" y="4015206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>
                <a:solidFill>
                  <a:srgbClr val="000000"/>
                </a:solidFill>
              </a:rPr>
              <a:t>Ohjaaminen</a:t>
            </a:r>
            <a:endParaRPr lang="fi-FI" sz="1600" b="1" dirty="0">
              <a:solidFill>
                <a:srgbClr val="000000"/>
              </a:solidFill>
            </a:endParaRPr>
          </a:p>
        </p:txBody>
      </p:sp>
      <p:sp>
        <p:nvSpPr>
          <p:cNvPr id="14" name="Nuoli oikealle 13"/>
          <p:cNvSpPr/>
          <p:nvPr/>
        </p:nvSpPr>
        <p:spPr bwMode="auto">
          <a:xfrm>
            <a:off x="1706887" y="5566820"/>
            <a:ext cx="5745433" cy="43204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sz="2400" smtClean="0">
              <a:solidFill>
                <a:srgbClr val="000000"/>
              </a:solidFill>
              <a:latin typeface="Times"/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539552" y="5565864"/>
            <a:ext cx="1359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rgbClr val="000000"/>
                </a:solidFill>
              </a:rPr>
              <a:t>1900-luku</a:t>
            </a:r>
            <a:endParaRPr lang="fi-FI" sz="1600" dirty="0">
              <a:solidFill>
                <a:srgbClr val="000000"/>
              </a:solidFill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7526876" y="559817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rgbClr val="000000"/>
                </a:solidFill>
              </a:rPr>
              <a:t>2000-luku</a:t>
            </a:r>
            <a:endParaRPr lang="fi-FI" sz="1600" dirty="0">
              <a:solidFill>
                <a:srgbClr val="000000"/>
              </a:solidFill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962555" y="2383424"/>
            <a:ext cx="1872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rgbClr val="000000"/>
                </a:solidFill>
              </a:rPr>
              <a:t>Millaisin arviointikeinoin saadaan tietoa valikoitumista varten?</a:t>
            </a:r>
            <a:endParaRPr lang="fi-FI" sz="1600" dirty="0">
              <a:solidFill>
                <a:srgbClr val="000000"/>
              </a:solidFill>
            </a:endParaRPr>
          </a:p>
        </p:txBody>
      </p:sp>
      <p:sp>
        <p:nvSpPr>
          <p:cNvPr id="18" name="Tekstiruutu 17"/>
          <p:cNvSpPr txBox="1"/>
          <p:nvPr/>
        </p:nvSpPr>
        <p:spPr>
          <a:xfrm>
            <a:off x="3360523" y="2014093"/>
            <a:ext cx="1872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rgbClr val="000000"/>
                </a:solidFill>
              </a:rPr>
              <a:t>Millaisin arviointikeinoin voidaan kontrolloida, onko opittu/onko tavoitteet saavutettu?</a:t>
            </a:r>
            <a:endParaRPr lang="fi-FI" sz="1600" dirty="0">
              <a:solidFill>
                <a:srgbClr val="000000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6418623" y="2260313"/>
            <a:ext cx="1872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rgbClr val="000000"/>
                </a:solidFill>
              </a:rPr>
              <a:t>Millaisin arviointikeinoin voidaan ohjata, kannustaa ja kehittää oppimista?</a:t>
            </a:r>
            <a:endParaRPr lang="fi-FI" sz="1600" dirty="0">
              <a:solidFill>
                <a:srgbClr val="000000"/>
              </a:solidFill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1528841" y="6152322"/>
            <a:ext cx="44492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i="1" dirty="0" smtClean="0">
                <a:solidFill>
                  <a:srgbClr val="000000"/>
                </a:solidFill>
              </a:rPr>
              <a:t>(Keurulainen, 2013)</a:t>
            </a:r>
            <a:endParaRPr lang="fi-FI" sz="1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77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843838" cy="1071570"/>
          </a:xfrm>
        </p:spPr>
        <p:txBody>
          <a:bodyPr/>
          <a:lstStyle/>
          <a:p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Arviointi lukuvuoden päättyessä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340768"/>
            <a:ext cx="7920880" cy="4114800"/>
          </a:xfrm>
        </p:spPr>
        <p:txBody>
          <a:bodyPr/>
          <a:lstStyle/>
          <a:p>
            <a:r>
              <a:rPr lang="fi-FI" sz="2000" dirty="0" smtClean="0">
                <a:cs typeface="Lucida Sans Unicode" panose="020B0602030504020204" pitchFamily="34" charset="0"/>
              </a:rPr>
              <a:t>Lukuvuoden päättyessä oppilaalle tulee antaa </a:t>
            </a:r>
            <a:r>
              <a:rPr lang="fi-FI" sz="2000" b="1" dirty="0" smtClean="0">
                <a:cs typeface="Lucida Sans Unicode" panose="020B0602030504020204" pitchFamily="34" charset="0"/>
              </a:rPr>
              <a:t>lukuvuositodistus,</a:t>
            </a:r>
            <a:r>
              <a:rPr lang="fi-FI" sz="2000" dirty="0" smtClean="0">
                <a:cs typeface="Lucida Sans Unicode" panose="020B0602030504020204" pitchFamily="34" charset="0"/>
              </a:rPr>
              <a:t> joka sisältää arviot siitä, miten oppilas on kyseisenä lukuvuonna saavuttanut tavoitteet opinto-ohjelmaansa kuuluvissa oppiaineissa</a:t>
            </a:r>
          </a:p>
          <a:p>
            <a:r>
              <a:rPr lang="fi-FI" sz="2000" dirty="0" smtClean="0">
                <a:cs typeface="Lucida Sans Unicode" panose="020B0602030504020204" pitchFamily="34" charset="0"/>
              </a:rPr>
              <a:t>Lukuvuositodistus on myös </a:t>
            </a:r>
            <a:r>
              <a:rPr lang="fi-FI" sz="2000" b="1" dirty="0" smtClean="0">
                <a:cs typeface="Lucida Sans Unicode" panose="020B0602030504020204" pitchFamily="34" charset="0"/>
              </a:rPr>
              <a:t>päätös oppilaan siirtymisestä seuraavalle luokalle</a:t>
            </a:r>
            <a:r>
              <a:rPr lang="fi-FI" sz="2000" dirty="0" smtClean="0">
                <a:cs typeface="Lucida Sans Unicode" panose="020B0602030504020204" pitchFamily="34" charset="0"/>
              </a:rPr>
              <a:t> (tai hänen jättämisestään luokalle)</a:t>
            </a:r>
          </a:p>
          <a:p>
            <a:r>
              <a:rPr lang="fi-FI" sz="2000" dirty="0" smtClean="0">
                <a:cs typeface="Lucida Sans Unicode" panose="020B0602030504020204" pitchFamily="34" charset="0"/>
              </a:rPr>
              <a:t>Vuosiluokilla </a:t>
            </a:r>
            <a:r>
              <a:rPr lang="fi-FI" sz="2000" b="1" dirty="0" smtClean="0">
                <a:cs typeface="Lucida Sans Unicode" panose="020B0602030504020204" pitchFamily="34" charset="0"/>
              </a:rPr>
              <a:t>1-7 arviointi on sanallista tai numeroarviointia </a:t>
            </a:r>
            <a:r>
              <a:rPr lang="fi-FI" sz="2000" dirty="0" smtClean="0">
                <a:cs typeface="Lucida Sans Unicode" panose="020B0602030504020204" pitchFamily="34" charset="0"/>
              </a:rPr>
              <a:t>tai näiden yhdistelmää opetuksen järjestäjän päätöksen mukaisesti</a:t>
            </a:r>
          </a:p>
          <a:p>
            <a:r>
              <a:rPr lang="fi-FI" sz="2000" dirty="0" smtClean="0">
                <a:cs typeface="Lucida Sans Unicode" panose="020B0602030504020204" pitchFamily="34" charset="0"/>
              </a:rPr>
              <a:t>Vuosiluokkien </a:t>
            </a:r>
            <a:r>
              <a:rPr lang="fi-FI" sz="2000" b="1" dirty="0" smtClean="0">
                <a:cs typeface="Lucida Sans Unicode" panose="020B0602030504020204" pitchFamily="34" charset="0"/>
              </a:rPr>
              <a:t>8-9 todistuksissa käytetään numeroarviointia</a:t>
            </a:r>
          </a:p>
          <a:p>
            <a:r>
              <a:rPr lang="fi-FI" sz="2000" dirty="0" smtClean="0">
                <a:cs typeface="Lucida Sans Unicode" panose="020B0602030504020204" pitchFamily="34" charset="0"/>
              </a:rPr>
              <a:t>Toiminta-alueittain annettavassa opetuksessa käytetään sanallista arviointia </a:t>
            </a:r>
          </a:p>
          <a:p>
            <a:r>
              <a:rPr lang="fi-FI" sz="2000" dirty="0" smtClean="0">
                <a:cs typeface="Lucida Sans Unicode" panose="020B0602030504020204" pitchFamily="34" charset="0"/>
              </a:rPr>
              <a:t>Yksilöllisten oppimäärien arvioinnissa käytetään sanallista tai numeroarviointia</a:t>
            </a:r>
          </a:p>
          <a:p>
            <a:pPr marL="0" indent="0">
              <a:buNone/>
            </a:pPr>
            <a:endParaRPr lang="fi-FI" sz="20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5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Viisikulmio 7"/>
          <p:cNvSpPr/>
          <p:nvPr/>
        </p:nvSpPr>
        <p:spPr bwMode="auto">
          <a:xfrm rot="16200000">
            <a:off x="2980353" y="4770858"/>
            <a:ext cx="720080" cy="484632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aphicFrame>
        <p:nvGraphicFramePr>
          <p:cNvPr id="7" name="Kaaviokuva 6"/>
          <p:cNvGraphicFramePr/>
          <p:nvPr>
            <p:extLst>
              <p:ext uri="{D42A27DB-BD31-4B8C-83A1-F6EECF244321}">
                <p14:modId xmlns:p14="http://schemas.microsoft.com/office/powerpoint/2010/main" val="1493004422"/>
              </p:ext>
            </p:extLst>
          </p:nvPr>
        </p:nvGraphicFramePr>
        <p:xfrm>
          <a:off x="1043608" y="1286763"/>
          <a:ext cx="6984776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Pyöristetty suorakulmio 8"/>
          <p:cNvSpPr/>
          <p:nvPr/>
        </p:nvSpPr>
        <p:spPr bwMode="auto">
          <a:xfrm>
            <a:off x="2195736" y="5036690"/>
            <a:ext cx="2160240" cy="118907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0" name="Viisikulmio 9"/>
          <p:cNvSpPr/>
          <p:nvPr/>
        </p:nvSpPr>
        <p:spPr bwMode="auto">
          <a:xfrm rot="16200000">
            <a:off x="5372464" y="4770858"/>
            <a:ext cx="720080" cy="484632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1" name="Viisikulmio 10"/>
          <p:cNvSpPr/>
          <p:nvPr/>
        </p:nvSpPr>
        <p:spPr bwMode="auto">
          <a:xfrm rot="16200000">
            <a:off x="7714060" y="4720438"/>
            <a:ext cx="720080" cy="484632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2" name="Pyöristetty suorakulmio 11"/>
          <p:cNvSpPr/>
          <p:nvPr/>
        </p:nvSpPr>
        <p:spPr bwMode="auto">
          <a:xfrm>
            <a:off x="4427984" y="5056214"/>
            <a:ext cx="2160240" cy="116955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3" name="Pyöristetty suorakulmio 12"/>
          <p:cNvSpPr/>
          <p:nvPr/>
        </p:nvSpPr>
        <p:spPr bwMode="auto">
          <a:xfrm>
            <a:off x="6648120" y="5056214"/>
            <a:ext cx="2160240" cy="116955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2296277" y="5056214"/>
            <a:ext cx="20882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latin typeface="Calibri" panose="020F0502020204030204" pitchFamily="34" charset="0"/>
              </a:rPr>
              <a:t>Arviointi 2. vuosiluokan päättyessä</a:t>
            </a:r>
            <a:r>
              <a:rPr lang="fi-FI" sz="1400" dirty="0" smtClean="0">
                <a:latin typeface="Calibri" panose="020F0502020204030204" pitchFamily="34" charset="0"/>
              </a:rPr>
              <a:t>: oppimisprosessin kannalta keskeiset arvioinnin kohteet</a:t>
            </a:r>
            <a:endParaRPr lang="fi-FI" sz="1400" dirty="0">
              <a:latin typeface="Calibri" panose="020F0502020204030204" pitchFamily="34" charset="0"/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4477555" y="5056214"/>
            <a:ext cx="20882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latin typeface="Calibri" panose="020F0502020204030204" pitchFamily="34" charset="0"/>
              </a:rPr>
              <a:t>Arviointi 6. vuosiluokan päättyessä:</a:t>
            </a:r>
            <a:r>
              <a:rPr lang="fi-FI" sz="1400" dirty="0" smtClean="0">
                <a:latin typeface="Calibri" panose="020F0502020204030204" pitchFamily="34" charset="0"/>
              </a:rPr>
              <a:t> kriteerit hyvää osaamista kuvaavalle sanalliselle arviolle tai arvosanalle 8</a:t>
            </a:r>
            <a:endParaRPr lang="fi-FI" sz="1400" dirty="0">
              <a:latin typeface="Calibri" panose="020F0502020204030204" pitchFamily="34" charset="0"/>
            </a:endParaRPr>
          </a:p>
        </p:txBody>
      </p:sp>
      <p:sp>
        <p:nvSpPr>
          <p:cNvPr id="16" name="Tekstiruutu 15"/>
          <p:cNvSpPr txBox="1"/>
          <p:nvPr/>
        </p:nvSpPr>
        <p:spPr>
          <a:xfrm>
            <a:off x="6719462" y="5074715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latin typeface="Calibri" panose="020F0502020204030204" pitchFamily="34" charset="0"/>
              </a:rPr>
              <a:t>Päättöarviointi:</a:t>
            </a:r>
            <a:r>
              <a:rPr lang="fi-FI" sz="1400" dirty="0" smtClean="0">
                <a:latin typeface="Calibri" panose="020F0502020204030204" pitchFamily="34" charset="0"/>
              </a:rPr>
              <a:t> päättöarvioinnin kriteerit arvosanalle 8</a:t>
            </a:r>
            <a:endParaRPr lang="fi-FI" sz="1400" dirty="0">
              <a:latin typeface="Calibri" panose="020F0502020204030204" pitchFamily="34" charset="0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1990105" y="332656"/>
            <a:ext cx="6326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>
                <a:solidFill>
                  <a:schemeClr val="tx2"/>
                </a:solidFill>
                <a:latin typeface="+mj-lt"/>
              </a:rPr>
              <a:t>Oppimisen arviointi nivelkohdissa</a:t>
            </a:r>
            <a:endParaRPr lang="fi-FI" sz="32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190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9147" y="404664"/>
            <a:ext cx="7843838" cy="1071570"/>
          </a:xfrm>
        </p:spPr>
        <p:txBody>
          <a:bodyPr/>
          <a:lstStyle/>
          <a:p>
            <a:r>
              <a:rPr lang="fi-FI" dirty="0" smtClean="0"/>
              <a:t>Arviointi 2. vuosiluokan päättyessä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556792"/>
            <a:ext cx="7858180" cy="4114800"/>
          </a:xfrm>
        </p:spPr>
        <p:txBody>
          <a:bodyPr/>
          <a:lstStyle/>
          <a:p>
            <a:r>
              <a:rPr lang="fi-FI" sz="2000" dirty="0" smtClean="0"/>
              <a:t>Toisen vuosiluokan lopulla arvioinnin pääpaino on </a:t>
            </a:r>
            <a:r>
              <a:rPr lang="fi-FI" sz="2000" b="1" dirty="0" smtClean="0"/>
              <a:t>oppimisen edistymisen arvioinnissa</a:t>
            </a:r>
          </a:p>
          <a:p>
            <a:r>
              <a:rPr lang="fi-FI" sz="2000" dirty="0" smtClean="0"/>
              <a:t>Oppilaalle annetaan </a:t>
            </a:r>
            <a:r>
              <a:rPr lang="fi-FI" sz="2000" b="1" dirty="0" smtClean="0"/>
              <a:t>lukuvuositodistuksen lisäksi </a:t>
            </a:r>
            <a:r>
              <a:rPr lang="fi-FI" sz="2000" dirty="0" smtClean="0"/>
              <a:t>myös muuta </a:t>
            </a:r>
            <a:r>
              <a:rPr lang="fi-FI" sz="2000" b="1" dirty="0" smtClean="0"/>
              <a:t>ohjaavaa palautetta opetuksen järjestäjän päättämällä tavalla</a:t>
            </a:r>
          </a:p>
          <a:p>
            <a:r>
              <a:rPr lang="fi-FI" sz="2000" dirty="0" smtClean="0"/>
              <a:t>Kuhunkin </a:t>
            </a:r>
            <a:r>
              <a:rPr lang="fi-FI" sz="2000" dirty="0"/>
              <a:t>oppiaineeseen </a:t>
            </a:r>
            <a:r>
              <a:rPr lang="fi-FI" sz="2000" dirty="0" smtClean="0"/>
              <a:t>määritelty  </a:t>
            </a:r>
            <a:r>
              <a:rPr lang="fi-FI" sz="2000" b="1" dirty="0" smtClean="0"/>
              <a:t>oppiainekohtaisia </a:t>
            </a:r>
            <a:r>
              <a:rPr lang="fi-FI" sz="2000" b="1" dirty="0"/>
              <a:t>valmiuksia kuvaavat arvioinnin </a:t>
            </a:r>
            <a:r>
              <a:rPr lang="fi-FI" sz="2000" b="1" dirty="0" smtClean="0"/>
              <a:t>kohteet </a:t>
            </a:r>
          </a:p>
          <a:p>
            <a:r>
              <a:rPr lang="fi-FI" sz="2000" dirty="0"/>
              <a:t>Toisen vuosiluokan päätteeksi </a:t>
            </a:r>
            <a:r>
              <a:rPr lang="fi-FI" sz="2000" b="1" dirty="0"/>
              <a:t>ei </a:t>
            </a:r>
            <a:r>
              <a:rPr lang="fi-FI" sz="2000" b="1" dirty="0" smtClean="0"/>
              <a:t>ole määritelty </a:t>
            </a:r>
            <a:r>
              <a:rPr lang="fi-FI" sz="2000" b="1" dirty="0"/>
              <a:t>arvioinnin kriteereitä</a:t>
            </a:r>
            <a:r>
              <a:rPr lang="fi-FI" sz="2000" dirty="0"/>
              <a:t> todistusarvosanojen antamisen perustaksi sillä niiden merkitys on tässä vaiheessa vähäinen</a:t>
            </a:r>
          </a:p>
          <a:p>
            <a:endParaRPr lang="fi-FI" sz="2000" b="1" dirty="0" smtClean="0"/>
          </a:p>
          <a:p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42367031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792088"/>
          </a:xfrm>
        </p:spPr>
        <p:txBody>
          <a:bodyPr/>
          <a:lstStyle/>
          <a:p>
            <a:r>
              <a:rPr lang="fi-FI" dirty="0" smtClean="0"/>
              <a:t>Oppiaineen rakenne</a:t>
            </a:r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675317"/>
              </p:ext>
            </p:extLst>
          </p:nvPr>
        </p:nvGraphicFramePr>
        <p:xfrm>
          <a:off x="827584" y="1124744"/>
          <a:ext cx="7848872" cy="49690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48872"/>
              </a:tblGrid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Musiikki</a:t>
                      </a:r>
                      <a:endParaRPr lang="fi-FI" sz="2400" dirty="0"/>
                    </a:p>
                  </a:txBody>
                  <a:tcPr/>
                </a:tc>
              </a:tr>
              <a:tr h="693876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Opetuksen</a:t>
                      </a:r>
                      <a:r>
                        <a:rPr lang="fi-FI" sz="2400" baseline="0" dirty="0" smtClean="0"/>
                        <a:t> t</a:t>
                      </a:r>
                      <a:r>
                        <a:rPr lang="fi-FI" sz="2400" dirty="0" smtClean="0"/>
                        <a:t>avoitteet</a:t>
                      </a:r>
                    </a:p>
                  </a:txBody>
                  <a:tcPr/>
                </a:tc>
              </a:tr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Tavoitteisiin liittyvät sisältöalueet</a:t>
                      </a:r>
                      <a:endParaRPr lang="fi-FI" sz="2400" dirty="0"/>
                    </a:p>
                  </a:txBody>
                  <a:tcPr/>
                </a:tc>
              </a:tr>
              <a:tr h="722170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Musiikin</a:t>
                      </a:r>
                      <a:r>
                        <a:rPr lang="fi-FI" sz="2400" baseline="0" dirty="0" smtClean="0"/>
                        <a:t> oppimisympäristöjä ja työtapoja koskevat tavoitteet</a:t>
                      </a:r>
                      <a:endParaRPr lang="fi-FI" sz="2400" dirty="0"/>
                    </a:p>
                  </a:txBody>
                  <a:tcPr/>
                </a:tc>
              </a:tr>
              <a:tr h="602268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Ohjaus,</a:t>
                      </a:r>
                      <a:r>
                        <a:rPr lang="fi-FI" sz="2400" baseline="0" dirty="0" smtClean="0"/>
                        <a:t> eriyttäminen ja </a:t>
                      </a:r>
                      <a:r>
                        <a:rPr lang="fi-FI" sz="2400" dirty="0" smtClean="0"/>
                        <a:t>tuki</a:t>
                      </a:r>
                      <a:r>
                        <a:rPr lang="fi-FI" sz="2400" baseline="0" dirty="0" smtClean="0"/>
                        <a:t> musiikissa</a:t>
                      </a:r>
                      <a:endParaRPr lang="fi-FI" sz="2400" dirty="0"/>
                    </a:p>
                  </a:txBody>
                  <a:tcPr/>
                </a:tc>
              </a:tr>
              <a:tr h="602268">
                <a:tc>
                  <a:txBody>
                    <a:bodyPr/>
                    <a:lstStyle/>
                    <a:p>
                      <a:r>
                        <a:rPr lang="fi-FI" sz="2400" b="1" dirty="0" smtClean="0"/>
                        <a:t>Oppilaan oppimisen arviointi musiikissa</a:t>
                      </a:r>
                      <a:endParaRPr lang="fi-FI" sz="2400" b="1" dirty="0"/>
                    </a:p>
                  </a:txBody>
                  <a:tcPr/>
                </a:tc>
              </a:tr>
              <a:tr h="1043134">
                <a:tc>
                  <a:txBody>
                    <a:bodyPr/>
                    <a:lstStyle/>
                    <a:p>
                      <a:r>
                        <a:rPr lang="fi-FI" sz="2400" dirty="0" smtClean="0"/>
                        <a:t>Arvioinnin kriteerit</a:t>
                      </a:r>
                      <a:r>
                        <a:rPr lang="fi-FI" sz="2400" baseline="0" dirty="0" smtClean="0"/>
                        <a:t> musiikissa 6. vuosiluokan päättyessä</a:t>
                      </a:r>
                    </a:p>
                    <a:p>
                      <a:r>
                        <a:rPr lang="fi-FI" sz="2400" baseline="0" dirty="0" smtClean="0"/>
                        <a:t>Päättöarvioinnin kriteerit musiikissa</a:t>
                      </a:r>
                      <a:endParaRPr lang="fi-FI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303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5786" y="692696"/>
            <a:ext cx="7843838" cy="1071570"/>
          </a:xfrm>
        </p:spPr>
        <p:txBody>
          <a:bodyPr/>
          <a:lstStyle/>
          <a:p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Esimerkkejä oppiaineiden arvioinnin kohteista vuosiluokilla 1-2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906488"/>
            <a:ext cx="8106694" cy="4114800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>
                <a:cs typeface="Lucida Sans Unicode" panose="020B0602030504020204" pitchFamily="34" charset="0"/>
              </a:rPr>
              <a:t>Keskeisiä arvioinnin ja palautteen antamisen kohteita musiikissa</a:t>
            </a:r>
            <a:r>
              <a:rPr lang="fi-FI" sz="2000" dirty="0" smtClean="0">
                <a:cs typeface="Lucida Sans Unicode" panose="020B0602030504020204" pitchFamily="34" charset="0"/>
              </a:rPr>
              <a:t> </a:t>
            </a:r>
            <a:endParaRPr lang="fi-FI" sz="2000" dirty="0">
              <a:cs typeface="Lucida Sans Unicode" panose="020B06020305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musiikillisissa yhteistyötaidoissa, erityisesti toimiminen musiikillisen ryhmän jäsenenä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musiikin peruskäsitteiden hahmottamisessa musiikillisen toiminnan kautta</a:t>
            </a:r>
            <a:r>
              <a:rPr lang="fi-FI" sz="2000" dirty="0" smtClean="0">
                <a:cs typeface="Lucida Sans Unicode" panose="020B0602030504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0" dirty="0" smtClean="0">
              <a:cs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fi-FI" sz="2000" b="1" dirty="0">
                <a:cs typeface="Lucida Sans Unicode" panose="020B0602030504020204" pitchFamily="34" charset="0"/>
              </a:rPr>
              <a:t>Keskeisiä arvioinnin ja palautteen antamisen </a:t>
            </a:r>
            <a:r>
              <a:rPr lang="fi-FI" sz="2000" b="1" dirty="0" smtClean="0">
                <a:cs typeface="Lucida Sans Unicode" panose="020B0602030504020204" pitchFamily="34" charset="0"/>
              </a:rPr>
              <a:t>kohteita matematiikassa</a:t>
            </a:r>
            <a:r>
              <a:rPr lang="fi-FI" sz="2000" dirty="0" smtClean="0">
                <a:cs typeface="Lucida Sans Unicode" panose="020B0602030504020204" pitchFamily="34" charset="0"/>
              </a:rPr>
              <a:t> </a:t>
            </a:r>
            <a:endParaRPr lang="fi-FI" sz="2000" dirty="0">
              <a:cs typeface="Lucida Sans Unicode" panose="020B0602030504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lukukäsitteen ymmärtämisessä ja lukujonotaidoissa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kymmenjärjestelmän ymmärtämisessä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laskutaidon sujuvuudessa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kappaleiden ja kuvioiden luokittelun taidoissa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 smtClean="0">
                <a:cs typeface="Lucida Sans Unicode" panose="020B0602030504020204" pitchFamily="34" charset="0"/>
              </a:rPr>
              <a:t>edistyminen </a:t>
            </a:r>
            <a:r>
              <a:rPr lang="fi-FI" sz="2000" dirty="0">
                <a:cs typeface="Lucida Sans Unicode" panose="020B0602030504020204" pitchFamily="34" charset="0"/>
              </a:rPr>
              <a:t>matematiikan käyttämisessä ongelmanratkaisussa.</a:t>
            </a:r>
          </a:p>
          <a:p>
            <a:pPr marL="0" indent="0">
              <a:buNone/>
            </a:pPr>
            <a:endParaRPr lang="fi-FI" sz="2000" dirty="0"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493291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843838" cy="1071570"/>
          </a:xfrm>
        </p:spPr>
        <p:txBody>
          <a:bodyPr/>
          <a:lstStyle/>
          <a:p>
            <a:r>
              <a:rPr lang="fi-FI" dirty="0" smtClean="0"/>
              <a:t>Arviointi 6. vuosiluokan päättyessä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628800"/>
            <a:ext cx="7858180" cy="4114800"/>
          </a:xfrm>
        </p:spPr>
        <p:txBody>
          <a:bodyPr/>
          <a:lstStyle/>
          <a:p>
            <a:r>
              <a:rPr lang="fi-FI" sz="2000" dirty="0" smtClean="0"/>
              <a:t>Kuudennen vuosiluokan lopussa palautteessa kiinnitetään huomiota erityisesti </a:t>
            </a:r>
            <a:r>
              <a:rPr lang="fi-FI" sz="2000" b="1" dirty="0" smtClean="0"/>
              <a:t>oppimisen taitojen ja työskentelytaitojen edistymiseen</a:t>
            </a:r>
          </a:p>
          <a:p>
            <a:r>
              <a:rPr lang="fi-FI" sz="2000" dirty="0" smtClean="0"/>
              <a:t>Oppilaalle </a:t>
            </a:r>
            <a:r>
              <a:rPr lang="fi-FI" sz="2000" dirty="0"/>
              <a:t>annetaan </a:t>
            </a:r>
            <a:r>
              <a:rPr lang="fi-FI" sz="2000" b="1" dirty="0"/>
              <a:t>lukuvuositodistuksen lisäksi </a:t>
            </a:r>
            <a:r>
              <a:rPr lang="fi-FI" sz="2000" dirty="0"/>
              <a:t>myös muuta </a:t>
            </a:r>
            <a:r>
              <a:rPr lang="fi-FI" sz="2000" b="1" dirty="0"/>
              <a:t>ohjaavaa palautetta opetuksen järjestäjän päättämällä </a:t>
            </a:r>
            <a:r>
              <a:rPr lang="fi-FI" sz="2000" b="1" dirty="0" smtClean="0"/>
              <a:t>tavalla</a:t>
            </a:r>
          </a:p>
          <a:p>
            <a:r>
              <a:rPr lang="fi-FI" sz="2000" dirty="0" smtClean="0"/>
              <a:t>Paikallisen </a:t>
            </a:r>
            <a:r>
              <a:rPr lang="fi-FI" sz="2000" dirty="0"/>
              <a:t>arviointityön tueksi valtakunnalliset </a:t>
            </a:r>
            <a:r>
              <a:rPr lang="fi-FI" sz="2000" b="1" dirty="0"/>
              <a:t>arvioinnin </a:t>
            </a:r>
            <a:r>
              <a:rPr lang="fi-FI" sz="2000" b="1" dirty="0" smtClean="0"/>
              <a:t>kriteerit</a:t>
            </a:r>
            <a:r>
              <a:rPr lang="fi-FI" sz="2000" dirty="0"/>
              <a:t> </a:t>
            </a:r>
            <a:r>
              <a:rPr lang="fi-FI" sz="2000" dirty="0" smtClean="0"/>
              <a:t>hyvää osaamista kuvaavalle sanalliselle arviolle </a:t>
            </a:r>
            <a:r>
              <a:rPr lang="fi-FI" sz="2000" dirty="0"/>
              <a:t>tai </a:t>
            </a:r>
            <a:r>
              <a:rPr lang="fi-FI" sz="2000" dirty="0" smtClean="0"/>
              <a:t>arvosanalle 8</a:t>
            </a:r>
          </a:p>
          <a:p>
            <a:r>
              <a:rPr lang="fi-FI" sz="2000" dirty="0" smtClean="0"/>
              <a:t>Opettajan </a:t>
            </a:r>
            <a:r>
              <a:rPr lang="fi-FI" sz="2000" dirty="0"/>
              <a:t>tulee käyttää kriteerejä antaessaan oppilaalle sanallinen arvio tai </a:t>
            </a:r>
            <a:r>
              <a:rPr lang="fi-FI" sz="2000" dirty="0" smtClean="0"/>
              <a:t>numeroarvosana </a:t>
            </a:r>
            <a:r>
              <a:rPr lang="fi-FI" sz="2000" b="1" dirty="0" smtClean="0"/>
              <a:t>kuudennen vuosiluokan </a:t>
            </a:r>
            <a:r>
              <a:rPr lang="fi-FI" sz="2000" dirty="0" smtClean="0"/>
              <a:t>lukuvuositodistukseen. </a:t>
            </a:r>
          </a:p>
          <a:p>
            <a:pPr marL="0" indent="0">
              <a:buNone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540837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374046"/>
              </p:ext>
            </p:extLst>
          </p:nvPr>
        </p:nvGraphicFramePr>
        <p:xfrm>
          <a:off x="611560" y="908721"/>
          <a:ext cx="8136904" cy="561573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509512"/>
                <a:gridCol w="836503"/>
                <a:gridCol w="1825101"/>
                <a:gridCol w="2965788"/>
              </a:tblGrid>
              <a:tr h="431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Opetuksen tavoite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Sisältö-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alueet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Arvioinnin kohteet oppiaineessa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Arvion ”hyvä” / arvosanan kahdeksan osaaminen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215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Työskentelyn taidot </a:t>
                      </a:r>
                      <a:endParaRPr lang="fi-FI" sz="1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>
                        <a:solidFill>
                          <a:srgbClr val="CC99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>
                        <a:solidFill>
                          <a:srgbClr val="CC99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>
                        <a:solidFill>
                          <a:srgbClr val="CC99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647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T2 ohjata oppilasta havaitsemaan yhteyksiä oppimiensa asioiden välillä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S1-S5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Opittujen asioiden yhteydet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Oppilas tunnistaa ja antaa esimerkkejä oppimiensa asioiden välisistä yhteyksistä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884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T3 ohjata oppilasta kehittämään taitoaan esittää kysymyksiä ja tehdä perusteltuja päätelmiä havaintojensa pohjalta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S1-S5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Kysymysten esittäminen ja päättelytaidot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Oppilas osaa esittää matematiikan kannalta mielekkäitä kysymyksiä ja päätelmiä.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1726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T4 kannustaa oppilasta esittämään päättelyään ja ratkaisujaan muille konkreettisin välinein, piirroksin, suullisesti ja kirjallisesti myös tieto- ja viestintäteknologiaa hyödyntäen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S1-S5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Ratkaisujen ja päätelmien esittäminen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Oppilas esittää ratkaisujaan ja päätelmiään eri tavoin.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647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T5 ohjata ja tukea oppilasta ongelmanratkaisutaitojen kehittämisessä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S1-S5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Ongelmaratkaisutaidot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</a:rPr>
                        <a:t>Oppilas käyttää ongelmanratkaisussaan erilaisia strategioita.</a:t>
                      </a:r>
                      <a:endParaRPr lang="fi-FI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8846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T6 ohjata oppilasta kehittämään taitoaan arvioida ratkaisun järkevyyttä ja tuloksen mielekkyyttä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S1-S5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Taito arvioida ratkaisua 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Oppilas osaa pääsääntöisesti arvioida ratkaisun järkevyyttä ja tuloksen mielekkyyttä.</a:t>
                      </a:r>
                      <a:endParaRPr lang="fi-F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</a:tr>
              <a:tr h="176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 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 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800">
                          <a:effectLst/>
                        </a:rPr>
                        <a:t> </a:t>
                      </a:r>
                      <a:endParaRPr lang="fi-FI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277" marR="52277" marT="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fi-FI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Calibri"/>
                      </a:endParaRPr>
                    </a:p>
                  </a:txBody>
                  <a:tcPr marL="52277" marR="52277" marT="0" marB="0"/>
                </a:tc>
              </a:tr>
            </a:tbl>
          </a:graphicData>
        </a:graphic>
      </p:graphicFrame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1979712" y="188640"/>
            <a:ext cx="6950006" cy="357190"/>
          </a:xfrm>
        </p:spPr>
        <p:txBody>
          <a:bodyPr/>
          <a:lstStyle/>
          <a:p>
            <a:pPr algn="l"/>
            <a:r>
              <a:rPr lang="fi-FI" b="1" dirty="0"/>
              <a:t>Esimerkkejä </a:t>
            </a:r>
            <a:r>
              <a:rPr lang="fi-FI" b="1" dirty="0" smtClean="0"/>
              <a:t>matematiikan </a:t>
            </a:r>
            <a:r>
              <a:rPr lang="fi-FI" b="1" dirty="0"/>
              <a:t>arviointikriteereistä 6. vuosiluokan päätteeksi </a:t>
            </a:r>
            <a:r>
              <a:rPr lang="fi-FI" b="1" dirty="0" smtClean="0"/>
              <a:t>hyvää</a:t>
            </a:r>
          </a:p>
          <a:p>
            <a:pPr algn="l"/>
            <a:r>
              <a:rPr lang="fi-FI" b="1" dirty="0" smtClean="0"/>
              <a:t>osaamista </a:t>
            </a:r>
            <a:r>
              <a:rPr lang="fi-FI" b="1" dirty="0"/>
              <a:t>kuvaavaa sanallista arviota/arvosanaa kahdeksan varten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3904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548680"/>
            <a:ext cx="7843838" cy="1071570"/>
          </a:xfrm>
        </p:spPr>
        <p:txBody>
          <a:bodyPr/>
          <a:lstStyle/>
          <a:p>
            <a:r>
              <a:rPr lang="fi-FI" dirty="0" smtClean="0"/>
              <a:t>Päättöarviointi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844824"/>
            <a:ext cx="7858180" cy="4114800"/>
          </a:xfrm>
        </p:spPr>
        <p:txBody>
          <a:bodyPr/>
          <a:lstStyle/>
          <a:p>
            <a:r>
              <a:rPr lang="fi-FI" dirty="0" smtClean="0"/>
              <a:t>Päättöarvioinnin lähestyessä opettajien tehtävänä on </a:t>
            </a:r>
            <a:r>
              <a:rPr lang="fi-FI" b="1" dirty="0" smtClean="0"/>
              <a:t>lukuvuoden vielä ollessa käynnissä </a:t>
            </a:r>
            <a:r>
              <a:rPr lang="fi-FI" dirty="0" smtClean="0"/>
              <a:t>antaa oppilaille tietoa suoriutumisen tasosta ja eteenpäin ohjaavaa palautetta</a:t>
            </a:r>
          </a:p>
          <a:p>
            <a:r>
              <a:rPr lang="fi-FI" dirty="0" smtClean="0"/>
              <a:t>Tulee huolehtia siitä, että oppilaat ja huoltajat ovat tietoisia tavoitteista, arvioinnin periaatteista ja päättöarvioinnin kriteereistä</a:t>
            </a:r>
          </a:p>
          <a:p>
            <a:r>
              <a:rPr lang="fi-FI" dirty="0" smtClean="0"/>
              <a:t>Mikäli ennakoidaan, ettei oppilas suoriudu opinnoistaan, voidaan harkita oman opinto-ohjelman mukaiseen opiskeluun siirtymistä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8793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332656"/>
            <a:ext cx="3024336" cy="1071570"/>
          </a:xfrm>
        </p:spPr>
        <p:txBody>
          <a:bodyPr/>
          <a:lstStyle/>
          <a:p>
            <a:r>
              <a:rPr lang="fi-FI" dirty="0" smtClean="0">
                <a:latin typeface="+mn-lt"/>
                <a:cs typeface="Lucida Sans Unicode" panose="020B0602030504020204" pitchFamily="34" charset="0"/>
              </a:rPr>
              <a:t>Päättöarviointi</a:t>
            </a:r>
            <a:endParaRPr lang="fi-FI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340768"/>
            <a:ext cx="8424936" cy="4114800"/>
          </a:xfrm>
        </p:spPr>
        <p:txBody>
          <a:bodyPr/>
          <a:lstStyle/>
          <a:p>
            <a:r>
              <a:rPr lang="fi-FI" sz="2000" dirty="0">
                <a:cs typeface="Lucida Sans Unicode" panose="020B0602030504020204" pitchFamily="34" charset="0"/>
              </a:rPr>
              <a:t>Päättöarvioinnin tehtävänä on määritellä, miten oppilas on opiskelun päättyessä </a:t>
            </a:r>
            <a:r>
              <a:rPr lang="fi-FI" sz="2000" b="1" dirty="0">
                <a:cs typeface="Lucida Sans Unicode" panose="020B0602030504020204" pitchFamily="34" charset="0"/>
              </a:rPr>
              <a:t>saavuttanut oppiaineen oppimäärän </a:t>
            </a:r>
            <a:r>
              <a:rPr lang="fi-FI" sz="2000" b="1" dirty="0" smtClean="0">
                <a:cs typeface="Lucida Sans Unicode" panose="020B0602030504020204" pitchFamily="34" charset="0"/>
              </a:rPr>
              <a:t>tavoitteet</a:t>
            </a:r>
          </a:p>
          <a:p>
            <a:r>
              <a:rPr lang="fi-FI" sz="2000" b="1" dirty="0">
                <a:cs typeface="Lucida Sans Unicode" panose="020B0602030504020204" pitchFamily="34" charset="0"/>
              </a:rPr>
              <a:t>Päättöarviointi ajoittuu </a:t>
            </a:r>
            <a:r>
              <a:rPr lang="fi-FI" sz="2000" dirty="0">
                <a:cs typeface="Lucida Sans Unicode" panose="020B0602030504020204" pitchFamily="34" charset="0"/>
              </a:rPr>
              <a:t>oppiaineesta ja paikallisesta opetussuunnitelmasta riippuen </a:t>
            </a:r>
            <a:r>
              <a:rPr lang="fi-FI" sz="2000" b="1" dirty="0">
                <a:cs typeface="Lucida Sans Unicode" panose="020B0602030504020204" pitchFamily="34" charset="0"/>
              </a:rPr>
              <a:t>vuosiluokille 7, 8 tai </a:t>
            </a:r>
            <a:r>
              <a:rPr lang="fi-FI" sz="2000" b="1" dirty="0" smtClean="0">
                <a:cs typeface="Lucida Sans Unicode" panose="020B0602030504020204" pitchFamily="34" charset="0"/>
              </a:rPr>
              <a:t>9</a:t>
            </a:r>
            <a:endParaRPr lang="fi-FI" sz="2000" dirty="0" smtClean="0">
              <a:cs typeface="Lucida Sans Unicode" panose="020B0602030504020204" pitchFamily="34" charset="0"/>
            </a:endParaRPr>
          </a:p>
          <a:p>
            <a:r>
              <a:rPr lang="fi-FI" sz="2000" dirty="0" smtClean="0">
                <a:cs typeface="Lucida Sans Unicode" panose="020B0602030504020204" pitchFamily="34" charset="0"/>
              </a:rPr>
              <a:t>Tuloksena </a:t>
            </a:r>
            <a:r>
              <a:rPr lang="fi-FI" sz="2000" dirty="0">
                <a:cs typeface="Lucida Sans Unicode" panose="020B0602030504020204" pitchFamily="34" charset="0"/>
              </a:rPr>
              <a:t>annettava </a:t>
            </a:r>
            <a:r>
              <a:rPr lang="fi-FI" sz="2000" b="1" dirty="0">
                <a:cs typeface="Lucida Sans Unicode" panose="020B0602030504020204" pitchFamily="34" charset="0"/>
              </a:rPr>
              <a:t>numeroarvosana</a:t>
            </a:r>
            <a:r>
              <a:rPr lang="fi-FI" sz="2000" dirty="0">
                <a:cs typeface="Lucida Sans Unicode" panose="020B0602030504020204" pitchFamily="34" charset="0"/>
              </a:rPr>
              <a:t> kuvaa oppilaan osaamisen tasoa suhteessa kunkin oppiaineen tavoitteisiin ja päättöarvioinnin </a:t>
            </a:r>
            <a:r>
              <a:rPr lang="fi-FI" sz="2000" dirty="0" smtClean="0">
                <a:cs typeface="Lucida Sans Unicode" panose="020B0602030504020204" pitchFamily="34" charset="0"/>
              </a:rPr>
              <a:t>kriteereihin</a:t>
            </a:r>
          </a:p>
          <a:p>
            <a:r>
              <a:rPr lang="fi-FI" sz="2000" dirty="0" smtClean="0">
                <a:cs typeface="Lucida Sans Unicode" panose="020B0602030504020204" pitchFamily="34" charset="0"/>
              </a:rPr>
              <a:t>Päättöarvioinnin </a:t>
            </a:r>
            <a:r>
              <a:rPr lang="fi-FI" sz="2000" dirty="0">
                <a:cs typeface="Lucida Sans Unicode" panose="020B0602030504020204" pitchFamily="34" charset="0"/>
              </a:rPr>
              <a:t>yhtenäisyyden ja päättöarvosanojen vertailukelpoisuuden </a:t>
            </a:r>
            <a:r>
              <a:rPr lang="fi-FI" sz="2000" dirty="0" smtClean="0">
                <a:cs typeface="Lucida Sans Unicode" panose="020B0602030504020204" pitchFamily="34" charset="0"/>
              </a:rPr>
              <a:t>vahvistamiseksi </a:t>
            </a:r>
            <a:r>
              <a:rPr lang="fi-FI" sz="2000" dirty="0">
                <a:cs typeface="Lucida Sans Unicode" panose="020B0602030504020204" pitchFamily="34" charset="0"/>
              </a:rPr>
              <a:t>jokaiseen oppiaineosuuteen kirjoitetaan nykyistä selkeämmin näkyviin </a:t>
            </a:r>
            <a:r>
              <a:rPr lang="fi-FI" sz="2000" b="1" dirty="0">
                <a:cs typeface="Lucida Sans Unicode" panose="020B0602030504020204" pitchFamily="34" charset="0"/>
              </a:rPr>
              <a:t>päättöarvosanan muodostumista ohjaavat </a:t>
            </a:r>
            <a:r>
              <a:rPr lang="fi-FI" sz="2000" b="1" dirty="0" smtClean="0">
                <a:cs typeface="Lucida Sans Unicode" panose="020B0602030504020204" pitchFamily="34" charset="0"/>
              </a:rPr>
              <a:t>periaatteet</a:t>
            </a:r>
            <a:endParaRPr lang="fi-FI" sz="2000" b="1" dirty="0">
              <a:cs typeface="Lucida Sans Unicode" panose="020B0602030504020204" pitchFamily="34" charset="0"/>
            </a:endParaRPr>
          </a:p>
          <a:p>
            <a:r>
              <a:rPr lang="fi-FI" sz="2000" dirty="0" smtClean="0">
                <a:cs typeface="Lucida Sans Unicode" panose="020B0602030504020204" pitchFamily="34" charset="0"/>
              </a:rPr>
              <a:t>Perusopetuksen </a:t>
            </a:r>
            <a:r>
              <a:rPr lang="fi-FI" sz="2000" dirty="0">
                <a:cs typeface="Lucida Sans Unicode" panose="020B0602030504020204" pitchFamily="34" charset="0"/>
              </a:rPr>
              <a:t>päättöarviointia ja päättötodistusta varten määritellään perusteissa kaikkiin </a:t>
            </a:r>
            <a:r>
              <a:rPr lang="fi-FI" sz="2000" dirty="0" smtClean="0">
                <a:cs typeface="Lucida Sans Unicode" panose="020B0602030504020204" pitchFamily="34" charset="0"/>
              </a:rPr>
              <a:t>yhteisiin oppiaineisiin </a:t>
            </a:r>
            <a:r>
              <a:rPr lang="fi-FI" sz="2000" b="1" dirty="0" smtClean="0">
                <a:cs typeface="Lucida Sans Unicode" panose="020B0602030504020204" pitchFamily="34" charset="0"/>
              </a:rPr>
              <a:t>päättöarvioinnin kriteerit arvosanalle 8</a:t>
            </a:r>
          </a:p>
          <a:p>
            <a:pPr marL="0" indent="0">
              <a:buNone/>
            </a:pPr>
            <a:endParaRPr lang="fi-FI" sz="1800" b="1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>
              <a:buNone/>
            </a:pP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93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843838" cy="1071570"/>
          </a:xfrm>
        </p:spPr>
        <p:txBody>
          <a:bodyPr/>
          <a:lstStyle/>
          <a:p>
            <a:r>
              <a:rPr lang="fi-FI" dirty="0" smtClean="0"/>
              <a:t>Päättöarvosanan muodostaminen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1484784"/>
            <a:ext cx="7858180" cy="4114800"/>
          </a:xfrm>
        </p:spPr>
        <p:txBody>
          <a:bodyPr/>
          <a:lstStyle/>
          <a:p>
            <a:r>
              <a:rPr lang="fi-FI" dirty="0" smtClean="0"/>
              <a:t>Tulee perustua oppilaan opintojen päättyessä osoittamaan </a:t>
            </a:r>
            <a:r>
              <a:rPr lang="fi-FI" b="1" dirty="0" smtClean="0"/>
              <a:t>osaamisen tasoon suhteessa oppimäärän tavoitteisiin ja päättöarvioinnin kriteereihin</a:t>
            </a:r>
          </a:p>
          <a:p>
            <a:r>
              <a:rPr lang="fi-FI" dirty="0" smtClean="0"/>
              <a:t>Ei muodosteta suoraan oppilaan aiempien kurssi-, jakso- tai lukuvuositodistusten arvosanoista lasketun keskiarvon perusteella</a:t>
            </a:r>
          </a:p>
          <a:p>
            <a:r>
              <a:rPr lang="fi-FI" dirty="0" smtClean="0"/>
              <a:t>Mikäli oppilas on vapautettu jonkin perusopetuksen oppiaineen opetuksesta, ei tätä oppiainetta arvioida</a:t>
            </a:r>
          </a:p>
          <a:p>
            <a:r>
              <a:rPr lang="fi-FI" dirty="0" smtClean="0"/>
              <a:t>Yksilöllistettyjen oppimäärien mukaisesti opiskelluissa oppiaineissa voidaan käyttää sanallista arviota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301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n-lt"/>
                <a:cs typeface="Lucida Sans Unicode" panose="020B0602030504020204" pitchFamily="34" charset="0"/>
              </a:rPr>
              <a:t>Perusopetuslaki 628/1998</a:t>
            </a:r>
            <a:br>
              <a:rPr lang="fi-FI" dirty="0" smtClean="0">
                <a:latin typeface="+mn-lt"/>
                <a:cs typeface="Lucida Sans Unicode" panose="020B0602030504020204" pitchFamily="34" charset="0"/>
              </a:rPr>
            </a:br>
            <a:r>
              <a:rPr lang="fi-FI" dirty="0" smtClean="0">
                <a:latin typeface="+mn-lt"/>
                <a:cs typeface="Lucida Sans Unicode" panose="020B0602030504020204" pitchFamily="34" charset="0"/>
              </a:rPr>
              <a:t>22 §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Oppilaan arviointi</a:t>
            </a:r>
            <a:endParaRPr lang="fi-FI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2276872"/>
            <a:ext cx="7858180" cy="4114800"/>
          </a:xfrm>
        </p:spPr>
        <p:txBody>
          <a:bodyPr/>
          <a:lstStyle/>
          <a:p>
            <a:r>
              <a:rPr lang="fi-FI" sz="2800" dirty="0" smtClean="0">
                <a:cs typeface="Lucida Sans Unicode" panose="020B0602030504020204" pitchFamily="34" charset="0"/>
              </a:rPr>
              <a:t>Oppilaan arvioinnilla pyritään </a:t>
            </a:r>
            <a:r>
              <a:rPr lang="fi-FI" sz="2800" b="1" dirty="0" smtClean="0">
                <a:cs typeface="Lucida Sans Unicode" panose="020B0602030504020204" pitchFamily="34" charset="0"/>
              </a:rPr>
              <a:t>ohjaamaan ja kannustamaan opiskelua</a:t>
            </a:r>
            <a:r>
              <a:rPr lang="fi-FI" sz="2800" dirty="0" smtClean="0">
                <a:cs typeface="Lucida Sans Unicode" panose="020B0602030504020204" pitchFamily="34" charset="0"/>
              </a:rPr>
              <a:t> sekä kehittämään oppilaan edellytyksiä </a:t>
            </a:r>
            <a:r>
              <a:rPr lang="fi-FI" sz="2800" dirty="0" err="1" smtClean="0">
                <a:cs typeface="Lucida Sans Unicode" panose="020B0602030504020204" pitchFamily="34" charset="0"/>
              </a:rPr>
              <a:t>itsearviointiin</a:t>
            </a:r>
            <a:r>
              <a:rPr lang="fi-FI" sz="2800" dirty="0" smtClean="0">
                <a:cs typeface="Lucida Sans Unicode" panose="020B0602030504020204" pitchFamily="34" charset="0"/>
              </a:rPr>
              <a:t>. </a:t>
            </a:r>
          </a:p>
          <a:p>
            <a:r>
              <a:rPr lang="fi-FI" sz="2800" dirty="0" smtClean="0">
                <a:cs typeface="Lucida Sans Unicode" panose="020B0602030504020204" pitchFamily="34" charset="0"/>
              </a:rPr>
              <a:t>Oppilaan oppimista, työskentelyä ja käyttäytymistä tulee arvioida </a:t>
            </a:r>
            <a:r>
              <a:rPr lang="fi-FI" sz="2800" b="1" dirty="0" smtClean="0">
                <a:cs typeface="Lucida Sans Unicode" panose="020B0602030504020204" pitchFamily="34" charset="0"/>
              </a:rPr>
              <a:t>monipuolisesti</a:t>
            </a:r>
            <a:r>
              <a:rPr lang="fi-FI" sz="2800" dirty="0" smtClean="0">
                <a:cs typeface="Lucida Sans Unicode" panose="020B0602030504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56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latin typeface="+mn-lt"/>
                <a:cs typeface="Lucida Sans Unicode" panose="020B0602030504020204" pitchFamily="34" charset="0"/>
              </a:rPr>
              <a:t>Oppilaan oppimisen arviointi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biologiassa </a:t>
            </a:r>
            <a:r>
              <a:rPr lang="fi-FI" b="1" dirty="0">
                <a:latin typeface="+mn-lt"/>
                <a:cs typeface="Lucida Sans Unicode" panose="020B0602030504020204" pitchFamily="34" charset="0"/>
              </a:rPr>
              <a:t>vuosiluokilla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7-9 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5786" y="1981200"/>
            <a:ext cx="8034686" cy="4114800"/>
          </a:xfrm>
        </p:spPr>
        <p:txBody>
          <a:bodyPr/>
          <a:lstStyle/>
          <a:p>
            <a:r>
              <a:rPr lang="fi-FI" sz="1600" dirty="0">
                <a:cs typeface="Lucida Sans Unicode" panose="020B0602030504020204" pitchFamily="34" charset="0"/>
              </a:rPr>
              <a:t>Päättöarviointi sijoittuu siihen lukuvuoteen, jona </a:t>
            </a:r>
            <a:r>
              <a:rPr lang="fi-FI" sz="1600" b="1" dirty="0">
                <a:solidFill>
                  <a:srgbClr val="002060"/>
                </a:solidFill>
                <a:cs typeface="Lucida Sans Unicode" panose="020B0602030504020204" pitchFamily="34" charset="0"/>
              </a:rPr>
              <a:t>biologian opiskelu päättyy kaikille yhteisenä </a:t>
            </a:r>
            <a:r>
              <a:rPr lang="fi-FI" sz="1600" b="1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oppiaineena</a:t>
            </a:r>
            <a:r>
              <a:rPr lang="fi-FI" sz="1600" dirty="0" smtClean="0">
                <a:cs typeface="Lucida Sans Unicode" panose="020B0602030504020204" pitchFamily="34" charset="0"/>
              </a:rPr>
              <a:t>.</a:t>
            </a:r>
          </a:p>
          <a:p>
            <a:r>
              <a:rPr lang="fi-FI" sz="1600" dirty="0" smtClean="0">
                <a:cs typeface="Lucida Sans Unicode" panose="020B0602030504020204" pitchFamily="34" charset="0"/>
              </a:rPr>
              <a:t>Päättöarvioinnilla </a:t>
            </a:r>
            <a:r>
              <a:rPr lang="fi-FI" sz="1600" dirty="0">
                <a:cs typeface="Lucida Sans Unicode" panose="020B0602030504020204" pitchFamily="34" charset="0"/>
              </a:rPr>
              <a:t>määritellään, miten oppilas on opiskelun päättyessä saavuttanut biologian oppimäärän </a:t>
            </a:r>
            <a:r>
              <a:rPr lang="fi-FI" sz="1600" dirty="0" smtClean="0">
                <a:cs typeface="Lucida Sans Unicode" panose="020B0602030504020204" pitchFamily="34" charset="0"/>
              </a:rPr>
              <a:t>tavoitteet.</a:t>
            </a:r>
          </a:p>
          <a:p>
            <a:r>
              <a:rPr lang="fi-FI" sz="1600" dirty="0" smtClean="0">
                <a:cs typeface="Lucida Sans Unicode" panose="020B0602030504020204" pitchFamily="34" charset="0"/>
              </a:rPr>
              <a:t>Päättöarvosana </a:t>
            </a:r>
            <a:r>
              <a:rPr lang="fi-FI" sz="1600" dirty="0">
                <a:cs typeface="Lucida Sans Unicode" panose="020B0602030504020204" pitchFamily="34" charset="0"/>
              </a:rPr>
              <a:t>muodostetaan </a:t>
            </a:r>
            <a:r>
              <a:rPr lang="fi-FI" sz="1600" b="1" dirty="0">
                <a:solidFill>
                  <a:srgbClr val="002060"/>
                </a:solidFill>
                <a:cs typeface="Lucida Sans Unicode" panose="020B0602030504020204" pitchFamily="34" charset="0"/>
              </a:rPr>
              <a:t>suhteuttamalla oppilaan osaamisen taso biologian valtakunnallisiin päättöarvioinnin </a:t>
            </a:r>
            <a:r>
              <a:rPr lang="fi-FI" sz="1600" dirty="0">
                <a:cs typeface="Lucida Sans Unicode" panose="020B0602030504020204" pitchFamily="34" charset="0"/>
              </a:rPr>
              <a:t>kriteereihin. </a:t>
            </a:r>
            <a:endParaRPr lang="fi-FI" sz="1600" dirty="0" smtClean="0">
              <a:cs typeface="Lucida Sans Unicode" panose="020B0602030504020204" pitchFamily="34" charset="0"/>
            </a:endParaRPr>
          </a:p>
          <a:p>
            <a:r>
              <a:rPr lang="fi-FI" sz="1600" dirty="0" smtClean="0">
                <a:cs typeface="Lucida Sans Unicode" panose="020B0602030504020204" pitchFamily="34" charset="0"/>
              </a:rPr>
              <a:t>Biologiassa </a:t>
            </a:r>
            <a:r>
              <a:rPr lang="fi-FI" sz="1600" dirty="0">
                <a:cs typeface="Lucida Sans Unicode" panose="020B0602030504020204" pitchFamily="34" charset="0"/>
              </a:rPr>
              <a:t>oppilaan osaaminen kehittyy yleensä eri tavoitealueilla oppimäärän päättövaiheeseen </a:t>
            </a:r>
            <a:r>
              <a:rPr lang="fi-FI" sz="1600" dirty="0" smtClean="0">
                <a:cs typeface="Lucida Sans Unicode" panose="020B0602030504020204" pitchFamily="34" charset="0"/>
              </a:rPr>
              <a:t>saakka.</a:t>
            </a:r>
          </a:p>
          <a:p>
            <a:r>
              <a:rPr lang="fi-FI" sz="1600" b="1" dirty="0" smtClean="0">
                <a:solidFill>
                  <a:srgbClr val="002060"/>
                </a:solidFill>
                <a:cs typeface="Lucida Sans Unicode" panose="020B0602030504020204" pitchFamily="34" charset="0"/>
              </a:rPr>
              <a:t>Päättöarvosanan </a:t>
            </a:r>
            <a:r>
              <a:rPr lang="fi-FI" sz="1600" b="1" dirty="0">
                <a:solidFill>
                  <a:srgbClr val="002060"/>
                </a:solidFill>
                <a:cs typeface="Lucida Sans Unicode" panose="020B0602030504020204" pitchFamily="34" charset="0"/>
              </a:rPr>
              <a:t>muodostamisessa otetaan huomioon kaikki valtakunnalliset päättöarvioinnin kriteerit riippumatta siitä, mille vuosiluokalle vastaava tavoite on asetettu paikallisessa opetussuunnitelmassa. </a:t>
            </a:r>
            <a:endParaRPr lang="fi-FI" sz="1600" b="1" dirty="0" smtClean="0">
              <a:solidFill>
                <a:srgbClr val="002060"/>
              </a:solidFill>
              <a:cs typeface="Lucida Sans Unicode" panose="020B0602030504020204" pitchFamily="34" charset="0"/>
            </a:endParaRPr>
          </a:p>
          <a:p>
            <a:r>
              <a:rPr lang="fi-FI" sz="1600" dirty="0" smtClean="0">
                <a:cs typeface="Lucida Sans Unicode" panose="020B0602030504020204" pitchFamily="34" charset="0"/>
              </a:rPr>
              <a:t>Oppilas </a:t>
            </a:r>
            <a:r>
              <a:rPr lang="fi-FI" sz="1600" dirty="0">
                <a:cs typeface="Lucida Sans Unicode" panose="020B0602030504020204" pitchFamily="34" charset="0"/>
              </a:rPr>
              <a:t>saa arvosanan kahdeksan (8), mikäli hän osoittaa keskimäärin kriteerien määrittämää osaamista. Arvosanan kahdeksan tason ylittäminen joidenkin tavoitteiden osalta voi kompensoida tasoa heikomman suoriutumisen joidenkin muiden tavoitteiden osalta</a:t>
            </a:r>
            <a:r>
              <a:rPr lang="fi-FI" sz="1800" dirty="0">
                <a:cs typeface="Lucida Sans Unicode" panose="020B0602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5917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843838" cy="1071570"/>
          </a:xfrm>
        </p:spPr>
        <p:txBody>
          <a:bodyPr/>
          <a:lstStyle/>
          <a:p>
            <a:r>
              <a:rPr lang="fi-FI" dirty="0" smtClean="0"/>
              <a:t>Valinnaisten aineiden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484784"/>
            <a:ext cx="8208912" cy="4114800"/>
          </a:xfrm>
        </p:spPr>
        <p:txBody>
          <a:bodyPr/>
          <a:lstStyle/>
          <a:p>
            <a:r>
              <a:rPr lang="fi-FI" sz="2000" dirty="0"/>
              <a:t>Taide- ja taitoaineiden valinnaiset tunnit ovat osa yhteisinä oppiaineina opetettavien taide- ja taitoaineiden opetusta ja ne myös </a:t>
            </a:r>
            <a:r>
              <a:rPr lang="fi-FI" sz="2000" b="1" dirty="0"/>
              <a:t>arvioidaan osana tätä </a:t>
            </a:r>
            <a:r>
              <a:rPr lang="fi-FI" sz="2000" b="1" dirty="0" smtClean="0"/>
              <a:t>opetusta</a:t>
            </a:r>
          </a:p>
          <a:p>
            <a:r>
              <a:rPr lang="fi-FI" sz="2000" b="1" dirty="0" smtClean="0"/>
              <a:t>Taide- ja taitoaineiden valinnaisista opinnoista ei tule erillistä arviota todistuksiin</a:t>
            </a:r>
            <a:endParaRPr lang="fi-FI" sz="2000" dirty="0" smtClean="0"/>
          </a:p>
          <a:p>
            <a:r>
              <a:rPr lang="fi-FI" sz="2000" dirty="0" smtClean="0"/>
              <a:t>Ne valinnaiset aineet, jotka muodostavat yhtenäisen, vähintään </a:t>
            </a:r>
            <a:r>
              <a:rPr lang="fi-FI" sz="2000" b="1" dirty="0" smtClean="0"/>
              <a:t>2 </a:t>
            </a:r>
            <a:r>
              <a:rPr lang="fi-FI" sz="2000" b="1" dirty="0" err="1" smtClean="0"/>
              <a:t>vvt:n</a:t>
            </a:r>
            <a:r>
              <a:rPr lang="fi-FI" sz="2000" b="1" dirty="0" smtClean="0"/>
              <a:t> oppimäärän, arvioidaan numeerisesti</a:t>
            </a:r>
          </a:p>
          <a:p>
            <a:r>
              <a:rPr lang="fi-FI" sz="2000" dirty="0" smtClean="0"/>
              <a:t>Oppimäärältään </a:t>
            </a:r>
            <a:r>
              <a:rPr lang="fi-FI" sz="2000" b="1" dirty="0" smtClean="0"/>
              <a:t>alle 2 </a:t>
            </a:r>
            <a:r>
              <a:rPr lang="fi-FI" sz="2000" b="1" dirty="0" err="1" smtClean="0"/>
              <a:t>vvt</a:t>
            </a:r>
            <a:r>
              <a:rPr lang="fi-FI" sz="2000" b="1" dirty="0"/>
              <a:t> </a:t>
            </a:r>
            <a:r>
              <a:rPr lang="fi-FI" sz="2000" dirty="0" smtClean="0"/>
              <a:t>käsittävät valinnaiset aineet arvioidaan </a:t>
            </a:r>
            <a:r>
              <a:rPr lang="fi-FI" sz="2000" b="1" dirty="0" smtClean="0"/>
              <a:t>sanallisesti</a:t>
            </a:r>
          </a:p>
          <a:p>
            <a:r>
              <a:rPr lang="fi-FI" sz="2000" dirty="0" smtClean="0"/>
              <a:t>Sanallisesti arvioitavista valinnaisista aineista merkitään todistuksiin vuosiviikkotuntimäärä sekä merkintä </a:t>
            </a:r>
            <a:r>
              <a:rPr lang="fi-FI" sz="2000" b="1" dirty="0" smtClean="0"/>
              <a:t>”hyväksytty”</a:t>
            </a:r>
          </a:p>
          <a:p>
            <a:r>
              <a:rPr lang="fi-FI" sz="2000" dirty="0" smtClean="0"/>
              <a:t>Mikäli sanallisesti arvioitu valinnainen aine katsotaan jonkin yhteisen oppiaineen syventäviksi opinnoiksi, sen </a:t>
            </a:r>
            <a:r>
              <a:rPr lang="fi-FI" sz="2000" b="1" dirty="0" smtClean="0"/>
              <a:t>suoritus voi korottaa </a:t>
            </a:r>
            <a:r>
              <a:rPr lang="fi-FI" sz="2000" dirty="0" smtClean="0"/>
              <a:t>ko. oppiaineen arvosanaa</a:t>
            </a:r>
          </a:p>
          <a:p>
            <a:pPr marL="0" indent="0">
              <a:buNone/>
            </a:pPr>
            <a:r>
              <a:rPr lang="fi-FI" sz="2000" dirty="0"/>
              <a:t> </a:t>
            </a:r>
            <a:endParaRPr lang="fi-FI" sz="2000" dirty="0" smtClean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9086238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7843838" cy="1071570"/>
          </a:xfrm>
        </p:spPr>
        <p:txBody>
          <a:bodyPr/>
          <a:lstStyle/>
          <a:p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Todistukset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268760"/>
            <a:ext cx="7858180" cy="4114800"/>
          </a:xfrm>
        </p:spPr>
        <p:txBody>
          <a:bodyPr/>
          <a:lstStyle/>
          <a:p>
            <a:r>
              <a:rPr lang="fi-FI" dirty="0" smtClean="0">
                <a:cs typeface="Lucida Sans Unicode" panose="020B0602030504020204" pitchFamily="34" charset="0"/>
              </a:rPr>
              <a:t>Lukuvuositodistus</a:t>
            </a:r>
          </a:p>
          <a:p>
            <a:r>
              <a:rPr lang="fi-FI" dirty="0" smtClean="0">
                <a:cs typeface="Lucida Sans Unicode" panose="020B0602030504020204" pitchFamily="34" charset="0"/>
              </a:rPr>
              <a:t>Välitodistus</a:t>
            </a:r>
          </a:p>
          <a:p>
            <a:r>
              <a:rPr lang="fi-FI" dirty="0" smtClean="0">
                <a:cs typeface="Lucida Sans Unicode" panose="020B0602030504020204" pitchFamily="34" charset="0"/>
              </a:rPr>
              <a:t>Erotodistus</a:t>
            </a:r>
          </a:p>
          <a:p>
            <a:r>
              <a:rPr lang="fi-FI" dirty="0" smtClean="0">
                <a:cs typeface="Lucida Sans Unicode" panose="020B0602030504020204" pitchFamily="34" charset="0"/>
              </a:rPr>
              <a:t>Päättötodistus</a:t>
            </a:r>
          </a:p>
          <a:p>
            <a:r>
              <a:rPr lang="fi-FI" dirty="0" smtClean="0">
                <a:cs typeface="Lucida Sans Unicode" panose="020B0602030504020204" pitchFamily="34" charset="0"/>
              </a:rPr>
              <a:t>Erityisessä tutkinnossa suoritetuista opinnoista annettavat todistukset</a:t>
            </a:r>
          </a:p>
          <a:p>
            <a:pPr marL="0" indent="0">
              <a:buNone/>
            </a:pPr>
            <a:endParaRPr lang="fi-FI" dirty="0">
              <a:cs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fi-FI" sz="2000" dirty="0" smtClean="0">
                <a:cs typeface="Lucida Sans Unicode" panose="020B0602030504020204" pitchFamily="34" charset="0"/>
              </a:rPr>
              <a:t>Muutos: uskonnon ja elämänkatsomustiedon arvio merkitään todistuksiin muodossa </a:t>
            </a:r>
            <a:r>
              <a:rPr lang="fi-FI" sz="2000" b="1" i="1" dirty="0" smtClean="0">
                <a:cs typeface="Lucida Sans Unicode" panose="020B0602030504020204" pitchFamily="34" charset="0"/>
              </a:rPr>
              <a:t>uskonto/elämänkatsomustieto</a:t>
            </a:r>
            <a:r>
              <a:rPr lang="fi-FI" sz="2000" b="1" dirty="0" smtClean="0">
                <a:cs typeface="Lucida Sans Unicode" panose="020B0602030504020204" pitchFamily="34" charset="0"/>
              </a:rPr>
              <a:t> </a:t>
            </a:r>
            <a:r>
              <a:rPr lang="fi-FI" sz="2000" dirty="0" smtClean="0">
                <a:cs typeface="Lucida Sans Unicode" panose="020B0602030504020204" pitchFamily="34" charset="0"/>
              </a:rPr>
              <a:t>erittelemättä sitä, kumpaa oppiainetta oppilas on opiskellut. Oppilaan opiskelemaa uskonnon oppimäärää ei merkitä todistuksiin.</a:t>
            </a:r>
          </a:p>
          <a:p>
            <a:pPr lvl="2"/>
            <a:endParaRPr lang="fi-FI" dirty="0" smtClean="0"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7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91680" y="548680"/>
            <a:ext cx="7843838" cy="1071570"/>
          </a:xfrm>
        </p:spPr>
        <p:txBody>
          <a:bodyPr/>
          <a:lstStyle/>
          <a:p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Paikallisesti päätettävät asiat</a:t>
            </a:r>
            <a:endParaRPr lang="fi-FI" b="1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3568" y="1628800"/>
            <a:ext cx="8136904" cy="43204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>
                <a:cs typeface="Lucida Sans Unicode" panose="020B0602030504020204" pitchFamily="34" charset="0"/>
              </a:rPr>
              <a:t>Oppimisen arviointia koskevaa opetussuunnitelmaosuutta laadittaessa </a:t>
            </a:r>
            <a:r>
              <a:rPr lang="fi-FI" sz="2000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pohditaan </a:t>
            </a:r>
            <a:r>
              <a:rPr lang="fi-FI" sz="2000" dirty="0" smtClean="0">
                <a:cs typeface="Lucida Sans Unicode" panose="020B0602030504020204" pitchFamily="34" charset="0"/>
              </a:rPr>
              <a:t>erityisesti, </a:t>
            </a:r>
            <a:r>
              <a:rPr lang="fi-FI" sz="2000" b="1" dirty="0" smtClean="0">
                <a:cs typeface="Lucida Sans Unicode" panose="020B0602030504020204" pitchFamily="34" charset="0"/>
              </a:rPr>
              <a:t>miten arviointia ja palautteen antamista kehitetään oppimista edistävänä pedagogisena kokonaisuutena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>
                <a:cs typeface="Lucida Sans Unicode" panose="020B0602030504020204" pitchFamily="34" charset="0"/>
              </a:rPr>
              <a:t>Paikallisesti </a:t>
            </a:r>
            <a:r>
              <a:rPr lang="fi-FI" sz="2000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varmistetaan </a:t>
            </a:r>
            <a:r>
              <a:rPr lang="fi-FI" sz="2000" b="1" dirty="0" smtClean="0">
                <a:cs typeface="Lucida Sans Unicode" panose="020B0602030504020204" pitchFamily="34" charset="0"/>
              </a:rPr>
              <a:t>monipuolisten arviointimenetelmien käyttö</a:t>
            </a:r>
            <a:r>
              <a:rPr lang="fi-FI" sz="2000" dirty="0" smtClean="0">
                <a:cs typeface="Lucida Sans Unicode" panose="020B0602030504020204" pitchFamily="34" charset="0"/>
              </a:rPr>
              <a:t>, </a:t>
            </a:r>
            <a:r>
              <a:rPr lang="fi-FI" sz="2000" b="1" dirty="0" smtClean="0">
                <a:cs typeface="Lucida Sans Unicode" panose="020B0602030504020204" pitchFamily="34" charset="0"/>
              </a:rPr>
              <a:t>arviointiperusteiden yhteinen käsittely ja käyttäminen </a:t>
            </a:r>
            <a:r>
              <a:rPr lang="fi-FI" sz="2000" dirty="0" smtClean="0">
                <a:cs typeface="Lucida Sans Unicode" panose="020B0602030504020204" pitchFamily="34" charset="0"/>
              </a:rPr>
              <a:t>sekä </a:t>
            </a:r>
            <a:r>
              <a:rPr lang="fi-FI" sz="2000" b="1" dirty="0" smtClean="0">
                <a:cs typeface="Lucida Sans Unicode" panose="020B0602030504020204" pitchFamily="34" charset="0"/>
              </a:rPr>
              <a:t>päättöarvosanojen muodostaminen </a:t>
            </a:r>
            <a:r>
              <a:rPr lang="fi-FI" sz="2000" dirty="0" smtClean="0">
                <a:cs typeface="Lucida Sans Unicode" panose="020B0602030504020204" pitchFamily="34" charset="0"/>
              </a:rPr>
              <a:t>yhtenäisin perustein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b="1" dirty="0" smtClean="0">
                <a:cs typeface="Lucida Sans Unicode" panose="020B0602030504020204" pitchFamily="34" charset="0"/>
              </a:rPr>
              <a:t>Arviointikriteerit </a:t>
            </a:r>
            <a:r>
              <a:rPr lang="fi-FI" sz="2000" dirty="0" smtClean="0">
                <a:cs typeface="Lucida Sans Unicode" panose="020B0602030504020204" pitchFamily="34" charset="0"/>
              </a:rPr>
              <a:t>6. vuosiluokan loppuun sekä päättöarvioinnin kriteerit ja päättöarvosanan muodostamisen periaatteet </a:t>
            </a:r>
            <a:r>
              <a:rPr lang="fi-FI" sz="2000" b="1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siirretään perusteista </a:t>
            </a:r>
            <a:r>
              <a:rPr lang="fi-FI" sz="2000" b="1" dirty="0" smtClean="0">
                <a:cs typeface="Lucida Sans Unicode" panose="020B0602030504020204" pitchFamily="34" charset="0"/>
              </a:rPr>
              <a:t>paikalliseen opetussuunnitelmaan sellaisenaan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sz="2000" dirty="0" smtClean="0">
                <a:cs typeface="Lucida Sans Unicode" panose="020B0602030504020204" pitchFamily="34" charset="0"/>
              </a:rPr>
              <a:t>Arvioinnin osalta paikallisessa </a:t>
            </a:r>
            <a:r>
              <a:rPr lang="fi-FI" sz="2000" b="1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opetussuunnitelmassa</a:t>
            </a:r>
            <a:r>
              <a:rPr lang="fi-FI" sz="2000" b="1" dirty="0" smtClean="0">
                <a:cs typeface="Lucida Sans Unicode" panose="020B0602030504020204" pitchFamily="34" charset="0"/>
              </a:rPr>
              <a:t> </a:t>
            </a:r>
            <a:r>
              <a:rPr lang="fi-FI" sz="2000" b="1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kuvattavat</a:t>
            </a:r>
            <a:r>
              <a:rPr lang="fi-FI" sz="2000" b="1" dirty="0" smtClean="0">
                <a:cs typeface="Lucida Sans Unicode" panose="020B0602030504020204" pitchFamily="34" charset="0"/>
              </a:rPr>
              <a:t> </a:t>
            </a:r>
            <a:r>
              <a:rPr lang="fi-FI" sz="2000" b="1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asiat</a:t>
            </a:r>
            <a:r>
              <a:rPr lang="fi-FI" sz="2000" dirty="0" smtClean="0">
                <a:solidFill>
                  <a:srgbClr val="FF0000"/>
                </a:solidFill>
                <a:cs typeface="Lucida Sans Unicode" panose="020B0602030504020204" pitchFamily="34" charset="0"/>
              </a:rPr>
              <a:t> </a:t>
            </a:r>
            <a:r>
              <a:rPr lang="fi-FI" sz="2000" dirty="0" smtClean="0">
                <a:cs typeface="Lucida Sans Unicode" panose="020B0602030504020204" pitchFamily="34" charset="0"/>
              </a:rPr>
              <a:t>esitetään laadintaa ohjaavina ja jäsentävinä kysymyksinä</a:t>
            </a:r>
            <a:endParaRPr lang="fi-FI" sz="2000" dirty="0"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40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843838" cy="1071570"/>
          </a:xfrm>
        </p:spPr>
        <p:txBody>
          <a:bodyPr/>
          <a:lstStyle/>
          <a:p>
            <a:r>
              <a:rPr lang="fi-FI" dirty="0" smtClean="0"/>
              <a:t>Paikallisesti päätettävät asiat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772816"/>
            <a:ext cx="7858180" cy="4114800"/>
          </a:xfrm>
        </p:spPr>
        <p:txBody>
          <a:bodyPr/>
          <a:lstStyle/>
          <a:p>
            <a:r>
              <a:rPr lang="fi-FI" sz="1800" dirty="0"/>
              <a:t>Opetuksen järjestäjä </a:t>
            </a:r>
            <a:r>
              <a:rPr lang="fi-FI" sz="1800" dirty="0">
                <a:solidFill>
                  <a:srgbClr val="FF0000"/>
                </a:solidFill>
              </a:rPr>
              <a:t>päättää ja kuvaa </a:t>
            </a:r>
            <a:r>
              <a:rPr lang="fi-FI" sz="1800" dirty="0"/>
              <a:t>opetussuunnitelmassa</a:t>
            </a:r>
            <a:r>
              <a:rPr lang="fi-FI" sz="1800" dirty="0" smtClean="0"/>
              <a:t>:</a:t>
            </a:r>
          </a:p>
          <a:p>
            <a:pPr lvl="2"/>
            <a:r>
              <a:rPr lang="fi-FI" sz="1800" dirty="0"/>
              <a:t>mitkä ovat arviointikulttuurin kehittämisen mahdolliset paikalliset painopisteet </a:t>
            </a:r>
          </a:p>
          <a:p>
            <a:pPr lvl="0"/>
            <a:r>
              <a:rPr lang="fi-FI" sz="1800" dirty="0"/>
              <a:t>M</a:t>
            </a:r>
            <a:r>
              <a:rPr lang="fi-FI" sz="1800" dirty="0" smtClean="0"/>
              <a:t>iten </a:t>
            </a:r>
            <a:r>
              <a:rPr lang="fi-FI" sz="1800" dirty="0"/>
              <a:t>opintojen aikainen arviointi toteutetaan</a:t>
            </a:r>
          </a:p>
          <a:p>
            <a:pPr lvl="2"/>
            <a:r>
              <a:rPr lang="fi-FI" sz="1800" dirty="0"/>
              <a:t>opintojen aikaisen formatiivisen arvioinnin ja palautteen antamisen periaatteet, kokonaisuus ja pedagoginen tehtävä oppimisen edistämisessä</a:t>
            </a:r>
          </a:p>
          <a:p>
            <a:pPr lvl="2"/>
            <a:r>
              <a:rPr lang="fi-FI" sz="1800" dirty="0"/>
              <a:t>lukuvuoden päätteeksi tehtävä arviointi</a:t>
            </a:r>
          </a:p>
          <a:p>
            <a:pPr lvl="2"/>
            <a:r>
              <a:rPr lang="fi-FI" sz="1800" dirty="0" err="1"/>
              <a:t>itsearvioinnin</a:t>
            </a:r>
            <a:r>
              <a:rPr lang="fi-FI" sz="1800" dirty="0"/>
              <a:t> edellytysten tukeminen; </a:t>
            </a:r>
            <a:r>
              <a:rPr lang="fi-FI" sz="1800" dirty="0" err="1"/>
              <a:t>itsearvioinnin</a:t>
            </a:r>
            <a:r>
              <a:rPr lang="fi-FI" sz="1800" dirty="0"/>
              <a:t> ja vertaisarvioinnin periaatteet </a:t>
            </a:r>
          </a:p>
          <a:p>
            <a:pPr lvl="2"/>
            <a:r>
              <a:rPr lang="fi-FI" sz="1800" dirty="0"/>
              <a:t>opinnoissa etenemisen, luokalta siirtymisen ja luokalle jättämisen periaatteet ja </a:t>
            </a:r>
            <a:r>
              <a:rPr lang="fi-FI" sz="1800" dirty="0" smtClean="0"/>
              <a:t>käytännöt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9181663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843838" cy="1071570"/>
          </a:xfrm>
        </p:spPr>
        <p:txBody>
          <a:bodyPr/>
          <a:lstStyle/>
          <a:p>
            <a:r>
              <a:rPr lang="fi-FI" dirty="0" smtClean="0"/>
              <a:t>Paikallisesti päätettävät asiat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340768"/>
            <a:ext cx="7858180" cy="4114800"/>
          </a:xfrm>
        </p:spPr>
        <p:txBody>
          <a:bodyPr/>
          <a:lstStyle/>
          <a:p>
            <a:pPr lvl="2"/>
            <a:r>
              <a:rPr lang="fi-FI" sz="1800" dirty="0"/>
              <a:t>toisen ja kolmannen vuosiluokan sekä kuudennen ja seitsemännen vuosiluokan nivelvaiheisiin liittyvät arvioinnin ja palautteen antamisen käytännöt</a:t>
            </a:r>
          </a:p>
          <a:p>
            <a:pPr lvl="2"/>
            <a:r>
              <a:rPr lang="fi-FI" sz="1800" dirty="0"/>
              <a:t>valinnaisten aineiden arviointi</a:t>
            </a:r>
          </a:p>
          <a:p>
            <a:pPr lvl="2"/>
            <a:r>
              <a:rPr lang="fi-FI" sz="1800" dirty="0"/>
              <a:t>käyttäytymisen arviointi ja sen perustana olevat tavoitteet ja arviointiperusteet</a:t>
            </a:r>
          </a:p>
          <a:p>
            <a:pPr lvl="2"/>
            <a:r>
              <a:rPr lang="fi-FI" sz="1800" dirty="0"/>
              <a:t>todistukset ja niiden antamiseen liittyvät käytännöt sekä sanallisen ja numeroarvioinnin käyttö todistuksissa eri oppiaineissa sekä käyttäytymisen arvioinnissa </a:t>
            </a:r>
          </a:p>
          <a:p>
            <a:pPr lvl="2"/>
            <a:r>
              <a:rPr lang="fi-FI" sz="1800" dirty="0"/>
              <a:t>muut tiedottamisen ja arviointipalautteen antamisen muodot ja ajankohdat sekä yhteistyö huoltajien kanssa</a:t>
            </a:r>
          </a:p>
          <a:p>
            <a:endParaRPr lang="fi-FI" sz="1800" dirty="0"/>
          </a:p>
          <a:p>
            <a:pPr lvl="0"/>
            <a:r>
              <a:rPr lang="fi-FI" sz="1800" dirty="0"/>
              <a:t>M</a:t>
            </a:r>
            <a:r>
              <a:rPr lang="fi-FI" sz="1800" dirty="0" smtClean="0"/>
              <a:t>iten </a:t>
            </a:r>
            <a:r>
              <a:rPr lang="fi-FI" sz="1800" dirty="0"/>
              <a:t>päättöarviointi toteutetaan</a:t>
            </a:r>
          </a:p>
          <a:p>
            <a:pPr lvl="2"/>
            <a:r>
              <a:rPr lang="fi-FI" sz="1800" dirty="0"/>
              <a:t>päättöarvioinnin kokonaisuus</a:t>
            </a:r>
          </a:p>
          <a:p>
            <a:pPr lvl="2"/>
            <a:r>
              <a:rPr lang="fi-FI" sz="1800" dirty="0"/>
              <a:t>valinnaisten aineiden arviointi päättöarvioinnissa</a:t>
            </a:r>
          </a:p>
          <a:p>
            <a:pPr lvl="2"/>
            <a:r>
              <a:rPr lang="fi-FI" sz="1800" dirty="0"/>
              <a:t>päättötodistukset.</a:t>
            </a:r>
          </a:p>
          <a:p>
            <a:pPr lvl="1"/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2192938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566648"/>
              </p:ext>
            </p:extLst>
          </p:nvPr>
        </p:nvGraphicFramePr>
        <p:xfrm>
          <a:off x="-108520" y="332656"/>
          <a:ext cx="9145016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4"/>
          <p:cNvSpPr/>
          <p:nvPr/>
        </p:nvSpPr>
        <p:spPr>
          <a:xfrm>
            <a:off x="3347864" y="2636912"/>
            <a:ext cx="2232248" cy="201622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Opettajan toteuttama arviointi</a:t>
            </a:r>
          </a:p>
        </p:txBody>
      </p:sp>
    </p:spTree>
    <p:extLst>
      <p:ext uri="{BB962C8B-B14F-4D97-AF65-F5344CB8AC3E}">
        <p14:creationId xmlns:p14="http://schemas.microsoft.com/office/powerpoint/2010/main" val="19588786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843838" cy="1071570"/>
          </a:xfrm>
        </p:spPr>
        <p:txBody>
          <a:bodyPr/>
          <a:lstStyle/>
          <a:p>
            <a:r>
              <a:rPr lang="fi-FI" dirty="0" smtClean="0"/>
              <a:t>Pohdittavaksi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556792"/>
            <a:ext cx="7992888" cy="4114800"/>
          </a:xfrm>
        </p:spPr>
        <p:txBody>
          <a:bodyPr/>
          <a:lstStyle/>
          <a:p>
            <a:r>
              <a:rPr lang="fi-FI" sz="1600" b="1" dirty="0"/>
              <a:t>Miten </a:t>
            </a:r>
            <a:r>
              <a:rPr lang="fi-FI" sz="1600" b="1" dirty="0" smtClean="0"/>
              <a:t>kunnan/koulun arviointikulttuuria onnistuttaisiin yhtenäistämään?</a:t>
            </a:r>
            <a:endParaRPr lang="fi-FI" sz="1600" dirty="0"/>
          </a:p>
          <a:p>
            <a:r>
              <a:rPr lang="fi-FI" sz="1600" dirty="0"/>
              <a:t>Miten huolehditaan arvioinnin periaatteiden yhteisestä käsittelystä ja käytöstä?</a:t>
            </a:r>
          </a:p>
          <a:p>
            <a:r>
              <a:rPr lang="fi-FI" sz="1600" dirty="0"/>
              <a:t>Miten eri oppiaineiden erityispiirteet huomioidaan arvioinnissa?</a:t>
            </a:r>
          </a:p>
          <a:p>
            <a:pPr marL="0" indent="0">
              <a:buNone/>
            </a:pPr>
            <a:endParaRPr lang="fi-FI" sz="1600" dirty="0"/>
          </a:p>
          <a:p>
            <a:r>
              <a:rPr lang="fi-FI" sz="1600" b="1" dirty="0" smtClean="0"/>
              <a:t>Millaisia arviointimenetelmiä kunnassanne/koulussanne on käytössä ja miten niitä voisi </a:t>
            </a:r>
            <a:r>
              <a:rPr lang="fi-FI" sz="1600" b="1" dirty="0"/>
              <a:t>monipuolistaa?</a:t>
            </a:r>
          </a:p>
          <a:p>
            <a:r>
              <a:rPr lang="fi-FI" sz="1600" dirty="0"/>
              <a:t>Miten tieto- ja viestintäteknologiaa voidaan hyödyntää oppimisen arvioinnissa?</a:t>
            </a:r>
          </a:p>
          <a:p>
            <a:pPr marL="0" indent="0">
              <a:buNone/>
            </a:pPr>
            <a:endParaRPr lang="fi-FI" sz="1600" dirty="0"/>
          </a:p>
          <a:p>
            <a:r>
              <a:rPr lang="fi-FI" sz="1600" b="1" dirty="0"/>
              <a:t>Millaisin keinoin voidaan kehittää oppilaiden edellytyksiä </a:t>
            </a:r>
            <a:r>
              <a:rPr lang="fi-FI" sz="1600" b="1" dirty="0" err="1"/>
              <a:t>itsearviointiin</a:t>
            </a:r>
            <a:r>
              <a:rPr lang="fi-FI" sz="1600" b="1" dirty="0"/>
              <a:t> ja vertaisarviointiin?</a:t>
            </a:r>
            <a:endParaRPr lang="fi-FI" sz="1600" dirty="0"/>
          </a:p>
          <a:p>
            <a:r>
              <a:rPr lang="fi-FI" sz="1600" dirty="0"/>
              <a:t>Millaisia </a:t>
            </a:r>
            <a:r>
              <a:rPr lang="fi-FI" sz="1600" dirty="0" err="1"/>
              <a:t>itsearvioinnin</a:t>
            </a:r>
            <a:r>
              <a:rPr lang="fi-FI" sz="1600" dirty="0"/>
              <a:t> ja vertaisarvioinnin käytänteitä sisältyy oppimisen arviointiin lukuvuoden aikana ja lukuvuoden päättyessä</a:t>
            </a:r>
            <a:r>
              <a:rPr lang="fi-FI" sz="1600" dirty="0" smtClean="0"/>
              <a:t>?</a:t>
            </a:r>
            <a:endParaRPr lang="fi-FI" sz="1600" dirty="0"/>
          </a:p>
          <a:p>
            <a:pPr marL="0" indent="0">
              <a:buNone/>
            </a:pPr>
            <a:endParaRPr lang="fi-FI" sz="1600" dirty="0"/>
          </a:p>
          <a:p>
            <a:r>
              <a:rPr lang="fi-FI" sz="1600" b="1" dirty="0"/>
              <a:t>Miten huolehditaan, että arviointiperusteet ovat oppilaiden ja huoltajien tiedossa?</a:t>
            </a:r>
            <a:endParaRPr lang="fi-FI" sz="1600" dirty="0"/>
          </a:p>
          <a:p>
            <a:r>
              <a:rPr lang="fi-FI" sz="1600" dirty="0"/>
              <a:t>Millaisia tiedottamisen ja arviointipalautteen antamisen muotoja käytetään? 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400" dirty="0"/>
              <a:t> 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342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5786" y="845262"/>
            <a:ext cx="7843838" cy="1071570"/>
          </a:xfrm>
        </p:spPr>
        <p:txBody>
          <a:bodyPr/>
          <a:lstStyle/>
          <a:p>
            <a:r>
              <a:rPr lang="fi-FI" dirty="0" smtClean="0">
                <a:latin typeface="+mn-lt"/>
                <a:cs typeface="Lucida Sans Unicode" panose="020B0602030504020204" pitchFamily="34" charset="0"/>
              </a:rPr>
              <a:t>Perusopetusasetus 852/1998</a:t>
            </a:r>
            <a:br>
              <a:rPr lang="fi-FI" dirty="0" smtClean="0">
                <a:latin typeface="+mn-lt"/>
                <a:cs typeface="Lucida Sans Unicode" panose="020B0602030504020204" pitchFamily="34" charset="0"/>
              </a:rPr>
            </a:br>
            <a:r>
              <a:rPr lang="fi-FI" dirty="0" smtClean="0">
                <a:latin typeface="+mn-lt"/>
                <a:cs typeface="Lucida Sans Unicode" panose="020B0602030504020204" pitchFamily="34" charset="0"/>
              </a:rPr>
              <a:t>10 § </a:t>
            </a:r>
            <a:r>
              <a:rPr lang="fi-FI" b="1" dirty="0" smtClean="0">
                <a:latin typeface="+mn-lt"/>
                <a:cs typeface="Lucida Sans Unicode" panose="020B0602030504020204" pitchFamily="34" charset="0"/>
              </a:rPr>
              <a:t>Arviointi </a:t>
            </a:r>
            <a:r>
              <a:rPr lang="fi-FI" b="1" dirty="0">
                <a:latin typeface="+mn-lt"/>
                <a:cs typeface="Lucida Sans Unicode" panose="020B0602030504020204" pitchFamily="34" charset="0"/>
              </a:rPr>
              <a:t>opintojen aikana</a:t>
            </a:r>
            <a:br>
              <a:rPr lang="fi-FI" b="1" dirty="0">
                <a:latin typeface="+mn-lt"/>
                <a:cs typeface="Lucida Sans Unicode" panose="020B0602030504020204" pitchFamily="34" charset="0"/>
              </a:rPr>
            </a:br>
            <a:endParaRPr lang="fi-FI" dirty="0"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i-FI" sz="2100" dirty="0">
                <a:cs typeface="Lucida Sans Unicode" panose="020B0602030504020204" pitchFamily="34" charset="0"/>
              </a:rPr>
              <a:t>Oppilaan opintojen edistymisestä sekä oppilaan työskentelystä ja käyttäytymisestä on annettava </a:t>
            </a:r>
            <a:r>
              <a:rPr lang="fi-FI" sz="2100" b="1" dirty="0">
                <a:cs typeface="Lucida Sans Unicode" panose="020B0602030504020204" pitchFamily="34" charset="0"/>
              </a:rPr>
              <a:t>riittävän usein tietoa oppilaalle ja hänen huoltajalleen</a:t>
            </a:r>
            <a:r>
              <a:rPr lang="fi-FI" sz="2100" dirty="0">
                <a:cs typeface="Lucida Sans Unicode" panose="020B0602030504020204" pitchFamily="34" charset="0"/>
              </a:rPr>
              <a:t>. Tietojen antamisesta määrätään tarkemmin opetussuunnitelmassa</a:t>
            </a:r>
            <a:r>
              <a:rPr lang="fi-FI" sz="2100" dirty="0" smtClean="0">
                <a:cs typeface="Lucida Sans Unicode" panose="020B060203050402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sz="2100" dirty="0">
              <a:cs typeface="Lucida Sans Unicode" panose="020B0602030504020204" pitchFamily="34" charset="0"/>
            </a:endParaRPr>
          </a:p>
          <a:p>
            <a:pPr>
              <a:spcBef>
                <a:spcPts val="0"/>
              </a:spcBef>
            </a:pPr>
            <a:r>
              <a:rPr lang="fi-FI" sz="2100" dirty="0">
                <a:cs typeface="Lucida Sans Unicode" panose="020B0602030504020204" pitchFamily="34" charset="0"/>
              </a:rPr>
              <a:t>Kunkin </a:t>
            </a:r>
            <a:r>
              <a:rPr lang="fi-FI" sz="2100" b="1" dirty="0">
                <a:cs typeface="Lucida Sans Unicode" panose="020B0602030504020204" pitchFamily="34" charset="0"/>
              </a:rPr>
              <a:t>lukuvuoden päättyessä </a:t>
            </a:r>
            <a:r>
              <a:rPr lang="fi-FI" sz="2100" dirty="0">
                <a:cs typeface="Lucida Sans Unicode" panose="020B0602030504020204" pitchFamily="34" charset="0"/>
              </a:rPr>
              <a:t>oppilaalle tulee antaa todistus, johon merkitään oppilaan opinto-ohjelma ja </a:t>
            </a:r>
            <a:r>
              <a:rPr lang="fi-FI" sz="2100" b="1" dirty="0">
                <a:cs typeface="Lucida Sans Unicode" panose="020B0602030504020204" pitchFamily="34" charset="0"/>
              </a:rPr>
              <a:t>oppiaineittain tai aineryhmittäin arvio siitä, miten oppilas on saavuttanut asetetut tavoitteet</a:t>
            </a:r>
            <a:r>
              <a:rPr lang="fi-FI" sz="2100" dirty="0">
                <a:cs typeface="Lucida Sans Unicode" panose="020B0602030504020204" pitchFamily="34" charset="0"/>
              </a:rPr>
              <a:t>, sekä arvio oppilaan käyttäytymisestä. Opetushallitus määrää, mitkä oppiaineet voidaan arvioida yhdessä.</a:t>
            </a:r>
          </a:p>
          <a:p>
            <a:pPr marL="0" indent="0">
              <a:buNone/>
            </a:pP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6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7843838" cy="1071570"/>
          </a:xfrm>
        </p:spPr>
        <p:txBody>
          <a:bodyPr/>
          <a:lstStyle/>
          <a:p>
            <a:r>
              <a:rPr lang="fi-FI" dirty="0" smtClean="0"/>
              <a:t>Arvioinnin kaksi tehtävää</a:t>
            </a:r>
            <a:endParaRPr lang="fi-FI" dirty="0"/>
          </a:p>
        </p:txBody>
      </p:sp>
      <p:graphicFrame>
        <p:nvGraphicFramePr>
          <p:cNvPr id="6" name="Kaaviokuva 5"/>
          <p:cNvGraphicFramePr/>
          <p:nvPr>
            <p:extLst>
              <p:ext uri="{D42A27DB-BD31-4B8C-83A1-F6EECF244321}">
                <p14:modId xmlns:p14="http://schemas.microsoft.com/office/powerpoint/2010/main" val="64945969"/>
              </p:ext>
            </p:extLst>
          </p:nvPr>
        </p:nvGraphicFramePr>
        <p:xfrm>
          <a:off x="323528" y="1052736"/>
          <a:ext cx="8640960" cy="5144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5276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7843838" cy="1071570"/>
          </a:xfrm>
        </p:spPr>
        <p:txBody>
          <a:bodyPr/>
          <a:lstStyle/>
          <a:p>
            <a:r>
              <a:rPr lang="fi-FI" dirty="0"/>
              <a:t>Vuoden 2014 opetussuunnitelman perusteiden päälinjauksia</a:t>
            </a:r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3965110624"/>
              </p:ext>
            </p:extLst>
          </p:nvPr>
        </p:nvGraphicFramePr>
        <p:xfrm>
          <a:off x="971600" y="1556792"/>
          <a:ext cx="727280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465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265764"/>
              </p:ext>
            </p:extLst>
          </p:nvPr>
        </p:nvGraphicFramePr>
        <p:xfrm>
          <a:off x="785813" y="2060848"/>
          <a:ext cx="7962651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1547664" y="692696"/>
            <a:ext cx="7843838" cy="1071570"/>
          </a:xfrm>
        </p:spPr>
        <p:txBody>
          <a:bodyPr/>
          <a:lstStyle/>
          <a:p>
            <a:r>
              <a:rPr lang="fi-FI" dirty="0"/>
              <a:t>Vuoden 2014 opetussuunnitelman perusteiden päälinjauksia</a:t>
            </a:r>
          </a:p>
        </p:txBody>
      </p:sp>
    </p:spTree>
    <p:extLst>
      <p:ext uri="{BB962C8B-B14F-4D97-AF65-F5344CB8AC3E}">
        <p14:creationId xmlns:p14="http://schemas.microsoft.com/office/powerpoint/2010/main" val="235900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843838" cy="1071570"/>
          </a:xfrm>
        </p:spPr>
        <p:txBody>
          <a:bodyPr/>
          <a:lstStyle/>
          <a:p>
            <a:pPr algn="ctr"/>
            <a:r>
              <a:rPr lang="fi-FI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Oppimista tukeva arviointikulttuuri </a:t>
            </a: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544FC752-8D4F-4F8A-8383-F746C2095513}" type="slidenum">
              <a:rPr lang="fi-FI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fi-FI">
              <a:solidFill>
                <a:srgbClr val="000000"/>
              </a:solidFill>
            </a:endParaRPr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3292694341"/>
              </p:ext>
            </p:extLst>
          </p:nvPr>
        </p:nvGraphicFramePr>
        <p:xfrm>
          <a:off x="683568" y="836712"/>
          <a:ext cx="792088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0673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00162" y="332656"/>
            <a:ext cx="7843838" cy="1071570"/>
          </a:xfrm>
        </p:spPr>
        <p:txBody>
          <a:bodyPr/>
          <a:lstStyle/>
          <a:p>
            <a:r>
              <a:rPr lang="fi-FI" dirty="0" smtClean="0"/>
              <a:t>Arvioinnin luonne ja yleiset periaatteet</a:t>
            </a:r>
            <a:endParaRPr lang="fi-FI" dirty="0"/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1820201949"/>
              </p:ext>
            </p:extLst>
          </p:nvPr>
        </p:nvGraphicFramePr>
        <p:xfrm>
          <a:off x="899592" y="1268760"/>
          <a:ext cx="756084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05442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lank Presentation">
  <a:themeElements>
    <a:clrScheme name="Opetushallitus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385C9B"/>
      </a:hlink>
      <a:folHlink>
        <a:srgbClr val="385C9B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Blank Presentation">
  <a:themeElements>
    <a:clrScheme name="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9FB2D5"/>
      </a:hlink>
      <a:folHlink>
        <a:srgbClr val="F2F6FF"/>
      </a:folHlink>
    </a:clrScheme>
    <a:fontScheme name="Blank Presentation">
      <a:majorFont>
        <a:latin typeface="Arial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etushallitus">
    <a:dk1>
      <a:srgbClr val="000000"/>
    </a:dk1>
    <a:lt1>
      <a:srgbClr val="FFFFFF"/>
    </a:lt1>
    <a:dk2>
      <a:srgbClr val="3F66AB"/>
    </a:dk2>
    <a:lt2>
      <a:srgbClr val="6B6B6B"/>
    </a:lt2>
    <a:accent1>
      <a:srgbClr val="DFEAFE"/>
    </a:accent1>
    <a:accent2>
      <a:srgbClr val="3F66AB"/>
    </a:accent2>
    <a:accent3>
      <a:srgbClr val="FFFFFF"/>
    </a:accent3>
    <a:accent4>
      <a:srgbClr val="000000"/>
    </a:accent4>
    <a:accent5>
      <a:srgbClr val="ECF3FE"/>
    </a:accent5>
    <a:accent6>
      <a:srgbClr val="385C9B"/>
    </a:accent6>
    <a:hlink>
      <a:srgbClr val="385C9B"/>
    </a:hlink>
    <a:folHlink>
      <a:srgbClr val="385C9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8884</TotalTime>
  <Words>2065</Words>
  <Application>Microsoft Office PowerPoint</Application>
  <PresentationFormat>Näytössä katseltava diaesitys (4:3)</PresentationFormat>
  <Paragraphs>278</Paragraphs>
  <Slides>37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6</vt:i4>
      </vt:variant>
      <vt:variant>
        <vt:lpstr>Dian otsikot</vt:lpstr>
      </vt:variant>
      <vt:variant>
        <vt:i4>37</vt:i4>
      </vt:variant>
    </vt:vector>
  </HeadingPairs>
  <TitlesOfParts>
    <vt:vector size="43" baseType="lpstr">
      <vt:lpstr>Blank Presentation</vt:lpstr>
      <vt:lpstr>3_Blank Presentation</vt:lpstr>
      <vt:lpstr>1_Blank Presentation</vt:lpstr>
      <vt:lpstr>2_Blank Presentation</vt:lpstr>
      <vt:lpstr>4_Blank Presentation</vt:lpstr>
      <vt:lpstr>5_Blank Presentation</vt:lpstr>
      <vt:lpstr>  Oppimisen arviointi uusissa opetussuunnitelman perusteissa </vt:lpstr>
      <vt:lpstr>Arvioinnin funktiot</vt:lpstr>
      <vt:lpstr>Perusopetuslaki 628/1998 22 § Oppilaan arviointi</vt:lpstr>
      <vt:lpstr>Perusopetusasetus 852/1998 10 § Arviointi opintojen aikana </vt:lpstr>
      <vt:lpstr>Arvioinnin kaksi tehtävää</vt:lpstr>
      <vt:lpstr>Vuoden 2014 opetussuunnitelman perusteiden päälinjauksia</vt:lpstr>
      <vt:lpstr>Vuoden 2014 opetussuunnitelman perusteiden päälinjauksia</vt:lpstr>
      <vt:lpstr>Oppimista tukeva arviointikulttuuri </vt:lpstr>
      <vt:lpstr>Arvioinnin luonne ja yleiset periaatteet</vt:lpstr>
      <vt:lpstr>Oppilaiden ikäkauden ja edellytysten huomioon ottaminen sekä monipuoliset arviointikäytännöt</vt:lpstr>
      <vt:lpstr>PowerPoint-esitys</vt:lpstr>
      <vt:lpstr>PowerPoint-esitys</vt:lpstr>
      <vt:lpstr>Arvioinnin kohteet</vt:lpstr>
      <vt:lpstr>Oppiminen arvioinnin kohteena </vt:lpstr>
      <vt:lpstr>Työskentely arvioinnin kohteena</vt:lpstr>
      <vt:lpstr>Käyttäytyminen arvioinnin kohteena </vt:lpstr>
      <vt:lpstr>Opintojen aikainen arviointi </vt:lpstr>
      <vt:lpstr>Arviointi lukuvuoden aikana (1)</vt:lpstr>
      <vt:lpstr>Arviointi lukuvuoden aikana (2)</vt:lpstr>
      <vt:lpstr>Arviointi lukuvuoden päättyessä</vt:lpstr>
      <vt:lpstr>PowerPoint-esitys</vt:lpstr>
      <vt:lpstr>Arviointi 2. vuosiluokan päättyessä</vt:lpstr>
      <vt:lpstr>Oppiaineen rakenne</vt:lpstr>
      <vt:lpstr>Esimerkkejä oppiaineiden arvioinnin kohteista vuosiluokilla 1-2</vt:lpstr>
      <vt:lpstr>Arviointi 6. vuosiluokan päättyessä</vt:lpstr>
      <vt:lpstr>PowerPoint-esitys</vt:lpstr>
      <vt:lpstr>Päättöarviointi</vt:lpstr>
      <vt:lpstr>Päättöarviointi</vt:lpstr>
      <vt:lpstr>Päättöarvosanan muodostaminen</vt:lpstr>
      <vt:lpstr>Oppilaan oppimisen arviointi biologiassa vuosiluokilla 7-9 </vt:lpstr>
      <vt:lpstr>Valinnaisten aineiden arviointi</vt:lpstr>
      <vt:lpstr>Todistukset</vt:lpstr>
      <vt:lpstr>Paikallisesti päätettävät asiat</vt:lpstr>
      <vt:lpstr>Paikallisesti päätettävät asiat</vt:lpstr>
      <vt:lpstr>Paikallisesti päätettävät asiat</vt:lpstr>
      <vt:lpstr>PowerPoint-esitys</vt:lpstr>
      <vt:lpstr>Pohdittavaksi</vt:lpstr>
    </vt:vector>
  </TitlesOfParts>
  <Company>oph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Ritva Järvinen</dc:creator>
  <cp:lastModifiedBy>Helin Päivi</cp:lastModifiedBy>
  <cp:revision>778</cp:revision>
  <cp:lastPrinted>2015-10-27T06:01:53Z</cp:lastPrinted>
  <dcterms:created xsi:type="dcterms:W3CDTF">2010-08-16T11:50:57Z</dcterms:created>
  <dcterms:modified xsi:type="dcterms:W3CDTF">2015-10-27T06:14:13Z</dcterms:modified>
</cp:coreProperties>
</file>