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8" r:id="rId1"/>
  </p:sldMasterIdLst>
  <p:sldIdLst>
    <p:sldId id="256" r:id="rId2"/>
    <p:sldId id="257" r:id="rId3"/>
    <p:sldId id="258" r:id="rId4"/>
    <p:sldId id="260" r:id="rId5"/>
    <p:sldId id="261" r:id="rId6"/>
    <p:sldId id="262" r:id="rId7"/>
    <p:sldId id="263" r:id="rId8"/>
    <p:sldId id="264" r:id="rId9"/>
    <p:sldId id="265" r:id="rId10"/>
    <p:sldId id="271" r:id="rId11"/>
    <p:sldId id="268" r:id="rId12"/>
    <p:sldId id="266" r:id="rId13"/>
    <p:sldId id="272"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931145-7C25-422D-8644-3D7ED998BA51}" v="14" dt="2020-10-12T17:01:18.978"/>
    <p1510:client id="{CC8381B2-03F7-0D41-FF13-7D9E36CEF0E5}" v="34" dt="2020-10-12T16:53:27.873"/>
    <p1510:client id="{FED80D4D-5197-FAE8-5A6E-969DC61F87B8}" v="4" dt="2020-10-12T17:22:57.4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i-FI"/>
              <a:t>Muokkaa ots. perustyyl. napsautt.</a:t>
            </a:r>
            <a:endParaRPr lang="en-US"/>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AAD347D-5ACD-4C99-B74B-A9C85AD731AF}" type="datetimeFigureOut">
              <a:rPr lang="en-US" smtClean="0"/>
              <a:t>10/14/2020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358319543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i-FI"/>
              <a:t>Muokkaa ots. perustyyl. napsautt.</a:t>
            </a:r>
            <a:endParaRPr lang="en-US"/>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AAD347D-5ACD-4C99-B74B-A9C85AD731AF}"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83982236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Otsikko ja kuvateksti">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i-FI"/>
              <a:t>Muokkaa ots. perustyyl. napsautt.</a:t>
            </a:r>
            <a:endParaRPr lang="en-US"/>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AAD347D-5ACD-4C99-B74B-A9C85AD731A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50211335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Lainaus ja kuvateksti">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i-FI"/>
              <a:t>Muokkaa ots. perustyyl. napsautt.</a:t>
            </a:r>
            <a:endParaRPr lang="en-US"/>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AAD347D-5ACD-4C99-B74B-A9C85AD731A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79729542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imikort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i-FI"/>
              <a:t>Muokkaa ots. perustyyl. napsautt.</a:t>
            </a:r>
            <a:endParaRPr lang="en-US"/>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AAD347D-5ACD-4C99-B74B-A9C85AD731A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16515683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i-FI"/>
              <a:t>Muokkaa ots. perustyyl. napsautt.</a:t>
            </a:r>
            <a:endParaRPr lang="en-US"/>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AAD347D-5ACD-4C99-B74B-A9C85AD731AF}" type="datetimeFigureOut">
              <a:rPr lang="en-US" smtClean="0"/>
              <a:t>10/14/2020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65138302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i-FI"/>
              <a:t>Muokkaa ots. perustyyl. napsautt.</a:t>
            </a:r>
            <a:endParaRPr lang="en-US"/>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AAD347D-5ACD-4C99-B74B-A9C85AD731AF}" type="datetimeFigureOut">
              <a:rPr lang="en-US" smtClean="0"/>
              <a:t>10/14/2020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4862512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i-FI"/>
              <a:t>Muokkaa ots. perustyyl. napsautt.</a:t>
            </a:r>
            <a:endParaRPr lang="en-US"/>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a:xfrm>
            <a:off x="10695439" y="6391838"/>
            <a:ext cx="990599" cy="304799"/>
          </a:xfrm>
        </p:spPr>
        <p:txBody>
          <a:bodyPr/>
          <a:lstStyle/>
          <a:p>
            <a:fld id="{4AAD347D-5ACD-4C99-B74B-A9C85AD731A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693725726"/>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i-FI"/>
              <a:t>Muokkaa ots. perustyyl. napsautt.</a:t>
            </a:r>
            <a:endParaRPr lang="en-US"/>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a:xfrm>
            <a:off x="10653104" y="6391838"/>
            <a:ext cx="992135" cy="304799"/>
          </a:xfrm>
        </p:spPr>
        <p:txBody>
          <a:bodyPr/>
          <a:lstStyle/>
          <a:p>
            <a:fld id="{4AAD347D-5ACD-4C99-B74B-A9C85AD731A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61975598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idx="1"/>
          </p:nvPr>
        </p:nvSpPr>
        <p:spPr>
          <a:xfrm>
            <a:off x="1154954" y="2603500"/>
            <a:ext cx="8825659" cy="34163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4AAD347D-5ACD-4C99-B74B-A9C85AD731A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311244070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i-FI"/>
              <a:t>Muokkaa ots. perustyyl. napsautt.</a:t>
            </a:r>
            <a:endParaRPr lang="en-US"/>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AAD347D-5ACD-4C99-B74B-A9C85AD731A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121874007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Date Placeholder 4"/>
          <p:cNvSpPr>
            <a:spLocks noGrp="1"/>
          </p:cNvSpPr>
          <p:nvPr>
            <p:ph type="dt" sz="half" idx="10"/>
          </p:nvPr>
        </p:nvSpPr>
        <p:spPr/>
        <p:txBody>
          <a:bodyPr/>
          <a:lstStyle/>
          <a:p>
            <a:fld id="{4AAD347D-5ACD-4C99-B74B-A9C85AD731AF}"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72969088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Date Placeholder 6"/>
          <p:cNvSpPr>
            <a:spLocks noGrp="1"/>
          </p:cNvSpPr>
          <p:nvPr>
            <p:ph type="dt" sz="half" idx="10"/>
          </p:nvPr>
        </p:nvSpPr>
        <p:spPr/>
        <p:txBody>
          <a:bodyPr/>
          <a:lstStyle/>
          <a:p>
            <a:fld id="{4AAD347D-5ACD-4C99-B74B-A9C85AD731AF}" type="datetimeFigureOut">
              <a:rPr lang="en-US" smtClean="0"/>
              <a:t>10/14/2020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361910143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i-FI"/>
              <a:t>Muokkaa ots. perustyyl. napsautt.</a:t>
            </a:r>
            <a:endParaRPr lang="en-US"/>
          </a:p>
        </p:txBody>
      </p:sp>
      <p:sp>
        <p:nvSpPr>
          <p:cNvPr id="3" name="Date Placeholder 2"/>
          <p:cNvSpPr>
            <a:spLocks noGrp="1"/>
          </p:cNvSpPr>
          <p:nvPr>
            <p:ph type="dt" sz="half" idx="10"/>
          </p:nvPr>
        </p:nvSpPr>
        <p:spPr/>
        <p:txBody>
          <a:bodyPr/>
          <a:lstStyle/>
          <a:p>
            <a:fld id="{4AAD347D-5ACD-4C99-B74B-A9C85AD731AF}" type="datetimeFigureOut">
              <a:rPr lang="en-US" smtClean="0"/>
              <a:t>10/14/2020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4235867780"/>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D347D-5ACD-4C99-B74B-A9C85AD731AF}" type="datetimeFigureOut">
              <a:rPr lang="en-US" smtClean="0"/>
              <a:t>10/14/2020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402394469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i-FI"/>
              <a:t>Muokkaa ots. perustyyl. napsautt.</a:t>
            </a:r>
            <a:endParaRPr lang="en-US"/>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AAD347D-5ACD-4C99-B74B-A9C85AD731AF}"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54592046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i-FI"/>
              <a:t>Muokkaa ots. perustyyl. napsautt.</a:t>
            </a:r>
            <a:endParaRPr lang="en-US"/>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i-FI"/>
              <a:t>Lisää kuva napsauttamalla kuvaketta</a:t>
            </a:r>
            <a:endParaRPr lang="en-US"/>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AAD347D-5ACD-4C99-B74B-A9C85AD731AF}"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170773365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i-FI"/>
              <a:t>Muokkaa ots. perustyyl. napsautt.</a:t>
            </a:r>
            <a:endParaRPr lang="en-US"/>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AAD347D-5ACD-4C99-B74B-A9C85AD731AF}" type="datetimeFigureOut">
              <a:rPr lang="en-US" smtClean="0"/>
              <a:t>10/14/2020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3569765190"/>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 id="2147483851" r:id="rId13"/>
    <p:sldLayoutId id="2147483852" r:id="rId14"/>
    <p:sldLayoutId id="2147483853" r:id="rId15"/>
    <p:sldLayoutId id="2147483854" r:id="rId16"/>
    <p:sldLayoutId id="2147483855"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37" name="Group 7">
            <a:extLst>
              <a:ext uri="{FF2B5EF4-FFF2-40B4-BE49-F238E27FC236}">
                <a16:creationId xmlns:a16="http://schemas.microsoft.com/office/drawing/2014/main" id="{F1ECA4FE-7D2F-4576-B767-3A5F5ABFE90F}"/>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useBgFill="1">
          <p:nvSpPr>
            <p:cNvPr id="41" name="Rectangle 8">
              <a:extLst>
                <a:ext uri="{FF2B5EF4-FFF2-40B4-BE49-F238E27FC236}">
                  <a16:creationId xmlns:a16="http://schemas.microsoft.com/office/drawing/2014/main" id="{5969441E-5462-4859-86CD-1737FDE3604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42" name="Freeform 5">
              <a:extLst>
                <a:ext uri="{FF2B5EF4-FFF2-40B4-BE49-F238E27FC236}">
                  <a16:creationId xmlns:a16="http://schemas.microsoft.com/office/drawing/2014/main" id="{596BD4B5-6833-40CC-96FE-EDC675634264}"/>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 name="Otsikko 1"/>
          <p:cNvSpPr>
            <a:spLocks noGrp="1"/>
          </p:cNvSpPr>
          <p:nvPr>
            <p:ph type="ctrTitle"/>
          </p:nvPr>
        </p:nvSpPr>
        <p:spPr>
          <a:xfrm>
            <a:off x="1683171" y="1169773"/>
            <a:ext cx="8825658" cy="2870161"/>
          </a:xfrm>
        </p:spPr>
        <p:txBody>
          <a:bodyPr anchor="b">
            <a:normAutofit/>
          </a:bodyPr>
          <a:lstStyle/>
          <a:p>
            <a:pPr algn="ctr"/>
            <a:r>
              <a:rPr lang="fi-FI">
                <a:solidFill>
                  <a:schemeClr val="tx1"/>
                </a:solidFill>
                <a:ea typeface="+mj-lt"/>
                <a:cs typeface="+mj-lt"/>
              </a:rPr>
              <a:t>Lämpö- ja nestetasapaino sekä näiden tarkkailu </a:t>
            </a:r>
            <a:endParaRPr lang="fi-FI">
              <a:solidFill>
                <a:schemeClr val="tx1"/>
              </a:solidFill>
            </a:endParaRPr>
          </a:p>
        </p:txBody>
      </p:sp>
      <p:sp>
        <p:nvSpPr>
          <p:cNvPr id="3" name="Alaotsikko 2"/>
          <p:cNvSpPr>
            <a:spLocks noGrp="1"/>
          </p:cNvSpPr>
          <p:nvPr>
            <p:ph type="subTitle" idx="1"/>
          </p:nvPr>
        </p:nvSpPr>
        <p:spPr>
          <a:xfrm>
            <a:off x="1683171" y="4293441"/>
            <a:ext cx="8825658" cy="1234148"/>
          </a:xfrm>
        </p:spPr>
        <p:txBody>
          <a:bodyPr>
            <a:normAutofit/>
          </a:bodyPr>
          <a:lstStyle/>
          <a:p>
            <a:pPr algn="ctr">
              <a:spcAft>
                <a:spcPts val="600"/>
              </a:spcAft>
            </a:pPr>
            <a:r>
              <a:rPr lang="fi-FI" sz="2000"/>
              <a:t>Joonas, Juuso ja Niina</a:t>
            </a:r>
          </a:p>
        </p:txBody>
      </p:sp>
      <p:cxnSp>
        <p:nvCxnSpPr>
          <p:cNvPr id="43" name="Straight Connector 11">
            <a:extLst>
              <a:ext uri="{FF2B5EF4-FFF2-40B4-BE49-F238E27FC236}">
                <a16:creationId xmlns:a16="http://schemas.microsoft.com/office/drawing/2014/main" id="{E81F53E2-F556-42FA-8D24-113839EE19F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58249" y="4166888"/>
            <a:ext cx="675502"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238567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C98CD7-C30C-41FE-A696-D35BB0BC7718}"/>
              </a:ext>
            </a:extLst>
          </p:cNvPr>
          <p:cNvSpPr>
            <a:spLocks noGrp="1"/>
          </p:cNvSpPr>
          <p:nvPr>
            <p:ph type="title"/>
          </p:nvPr>
        </p:nvSpPr>
        <p:spPr/>
        <p:txBody>
          <a:bodyPr>
            <a:normAutofit fontScale="90000"/>
          </a:bodyPr>
          <a:lstStyle/>
          <a:p>
            <a:r>
              <a:rPr lang="fi-FI">
                <a:cs typeface="Calibri Light"/>
              </a:rPr>
              <a:t>Elintoimintojen tarkkailu </a:t>
            </a:r>
            <a:br>
              <a:rPr lang="fi-FI">
                <a:cs typeface="Calibri Light"/>
              </a:rPr>
            </a:br>
            <a:r>
              <a:rPr lang="fi-FI">
                <a:cs typeface="Calibri Light"/>
              </a:rPr>
              <a:t>(Nestetasapaino)</a:t>
            </a:r>
            <a:endParaRPr lang="fi-FI"/>
          </a:p>
        </p:txBody>
      </p:sp>
      <p:sp>
        <p:nvSpPr>
          <p:cNvPr id="3" name="Sisällön paikkamerkki 2">
            <a:extLst>
              <a:ext uri="{FF2B5EF4-FFF2-40B4-BE49-F238E27FC236}">
                <a16:creationId xmlns:a16="http://schemas.microsoft.com/office/drawing/2014/main" id="{8315976E-1D8D-4856-B226-2E272472716E}"/>
              </a:ext>
            </a:extLst>
          </p:cNvPr>
          <p:cNvSpPr>
            <a:spLocks noGrp="1"/>
          </p:cNvSpPr>
          <p:nvPr>
            <p:ph idx="1"/>
          </p:nvPr>
        </p:nvSpPr>
        <p:spPr/>
        <p:txBody>
          <a:bodyPr vert="horz" lIns="91440" tIns="45720" rIns="91440" bIns="45720" rtlCol="0" anchor="t">
            <a:normAutofit/>
          </a:bodyPr>
          <a:lstStyle/>
          <a:p>
            <a:pPr>
              <a:buFontTx/>
              <a:buChar char="-"/>
            </a:pPr>
            <a:r>
              <a:rPr lang="fi-FI">
                <a:ea typeface="+mn-lt"/>
                <a:cs typeface="+mn-lt"/>
              </a:rPr>
              <a:t>Ihminen tarvitsee pari litraa nestettä päivässä, lapsille riittää puolisentoista litraa. Normaalioloissa saamme noin puolet tästä määrästä ravinnon kautta ja loput juomista. Juomisen tarve nousee kuitenkin huomattavasti esimerkiksi kuumana kesäpäivänä sekä fyysisessä rasituksessa.</a:t>
            </a:r>
          </a:p>
          <a:p>
            <a:pPr>
              <a:buFontTx/>
              <a:buChar char="-"/>
            </a:pPr>
            <a:r>
              <a:rPr lang="fi-FI">
                <a:ea typeface="+mn-lt"/>
                <a:cs typeface="+mn-lt"/>
              </a:rPr>
              <a:t>Nestehoidon tavoitteena on ylläpitää elimistön normaalia tilaa. Nestehoidossa eri elektrolyyttien ja nesteiden vajaudet korjataan ja liialliset nesteet tasapainotetaan. Nestetasapainoa ylläpidetään elimistöön tuotujen ja sieltä poistuvien nesteiden välillä.</a:t>
            </a:r>
            <a:br>
              <a:rPr lang="fi-FI">
                <a:ea typeface="+mn-lt"/>
                <a:cs typeface="+mn-lt"/>
              </a:rPr>
            </a:br>
            <a:endParaRPr lang="fi-FI">
              <a:ea typeface="+mn-lt"/>
              <a:cs typeface="+mn-lt"/>
            </a:endParaRPr>
          </a:p>
        </p:txBody>
      </p:sp>
    </p:spTree>
    <p:extLst>
      <p:ext uri="{BB962C8B-B14F-4D97-AF65-F5344CB8AC3E}">
        <p14:creationId xmlns:p14="http://schemas.microsoft.com/office/powerpoint/2010/main" val="2585617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85790DA-D4CB-4763-B795-12128CF13420}"/>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AD9EB944-8CD8-444E-8B85-45631B080C27}"/>
              </a:ext>
            </a:extLst>
          </p:cNvPr>
          <p:cNvSpPr>
            <a:spLocks noGrp="1"/>
          </p:cNvSpPr>
          <p:nvPr>
            <p:ph idx="1"/>
          </p:nvPr>
        </p:nvSpPr>
        <p:spPr/>
        <p:txBody>
          <a:bodyPr vert="horz" lIns="91440" tIns="45720" rIns="91440" bIns="45720" rtlCol="0" anchor="t">
            <a:normAutofit/>
          </a:bodyPr>
          <a:lstStyle/>
          <a:p>
            <a:pPr>
              <a:buFontTx/>
              <a:buChar char="-"/>
            </a:pPr>
            <a:r>
              <a:rPr lang="fi-FI">
                <a:ea typeface="+mn-lt"/>
                <a:cs typeface="+mn-lt"/>
              </a:rPr>
              <a:t>Jos elimistössä on liian vähän nestettä, kehon sisälämpötila alkaa nousta ja lihasten toimintakyky heikentyä. Tavallista on myös, että vireystila laskee. Paha elimistön kuivuminen voi vaurioittaa jopa munuaisia. Jo valmiiksi huonokuntoiselle vanhukselle nestetasapainon järkkyminen voi olla kohtalokasta.</a:t>
            </a:r>
          </a:p>
          <a:p>
            <a:pPr>
              <a:buFontTx/>
              <a:buChar char="-"/>
            </a:pPr>
            <a:r>
              <a:rPr lang="fi-FI">
                <a:ea typeface="+mn-lt"/>
                <a:cs typeface="+mn-lt"/>
              </a:rPr>
              <a:t>Vanhusten ongelmana on, että iän myötä janon tunteen aistiminen usein heikentyy. Lisäksi kun monet vanhukset syövät vain vähän, he saavat ravinnonkin kautta tavallista vähemmän nestettä. Iäkkäiden ihmisten ruokavaliossa saattaa olla myös varsin niukasti kasviksia ja hedelmiä, jotka sisältävät paljon vettä.</a:t>
            </a:r>
          </a:p>
          <a:p>
            <a:pPr>
              <a:buFontTx/>
              <a:buChar char="-"/>
            </a:pPr>
            <a:r>
              <a:rPr lang="fi-FI">
                <a:ea typeface="+mn-lt"/>
                <a:cs typeface="+mn-lt"/>
              </a:rPr>
              <a:t>Nestetasapainoa seurataan myös laboratoriokokeilla.</a:t>
            </a:r>
          </a:p>
          <a:p>
            <a:pPr marL="0" indent="0">
              <a:buNone/>
            </a:pPr>
            <a:endParaRPr lang="fi-FI">
              <a:cs typeface="Calibri" panose="020F0502020204030204"/>
            </a:endParaRPr>
          </a:p>
        </p:txBody>
      </p:sp>
    </p:spTree>
    <p:extLst>
      <p:ext uri="{BB962C8B-B14F-4D97-AF65-F5344CB8AC3E}">
        <p14:creationId xmlns:p14="http://schemas.microsoft.com/office/powerpoint/2010/main" val="1637437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6FB53F-2B24-4E19-B71E-1232DC469317}"/>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1FEDF975-4C60-4588-9B22-AA5BAE1540C9}"/>
              </a:ext>
            </a:extLst>
          </p:cNvPr>
          <p:cNvSpPr>
            <a:spLocks noGrp="1"/>
          </p:cNvSpPr>
          <p:nvPr>
            <p:ph idx="1"/>
          </p:nvPr>
        </p:nvSpPr>
        <p:spPr>
          <a:xfrm>
            <a:off x="1154954" y="2603499"/>
            <a:ext cx="8825659" cy="4254501"/>
          </a:xfrm>
        </p:spPr>
        <p:txBody>
          <a:bodyPr vert="horz" lIns="91440" tIns="45720" rIns="91440" bIns="45720" rtlCol="0" anchor="t">
            <a:normAutofit/>
          </a:bodyPr>
          <a:lstStyle/>
          <a:p>
            <a:pPr>
              <a:buFontTx/>
              <a:buChar char="-"/>
            </a:pPr>
            <a:r>
              <a:rPr lang="fi-FI">
                <a:ea typeface="+mn-lt"/>
                <a:cs typeface="+mn-lt"/>
              </a:rPr>
              <a:t>Korvakuumemittari on nopea käyttää, mutta tulokset voivat vaihdella paljonkin mittaustekniikasta riippuen.</a:t>
            </a:r>
          </a:p>
          <a:p>
            <a:pPr>
              <a:buFontTx/>
              <a:buChar char="-"/>
            </a:pPr>
            <a:r>
              <a:rPr lang="fi-FI">
                <a:ea typeface="+mn-lt"/>
                <a:cs typeface="+mn-lt"/>
              </a:rPr>
              <a:t>Otsakuumemittari mittaa ihon lämpötilaa, ja sillä saadaan lähinnä suuntaa antavia tuloksia. Vaatetus ja huonelämpötila voivat vaikuttaa paljonkin ihon lämpötilaan.</a:t>
            </a:r>
          </a:p>
          <a:p>
            <a:pPr>
              <a:buFontTx/>
              <a:buChar char="-"/>
            </a:pPr>
            <a:r>
              <a:rPr lang="fi-FI">
                <a:ea typeface="+mn-lt"/>
                <a:cs typeface="+mn-lt"/>
              </a:rPr>
              <a:t>Iltamittauksessa lämpö voi olla puoli astetta korkeampi kuin aamulla. Lämpö mitataan levossa, koska melko vähäinenkin rasitus nostaa sitä lihasten tuottaman lämmön vuoksi.</a:t>
            </a:r>
          </a:p>
          <a:p>
            <a:pPr>
              <a:buFontTx/>
              <a:buChar char="-"/>
            </a:pPr>
            <a:r>
              <a:rPr lang="fi-FI">
                <a:ea typeface="+mn-lt"/>
                <a:cs typeface="+mn-lt"/>
              </a:rPr>
              <a:t>Energiaa sisältävän ravinnon tai juoman nauttiminen nostaa ruumiinlämpöä. Lisäksi etenkään suusta lämpötilaa mitattaessa ei saa olla nauttinut lämmintä ruokaa tai juomaa pariin kymmeneen minuuttiin. Myös tupakointi nostaa suun lämpötilaa.</a:t>
            </a:r>
          </a:p>
          <a:p>
            <a:endParaRPr lang="fi-FI">
              <a:ea typeface="+mn-lt"/>
              <a:cs typeface="+mn-lt"/>
            </a:endParaRPr>
          </a:p>
          <a:p>
            <a:endParaRPr lang="fi-FI">
              <a:cs typeface="Calibri"/>
            </a:endParaRPr>
          </a:p>
        </p:txBody>
      </p:sp>
    </p:spTree>
    <p:extLst>
      <p:ext uri="{BB962C8B-B14F-4D97-AF65-F5344CB8AC3E}">
        <p14:creationId xmlns:p14="http://schemas.microsoft.com/office/powerpoint/2010/main" val="1055893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C98CD7-C30C-41FE-A696-D35BB0BC7718}"/>
              </a:ext>
            </a:extLst>
          </p:cNvPr>
          <p:cNvSpPr>
            <a:spLocks noGrp="1"/>
          </p:cNvSpPr>
          <p:nvPr>
            <p:ph type="title"/>
          </p:nvPr>
        </p:nvSpPr>
        <p:spPr/>
        <p:txBody>
          <a:bodyPr>
            <a:normAutofit fontScale="90000"/>
          </a:bodyPr>
          <a:lstStyle/>
          <a:p>
            <a:r>
              <a:rPr lang="fi-FI">
                <a:ea typeface="+mj-lt"/>
                <a:cs typeface="+mj-lt"/>
              </a:rPr>
              <a:t>Hoito/hoitotyön keinot, joilla auttaa potilasta (Lämpötasapaino)</a:t>
            </a:r>
            <a:endParaRPr lang="fi-FI"/>
          </a:p>
        </p:txBody>
      </p:sp>
      <p:sp>
        <p:nvSpPr>
          <p:cNvPr id="3" name="Sisällön paikkamerkki 2">
            <a:extLst>
              <a:ext uri="{FF2B5EF4-FFF2-40B4-BE49-F238E27FC236}">
                <a16:creationId xmlns:a16="http://schemas.microsoft.com/office/drawing/2014/main" id="{8315976E-1D8D-4856-B226-2E272472716E}"/>
              </a:ext>
            </a:extLst>
          </p:cNvPr>
          <p:cNvSpPr>
            <a:spLocks noGrp="1"/>
          </p:cNvSpPr>
          <p:nvPr>
            <p:ph idx="1"/>
          </p:nvPr>
        </p:nvSpPr>
        <p:spPr>
          <a:xfrm>
            <a:off x="1154954" y="2603499"/>
            <a:ext cx="8825659" cy="4179855"/>
          </a:xfrm>
        </p:spPr>
        <p:txBody>
          <a:bodyPr vert="horz" lIns="91440" tIns="45720" rIns="91440" bIns="45720" rtlCol="0" anchor="t">
            <a:normAutofit/>
          </a:bodyPr>
          <a:lstStyle/>
          <a:p>
            <a:pPr>
              <a:buFontTx/>
              <a:buChar char="-"/>
            </a:pPr>
            <a:r>
              <a:rPr lang="fi-FI">
                <a:ea typeface="+mn-lt"/>
                <a:cs typeface="+mn-lt"/>
              </a:rPr>
              <a:t>Kun kuume alkaa laskea, lämpöä poistuu hikoilun kautta, kunnes ruumiinlämpö on normaali. Kuumeen tarkoitus on parantaa elimistön puolustuskykyä, vaikkakin pitkään jatkuva korkea kuume on vaarallinen.</a:t>
            </a:r>
          </a:p>
          <a:p>
            <a:pPr>
              <a:buFontTx/>
              <a:buChar char="-"/>
            </a:pPr>
            <a:r>
              <a:rPr lang="fi-FI">
                <a:ea typeface="+mn-lt"/>
                <a:cs typeface="+mn-lt"/>
              </a:rPr>
              <a:t>Flunssassa kuumeen hoidoksi riittää juominen, koska ihminen haihduttaa normaalia enemmän nestettä. Korkean kuumeen (38–39 astetta) alentamiseksi ja olon parantamiseksi voidaan käyttää käsikauppalääkkeinäkin saatavia parasetamoli- tai tulehduskipulääkevalmisteita (esim. ibuprofeeni). Ruumiillista rasitusta tulee aina välttää kuumeisena, eikä se oireisen virustaudin yhteydessä ole muutoinkaan hyväksi.</a:t>
            </a:r>
          </a:p>
          <a:p>
            <a:pPr>
              <a:buFontTx/>
              <a:buChar char="-"/>
            </a:pPr>
            <a:r>
              <a:rPr lang="fi-FI">
                <a:ea typeface="+mn-lt"/>
                <a:cs typeface="+mn-lt"/>
              </a:rPr>
              <a:t>Lievä alilämpöisyys hoituu potilaan omalla lämmöntuotolla ja estämällä jäähtyminen. </a:t>
            </a:r>
            <a:br>
              <a:rPr lang="fi-FI">
                <a:ea typeface="+mn-lt"/>
                <a:cs typeface="+mn-lt"/>
              </a:rPr>
            </a:br>
            <a:endParaRPr lang="fi-FI">
              <a:ea typeface="+mn-lt"/>
              <a:cs typeface="+mn-lt"/>
            </a:endParaRPr>
          </a:p>
        </p:txBody>
      </p:sp>
    </p:spTree>
    <p:extLst>
      <p:ext uri="{BB962C8B-B14F-4D97-AF65-F5344CB8AC3E}">
        <p14:creationId xmlns:p14="http://schemas.microsoft.com/office/powerpoint/2010/main" val="3650225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3DCE95D-FF58-421E-BE87-D075834BC96F}"/>
              </a:ext>
            </a:extLst>
          </p:cNvPr>
          <p:cNvSpPr>
            <a:spLocks noGrp="1"/>
          </p:cNvSpPr>
          <p:nvPr>
            <p:ph type="title"/>
          </p:nvPr>
        </p:nvSpPr>
        <p:spPr/>
        <p:txBody>
          <a:bodyPr>
            <a:normAutofit fontScale="90000"/>
          </a:bodyPr>
          <a:lstStyle/>
          <a:p>
            <a:r>
              <a:rPr lang="fi-FI">
                <a:cs typeface="Calibri Light"/>
              </a:rPr>
              <a:t>Hoito/ hoitotyönkeinot auttaa potilasta (Nestetasapaino)</a:t>
            </a:r>
            <a:endParaRPr lang="fi-FI"/>
          </a:p>
        </p:txBody>
      </p:sp>
      <p:sp>
        <p:nvSpPr>
          <p:cNvPr id="3" name="Sisällön paikkamerkki 2">
            <a:extLst>
              <a:ext uri="{FF2B5EF4-FFF2-40B4-BE49-F238E27FC236}">
                <a16:creationId xmlns:a16="http://schemas.microsoft.com/office/drawing/2014/main" id="{F5156500-D390-4043-AF91-AE8EA79E8418}"/>
              </a:ext>
            </a:extLst>
          </p:cNvPr>
          <p:cNvSpPr>
            <a:spLocks noGrp="1"/>
          </p:cNvSpPr>
          <p:nvPr>
            <p:ph idx="1"/>
          </p:nvPr>
        </p:nvSpPr>
        <p:spPr/>
        <p:txBody>
          <a:bodyPr vert="horz" lIns="91440" tIns="45720" rIns="91440" bIns="45720" rtlCol="0" anchor="t">
            <a:normAutofit/>
          </a:bodyPr>
          <a:lstStyle/>
          <a:p>
            <a:pPr>
              <a:buFontTx/>
              <a:buChar char="-"/>
            </a:pPr>
            <a:r>
              <a:rPr lang="fi-FI">
                <a:ea typeface="+mn-lt"/>
                <a:cs typeface="+mn-lt"/>
              </a:rPr>
              <a:t>Elimistöstä kadonnut neste pitää korvata uudella, mutta pikkuhiljaa – kerralla ei kulauteta kolmea litraa. Jos käsillä on vain vettä, juodaan sitä ja jos mahdollista sekoitetaan joukkoon hiven sokeria ja suolaa. Jos saatavilla on laimeaa mehua, kivennäisvettä tai urheilujuomaa, kannattaa juoda niitä.</a:t>
            </a:r>
            <a:endParaRPr lang="fi-FI"/>
          </a:p>
          <a:p>
            <a:endParaRPr lang="fi-FI">
              <a:cs typeface="Calibri"/>
            </a:endParaRPr>
          </a:p>
        </p:txBody>
      </p:sp>
    </p:spTree>
    <p:extLst>
      <p:ext uri="{BB962C8B-B14F-4D97-AF65-F5344CB8AC3E}">
        <p14:creationId xmlns:p14="http://schemas.microsoft.com/office/powerpoint/2010/main" val="446799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6B827D-D8F2-427B-AB8D-693CC5C04D64}"/>
              </a:ext>
            </a:extLst>
          </p:cNvPr>
          <p:cNvSpPr>
            <a:spLocks noGrp="1"/>
          </p:cNvSpPr>
          <p:nvPr>
            <p:ph type="title"/>
          </p:nvPr>
        </p:nvSpPr>
        <p:spPr/>
        <p:txBody>
          <a:bodyPr>
            <a:normAutofit fontScale="90000"/>
          </a:bodyPr>
          <a:lstStyle/>
          <a:p>
            <a:r>
              <a:rPr lang="fi-FI" b="1">
                <a:ea typeface="+mj-lt"/>
                <a:cs typeface="+mj-lt"/>
              </a:rPr>
              <a:t/>
            </a:r>
            <a:br>
              <a:rPr lang="fi-FI" b="1">
                <a:ea typeface="+mj-lt"/>
                <a:cs typeface="+mj-lt"/>
              </a:rPr>
            </a:br>
            <a:r>
              <a:rPr lang="fi-FI" b="1">
                <a:ea typeface="+mj-lt"/>
                <a:cs typeface="+mj-lt"/>
              </a:rPr>
              <a:t>Lämpötasapaino</a:t>
            </a:r>
            <a:br>
              <a:rPr lang="fi-FI" b="1">
                <a:ea typeface="+mj-lt"/>
                <a:cs typeface="+mj-lt"/>
              </a:rPr>
            </a:br>
            <a:endParaRPr lang="fi-FI">
              <a:ea typeface="+mj-lt"/>
              <a:cs typeface="+mj-lt"/>
            </a:endParaRPr>
          </a:p>
        </p:txBody>
      </p:sp>
      <p:sp>
        <p:nvSpPr>
          <p:cNvPr id="3" name="Sisällön paikkamerkki 2">
            <a:extLst>
              <a:ext uri="{FF2B5EF4-FFF2-40B4-BE49-F238E27FC236}">
                <a16:creationId xmlns:a16="http://schemas.microsoft.com/office/drawing/2014/main" id="{D64DD0E1-7A36-408F-B1F0-F38B63BFECDF}"/>
              </a:ext>
            </a:extLst>
          </p:cNvPr>
          <p:cNvSpPr>
            <a:spLocks noGrp="1"/>
          </p:cNvSpPr>
          <p:nvPr>
            <p:ph idx="1"/>
          </p:nvPr>
        </p:nvSpPr>
        <p:spPr/>
        <p:txBody>
          <a:bodyPr vert="horz" lIns="91440" tIns="45720" rIns="91440" bIns="45720" rtlCol="0" anchor="t">
            <a:normAutofit/>
          </a:bodyPr>
          <a:lstStyle/>
          <a:p>
            <a:pPr>
              <a:buFontTx/>
              <a:buChar char="-"/>
            </a:pPr>
            <a:r>
              <a:rPr lang="fi-FI">
                <a:ea typeface="+mn-lt"/>
                <a:cs typeface="+mn-lt"/>
              </a:rPr>
              <a:t>Ihminen on jaettavissa lämmönsäätelyn kannalta kahteen osaan: tasalämpöinen ydin (vartalo ja pää) ja vaihtolämpöinen periferia (raajat).</a:t>
            </a:r>
          </a:p>
          <a:p>
            <a:pPr>
              <a:buFontTx/>
              <a:buChar char="-"/>
            </a:pPr>
            <a:r>
              <a:rPr lang="fi-FI">
                <a:ea typeface="+mn-lt"/>
                <a:cs typeface="+mn-lt"/>
              </a:rPr>
              <a:t>Ydinlämpö pyritään pitämään n. 37°C:ssa.</a:t>
            </a:r>
          </a:p>
          <a:p>
            <a:pPr>
              <a:buFontTx/>
              <a:buChar char="-"/>
            </a:pPr>
            <a:r>
              <a:rPr lang="fi-FI">
                <a:ea typeface="+mn-lt"/>
                <a:cs typeface="+mn-lt"/>
              </a:rPr>
              <a:t>Ihmisen lämpötasapainoon vaikuttavat ympäristön lämpöolot (lämpötila, tuuli ja kosteus), vaatetuksen ja muun suojauksen lämmöneristävyys ja elimistön lämmöntuotanto.</a:t>
            </a:r>
          </a:p>
          <a:p>
            <a:pPr>
              <a:buFontTx/>
              <a:buChar char="-"/>
            </a:pPr>
            <a:r>
              <a:rPr lang="fi-FI">
                <a:ea typeface="+mn-lt"/>
                <a:cs typeface="+mn-lt"/>
              </a:rPr>
              <a:t>Elimistön optimaalista lämpötilaa säädellään lämmöntuotannon ja lämmön poiston avulla.</a:t>
            </a:r>
            <a:br>
              <a:rPr lang="fi-FI">
                <a:ea typeface="+mn-lt"/>
                <a:cs typeface="+mn-lt"/>
              </a:rPr>
            </a:br>
            <a:endParaRPr lang="fi-FI">
              <a:ea typeface="+mn-lt"/>
              <a:cs typeface="+mn-lt"/>
            </a:endParaRPr>
          </a:p>
          <a:p>
            <a:endParaRPr lang="fi-FI">
              <a:cs typeface="Calibri"/>
            </a:endParaRPr>
          </a:p>
        </p:txBody>
      </p:sp>
    </p:spTree>
    <p:extLst>
      <p:ext uri="{BB962C8B-B14F-4D97-AF65-F5344CB8AC3E}">
        <p14:creationId xmlns:p14="http://schemas.microsoft.com/office/powerpoint/2010/main" val="3056576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81C472F-54C7-427E-B718-BEE7AB1664ED}"/>
              </a:ext>
            </a:extLst>
          </p:cNvPr>
          <p:cNvSpPr>
            <a:spLocks noGrp="1"/>
          </p:cNvSpPr>
          <p:nvPr>
            <p:ph type="title"/>
          </p:nvPr>
        </p:nvSpPr>
        <p:spPr/>
        <p:txBody>
          <a:bodyPr/>
          <a:lstStyle/>
          <a:p>
            <a:r>
              <a:rPr lang="fi-FI">
                <a:cs typeface="Calibri Light"/>
              </a:rPr>
              <a:t>Nestetasapaino</a:t>
            </a:r>
            <a:endParaRPr lang="fi-FI"/>
          </a:p>
        </p:txBody>
      </p:sp>
      <p:sp>
        <p:nvSpPr>
          <p:cNvPr id="3" name="Sisällön paikkamerkki 2">
            <a:extLst>
              <a:ext uri="{FF2B5EF4-FFF2-40B4-BE49-F238E27FC236}">
                <a16:creationId xmlns:a16="http://schemas.microsoft.com/office/drawing/2014/main" id="{369BA499-98C5-4423-BC85-5A7783710CAB}"/>
              </a:ext>
            </a:extLst>
          </p:cNvPr>
          <p:cNvSpPr>
            <a:spLocks noGrp="1"/>
          </p:cNvSpPr>
          <p:nvPr>
            <p:ph idx="1"/>
          </p:nvPr>
        </p:nvSpPr>
        <p:spPr>
          <a:xfrm>
            <a:off x="1154954" y="2603500"/>
            <a:ext cx="8825659" cy="4011904"/>
          </a:xfrm>
        </p:spPr>
        <p:txBody>
          <a:bodyPr vert="horz" lIns="91440" tIns="45720" rIns="91440" bIns="45720" rtlCol="0" anchor="t">
            <a:normAutofit/>
          </a:bodyPr>
          <a:lstStyle/>
          <a:p>
            <a:pPr>
              <a:buFontTx/>
              <a:buChar char="-"/>
            </a:pPr>
            <a:r>
              <a:rPr lang="fi-FI">
                <a:ea typeface="+mn-lt"/>
                <a:cs typeface="+mn-lt"/>
              </a:rPr>
              <a:t>Nestetasapaino on veden saannin ja poistamisen välillä elimistössä vallitseva tasapaino.</a:t>
            </a:r>
          </a:p>
          <a:p>
            <a:pPr>
              <a:buFontTx/>
              <a:buChar char="-"/>
            </a:pPr>
            <a:r>
              <a:rPr lang="fi-FI">
                <a:ea typeface="+mn-lt"/>
                <a:cs typeface="+mn-lt"/>
              </a:rPr>
              <a:t>Elimistöstä poistuu tietyn lyhyehkön ajan kuluessa nestettä normaalisti sama määrä kuin siihen saapuukin, normaalisti syövällä ihmisellä noin 2,6 litraa. Ihminen saa ja menettää vuorokaudessa nestettä juomavedestä, ravinnosta sekä aineenvaihdunnan kautta. Elimistö menettää nestettä ympäristöön iholta, hengitysteistä, ruoansulatuskanavista ja virtsateistä.</a:t>
            </a:r>
          </a:p>
          <a:p>
            <a:pPr>
              <a:buFontTx/>
              <a:buChar char="-"/>
            </a:pPr>
            <a:r>
              <a:rPr lang="fi-FI">
                <a:cs typeface="Calibri"/>
              </a:rPr>
              <a:t>Nesteen menetystä virtsaan pystytään säätelemään elimistön nestetasapainon ylläpitämiseksi. Jos vettä ei ole saatavilla, nestehävikki virtsan kautta pienenee oleellisesti. Normaalisti syövä aikuinen erittää virtsaa 1,5 litraa vuorokaudessa, mutta jo hän ei syö eikä juo, hän menettää vain 0,5 litraa.</a:t>
            </a:r>
            <a:r>
              <a:rPr lang="fi-FI">
                <a:ea typeface="+mn-lt"/>
                <a:cs typeface="+mn-lt"/>
              </a:rPr>
              <a:t/>
            </a:r>
            <a:br>
              <a:rPr lang="fi-FI">
                <a:ea typeface="+mn-lt"/>
                <a:cs typeface="+mn-lt"/>
              </a:rPr>
            </a:br>
            <a:endParaRPr lang="fi-FI">
              <a:ea typeface="+mn-lt"/>
              <a:cs typeface="+mn-lt"/>
            </a:endParaRPr>
          </a:p>
          <a:p>
            <a:endParaRPr lang="fi-FI">
              <a:ea typeface="+mn-lt"/>
              <a:cs typeface="+mn-lt"/>
            </a:endParaRPr>
          </a:p>
          <a:p>
            <a:endParaRPr lang="fi-FI">
              <a:cs typeface="Calibri"/>
            </a:endParaRPr>
          </a:p>
        </p:txBody>
      </p:sp>
    </p:spTree>
    <p:extLst>
      <p:ext uri="{BB962C8B-B14F-4D97-AF65-F5344CB8AC3E}">
        <p14:creationId xmlns:p14="http://schemas.microsoft.com/office/powerpoint/2010/main" val="2787183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F9667D5-F8B7-4F5E-956A-710DE83C1F25}"/>
              </a:ext>
            </a:extLst>
          </p:cNvPr>
          <p:cNvSpPr>
            <a:spLocks noGrp="1"/>
          </p:cNvSpPr>
          <p:nvPr>
            <p:ph type="title"/>
          </p:nvPr>
        </p:nvSpPr>
        <p:spPr>
          <a:xfrm>
            <a:off x="1154954" y="973668"/>
            <a:ext cx="9062066" cy="706964"/>
          </a:xfrm>
        </p:spPr>
        <p:txBody>
          <a:bodyPr>
            <a:normAutofit fontScale="90000"/>
          </a:bodyPr>
          <a:lstStyle/>
          <a:p>
            <a:r>
              <a:rPr lang="fi-FI">
                <a:cs typeface="Calibri Light"/>
              </a:rPr>
              <a:t>Tekijät, jotka vaikuttavat lämpötasapainoon</a:t>
            </a:r>
            <a:endParaRPr lang="fi-FI"/>
          </a:p>
        </p:txBody>
      </p:sp>
      <p:sp>
        <p:nvSpPr>
          <p:cNvPr id="3" name="Sisällön paikkamerkki 2">
            <a:extLst>
              <a:ext uri="{FF2B5EF4-FFF2-40B4-BE49-F238E27FC236}">
                <a16:creationId xmlns:a16="http://schemas.microsoft.com/office/drawing/2014/main" id="{5631FF7C-D788-47A5-BC5B-1815FF3DF993}"/>
              </a:ext>
            </a:extLst>
          </p:cNvPr>
          <p:cNvSpPr>
            <a:spLocks noGrp="1"/>
          </p:cNvSpPr>
          <p:nvPr>
            <p:ph idx="1"/>
          </p:nvPr>
        </p:nvSpPr>
        <p:spPr/>
        <p:txBody>
          <a:bodyPr vert="horz" lIns="91440" tIns="45720" rIns="91440" bIns="45720" rtlCol="0" anchor="t">
            <a:normAutofit/>
          </a:bodyPr>
          <a:lstStyle/>
          <a:p>
            <a:pPr>
              <a:buFontTx/>
              <a:buChar char="-"/>
            </a:pPr>
            <a:r>
              <a:rPr lang="fi-FI">
                <a:ea typeface="+mn-lt"/>
                <a:cs typeface="+mn-lt"/>
              </a:rPr>
              <a:t>Potilaan omaan lämmönsäätelyyn vaikuttavat tekijät ovat ikä (perusaineenvaihdunta, lihasmassa, lämmönsäätelyjärjestelmä), rasvakudos, verisuonitauti, autonominen neuropatia (hermoston toiminnan huononeminen).</a:t>
            </a:r>
          </a:p>
          <a:p>
            <a:pPr>
              <a:buFontTx/>
              <a:buChar char="-"/>
            </a:pPr>
            <a:r>
              <a:rPr lang="fi-FI">
                <a:ea typeface="+mn-lt"/>
                <a:cs typeface="+mn-lt"/>
              </a:rPr>
              <a:t>Kuumassa ympäristössä kehon lämmön siirtymistä ympäristöön pitää lisätä lämpötasapainon säilyttämiseksi ja syvälämpötilan kohoamisen ehkäisemiseksi. Tämä tapahtuu pintaverenkiertoa lisäämällä ja hikoilua tehostamalla. Vanhuksilla nämä mekanismit ovat heikentyneet.</a:t>
            </a:r>
          </a:p>
          <a:p>
            <a:endParaRPr lang="fi-FI">
              <a:cs typeface="Calibri"/>
            </a:endParaRPr>
          </a:p>
        </p:txBody>
      </p:sp>
    </p:spTree>
    <p:extLst>
      <p:ext uri="{BB962C8B-B14F-4D97-AF65-F5344CB8AC3E}">
        <p14:creationId xmlns:p14="http://schemas.microsoft.com/office/powerpoint/2010/main" val="3736618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B6E868-9BB4-4B9C-8123-0A3D124A690A}"/>
              </a:ext>
            </a:extLst>
          </p:cNvPr>
          <p:cNvSpPr>
            <a:spLocks noGrp="1"/>
          </p:cNvSpPr>
          <p:nvPr>
            <p:ph type="title"/>
          </p:nvPr>
        </p:nvSpPr>
        <p:spPr/>
        <p:txBody>
          <a:bodyPr>
            <a:normAutofit fontScale="90000"/>
          </a:bodyPr>
          <a:lstStyle/>
          <a:p>
            <a:r>
              <a:rPr lang="fi-FI">
                <a:cs typeface="Calibri Light"/>
              </a:rPr>
              <a:t>Tekijät, jotka vaikuttavat nestetasapainoon</a:t>
            </a:r>
            <a:endParaRPr lang="fi-FI"/>
          </a:p>
        </p:txBody>
      </p:sp>
      <p:sp>
        <p:nvSpPr>
          <p:cNvPr id="3" name="Sisällön paikkamerkki 2">
            <a:extLst>
              <a:ext uri="{FF2B5EF4-FFF2-40B4-BE49-F238E27FC236}">
                <a16:creationId xmlns:a16="http://schemas.microsoft.com/office/drawing/2014/main" id="{D27AEDA0-4FF1-4376-9FAE-B99846F3C20E}"/>
              </a:ext>
            </a:extLst>
          </p:cNvPr>
          <p:cNvSpPr>
            <a:spLocks noGrp="1"/>
          </p:cNvSpPr>
          <p:nvPr>
            <p:ph idx="1"/>
          </p:nvPr>
        </p:nvSpPr>
        <p:spPr/>
        <p:txBody>
          <a:bodyPr vert="horz" lIns="91440" tIns="45720" rIns="91440" bIns="45720" rtlCol="0" anchor="t">
            <a:normAutofit/>
          </a:bodyPr>
          <a:lstStyle/>
          <a:p>
            <a:pPr>
              <a:buFontTx/>
              <a:buChar char="-"/>
            </a:pPr>
            <a:r>
              <a:rPr lang="fi-FI">
                <a:ea typeface="+mn-lt"/>
                <a:cs typeface="+mn-lt"/>
              </a:rPr>
              <a:t>Nestetasapainoon vaikuttavia sisäisiä tekijöitä ovat muun muassa ruoansulatuksemme ja ravintoaineiden imeytyminen sekä aineenvaihdunta- ja lopputuotteiden erittäminen.</a:t>
            </a:r>
          </a:p>
          <a:p>
            <a:pPr>
              <a:buFontTx/>
              <a:buChar char="-"/>
            </a:pPr>
            <a:r>
              <a:rPr lang="fi-FI">
                <a:ea typeface="+mn-lt"/>
                <a:cs typeface="+mn-lt"/>
              </a:rPr>
              <a:t>Myös munuaisten, sydämen, verenkierron ja keuhkojen toiminta vaikuttaa nestetasapainoon, ja esimerkiksi hengitysilman mukana haihtuu puoli litraa vettä päivittäin.</a:t>
            </a:r>
          </a:p>
          <a:p>
            <a:pPr>
              <a:buFontTx/>
              <a:buChar char="-"/>
            </a:pPr>
            <a:r>
              <a:rPr lang="fi-FI">
                <a:ea typeface="+mn-lt"/>
                <a:cs typeface="+mn-lt"/>
              </a:rPr>
              <a:t>Kehon lämpötilan säätely vaikuttaa merkittävästi nestetasapainoomme, sillä ihan ilman liikuntaakin hikoilun kautta haihtuu puolisen litraa vettä päivittäin.</a:t>
            </a:r>
            <a:br>
              <a:rPr lang="fi-FI">
                <a:ea typeface="+mn-lt"/>
                <a:cs typeface="+mn-lt"/>
              </a:rPr>
            </a:br>
            <a:endParaRPr lang="fi-FI">
              <a:cs typeface="Calibri"/>
            </a:endParaRPr>
          </a:p>
        </p:txBody>
      </p:sp>
    </p:spTree>
    <p:extLst>
      <p:ext uri="{BB962C8B-B14F-4D97-AF65-F5344CB8AC3E}">
        <p14:creationId xmlns:p14="http://schemas.microsoft.com/office/powerpoint/2010/main" val="1577378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7D5D9B9-83E9-43A9-86B7-F9E7B1A12540}"/>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331EB417-D807-4D0D-9DDA-C1763283C17C}"/>
              </a:ext>
            </a:extLst>
          </p:cNvPr>
          <p:cNvSpPr>
            <a:spLocks noGrp="1"/>
          </p:cNvSpPr>
          <p:nvPr>
            <p:ph idx="1"/>
          </p:nvPr>
        </p:nvSpPr>
        <p:spPr/>
        <p:txBody>
          <a:bodyPr vert="horz" lIns="91440" tIns="45720" rIns="91440" bIns="45720" rtlCol="0" anchor="t">
            <a:normAutofit/>
          </a:bodyPr>
          <a:lstStyle/>
          <a:p>
            <a:pPr>
              <a:buFontTx/>
              <a:buChar char="-"/>
            </a:pPr>
            <a:r>
              <a:rPr lang="fi-FI">
                <a:cs typeface="Calibri"/>
              </a:rPr>
              <a:t>Nestetasapainoon vaikuttavia ulkoisia tekijöitä ovat muun muassa ruokavaliosi laatu, sillä esimerkiksi ruokavalion hiilihydraattien, ja erityisesti kuidun määrä lisäävät nesteentarvetta.</a:t>
            </a:r>
          </a:p>
          <a:p>
            <a:pPr>
              <a:buFontTx/>
              <a:buChar char="-"/>
            </a:pPr>
            <a:r>
              <a:rPr lang="fi-FI">
                <a:cs typeface="Calibri"/>
              </a:rPr>
              <a:t>Vanhetessa elimistön nestepitoisuus laskee. Myös verisuonistossa tapahtuu tilavuuden pienenemistä, minkä takia pienikin veren volyymin muutos on merkityksellinen ja nestehoitoon tulee kiinnittää erityistä huomiota.</a:t>
            </a:r>
            <a:endParaRPr lang="fi-FI">
              <a:ea typeface="+mn-lt"/>
              <a:cs typeface="+mn-lt"/>
            </a:endParaRPr>
          </a:p>
          <a:p>
            <a:endParaRPr lang="fi-FI">
              <a:ea typeface="+mn-lt"/>
              <a:cs typeface="+mn-lt"/>
            </a:endParaRPr>
          </a:p>
          <a:p>
            <a:endParaRPr lang="fi-FI">
              <a:cs typeface="Calibri"/>
            </a:endParaRPr>
          </a:p>
        </p:txBody>
      </p:sp>
    </p:spTree>
    <p:extLst>
      <p:ext uri="{BB962C8B-B14F-4D97-AF65-F5344CB8AC3E}">
        <p14:creationId xmlns:p14="http://schemas.microsoft.com/office/powerpoint/2010/main" val="501823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F4A0281-7B1E-417C-B8BE-05612E9F0765}"/>
              </a:ext>
            </a:extLst>
          </p:cNvPr>
          <p:cNvSpPr>
            <a:spLocks noGrp="1"/>
          </p:cNvSpPr>
          <p:nvPr>
            <p:ph type="title"/>
          </p:nvPr>
        </p:nvSpPr>
        <p:spPr/>
        <p:txBody>
          <a:bodyPr>
            <a:normAutofit fontScale="90000"/>
          </a:bodyPr>
          <a:lstStyle/>
          <a:p>
            <a:r>
              <a:rPr lang="fi-FI">
                <a:ea typeface="+mj-lt"/>
                <a:cs typeface="+mj-lt"/>
              </a:rPr>
              <a:t>Elintoimintoon liittyvät oireet/häiriöt</a:t>
            </a:r>
          </a:p>
          <a:p>
            <a:r>
              <a:rPr lang="fi-FI">
                <a:cs typeface="Calibri Light"/>
              </a:rPr>
              <a:t>(Lämpötasapaino)</a:t>
            </a:r>
          </a:p>
        </p:txBody>
      </p:sp>
      <p:sp>
        <p:nvSpPr>
          <p:cNvPr id="3" name="Sisällön paikkamerkki 2">
            <a:extLst>
              <a:ext uri="{FF2B5EF4-FFF2-40B4-BE49-F238E27FC236}">
                <a16:creationId xmlns:a16="http://schemas.microsoft.com/office/drawing/2014/main" id="{CB99F850-AA88-4BED-8BFA-70084903E987}"/>
              </a:ext>
            </a:extLst>
          </p:cNvPr>
          <p:cNvSpPr>
            <a:spLocks noGrp="1"/>
          </p:cNvSpPr>
          <p:nvPr>
            <p:ph idx="1"/>
          </p:nvPr>
        </p:nvSpPr>
        <p:spPr/>
        <p:txBody>
          <a:bodyPr vert="horz" lIns="91440" tIns="45720" rIns="91440" bIns="45720" rtlCol="0" anchor="t">
            <a:normAutofit/>
          </a:bodyPr>
          <a:lstStyle/>
          <a:p>
            <a:pPr>
              <a:buFontTx/>
              <a:buChar char="-"/>
            </a:pPr>
            <a:r>
              <a:rPr lang="fi-FI">
                <a:ea typeface="+mn-lt"/>
                <a:cs typeface="+mn-lt"/>
              </a:rPr>
              <a:t>Kuumeessa ruumiinlämpö kohoaa normaalia korkeammaksi, koska lämmönsäätelykeskus tulkitsee normaalin ruumiinlämmön liian alhaiseksi ja lämmönsäätelymekanismit pyrkivät nostamaan ruumiinlämmön uudelle tavoitetasolle. Tällöin ihon verenkierto vähenee ja iho kalpenee.</a:t>
            </a:r>
          </a:p>
          <a:p>
            <a:pPr>
              <a:buFontTx/>
              <a:buChar char="-"/>
            </a:pPr>
            <a:r>
              <a:rPr lang="fi-FI">
                <a:ea typeface="+mn-lt"/>
                <a:cs typeface="+mn-lt"/>
              </a:rPr>
              <a:t>Kun ihminen tekee maksimaalista lihastyötä, luustolihakset tuottavat 30–40 kertaa enemmän lämpöä kuin muu elimistö. Tällöin ruumiinlämpö voi nousta jopa 40 asteeseen. Sen seurauksena ihon verenkierto voimistuu ja sitä kautta lämmönhukka suurenee. Ihminen alkaa myös hikoilla.</a:t>
            </a:r>
            <a:endParaRPr lang="fi-FI"/>
          </a:p>
          <a:p>
            <a:endParaRPr lang="fi-FI">
              <a:ea typeface="+mn-lt"/>
              <a:cs typeface="+mn-lt"/>
            </a:endParaRPr>
          </a:p>
          <a:p>
            <a:endParaRPr lang="fi-FI">
              <a:cs typeface="Calibri"/>
            </a:endParaRPr>
          </a:p>
        </p:txBody>
      </p:sp>
    </p:spTree>
    <p:extLst>
      <p:ext uri="{BB962C8B-B14F-4D97-AF65-F5344CB8AC3E}">
        <p14:creationId xmlns:p14="http://schemas.microsoft.com/office/powerpoint/2010/main" val="2694025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71C991-C1CA-4CF7-82A5-8103D22729D6}"/>
              </a:ext>
            </a:extLst>
          </p:cNvPr>
          <p:cNvSpPr>
            <a:spLocks noGrp="1"/>
          </p:cNvSpPr>
          <p:nvPr>
            <p:ph type="title"/>
          </p:nvPr>
        </p:nvSpPr>
        <p:spPr/>
        <p:txBody>
          <a:bodyPr>
            <a:normAutofit fontScale="90000"/>
          </a:bodyPr>
          <a:lstStyle/>
          <a:p>
            <a:r>
              <a:rPr lang="fi-FI">
                <a:ea typeface="+mj-lt"/>
                <a:cs typeface="+mj-lt"/>
              </a:rPr>
              <a:t>Elintoimintoon liittyvät oireet/häiriöt</a:t>
            </a:r>
          </a:p>
          <a:p>
            <a:r>
              <a:rPr lang="fi-FI">
                <a:cs typeface="Calibri Light"/>
              </a:rPr>
              <a:t>(Nestetasapaino)</a:t>
            </a:r>
          </a:p>
        </p:txBody>
      </p:sp>
      <p:sp>
        <p:nvSpPr>
          <p:cNvPr id="3" name="Sisällön paikkamerkki 2">
            <a:extLst>
              <a:ext uri="{FF2B5EF4-FFF2-40B4-BE49-F238E27FC236}">
                <a16:creationId xmlns:a16="http://schemas.microsoft.com/office/drawing/2014/main" id="{72A5442F-0A37-44CC-94CB-F2E5C4D4AC0D}"/>
              </a:ext>
            </a:extLst>
          </p:cNvPr>
          <p:cNvSpPr>
            <a:spLocks noGrp="1"/>
          </p:cNvSpPr>
          <p:nvPr>
            <p:ph idx="1"/>
          </p:nvPr>
        </p:nvSpPr>
        <p:spPr/>
        <p:txBody>
          <a:bodyPr vert="horz" lIns="91440" tIns="45720" rIns="91440" bIns="45720" rtlCol="0" anchor="t">
            <a:normAutofit/>
          </a:bodyPr>
          <a:lstStyle/>
          <a:p>
            <a:pPr>
              <a:buFontTx/>
              <a:buChar char="-"/>
            </a:pPr>
            <a:r>
              <a:rPr lang="fi-FI">
                <a:ea typeface="+mn-lt"/>
                <a:cs typeface="+mn-lt"/>
              </a:rPr>
              <a:t>Nestehukalla tarkoitetaan elimistön kuivumistilaa, joka syntyy elimistön liian vähäisen nestemäärän seurauksena. Jo muutaman prosentin vaje elimistön sisältämän veden määrässä voi aiheuttaa ongelmia. Nestehukan aiheuttamia oireita ei kuitenkaan aina osata yhdistää nestehukkaan.</a:t>
            </a:r>
          </a:p>
          <a:p>
            <a:pPr>
              <a:buFontTx/>
              <a:buChar char="-"/>
            </a:pPr>
            <a:r>
              <a:rPr lang="fi-FI">
                <a:ea typeface="+mn-lt"/>
                <a:cs typeface="+mn-lt"/>
              </a:rPr>
              <a:t>Nestehukan ensioireita on usein päänsärky, verenkierto heikkenee (esim. vaaleat ikenet) ja tilan pahentuessa tulee väsymys. Lopulta pelkkä liikkuminen voi tuntua ylivoimaiselta. Nestehukassa voi ilmetä myös lihaskramppeja, sormien ja jalkojen turpoamista sekä pahimmillaan huimausta, pahoinvointia ja sekavuutta.</a:t>
            </a:r>
            <a:endParaRPr lang="fi-FI">
              <a:cs typeface="Calibri" panose="020F0502020204030204"/>
            </a:endParaRPr>
          </a:p>
        </p:txBody>
      </p:sp>
    </p:spTree>
    <p:extLst>
      <p:ext uri="{BB962C8B-B14F-4D97-AF65-F5344CB8AC3E}">
        <p14:creationId xmlns:p14="http://schemas.microsoft.com/office/powerpoint/2010/main" val="953936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C98CD7-C30C-41FE-A696-D35BB0BC7718}"/>
              </a:ext>
            </a:extLst>
          </p:cNvPr>
          <p:cNvSpPr>
            <a:spLocks noGrp="1"/>
          </p:cNvSpPr>
          <p:nvPr>
            <p:ph type="title"/>
          </p:nvPr>
        </p:nvSpPr>
        <p:spPr/>
        <p:txBody>
          <a:bodyPr>
            <a:normAutofit fontScale="90000"/>
          </a:bodyPr>
          <a:lstStyle/>
          <a:p>
            <a:r>
              <a:rPr lang="fi-FI">
                <a:cs typeface="Calibri Light"/>
              </a:rPr>
              <a:t>Elintoimintojen tarkkailu </a:t>
            </a:r>
            <a:br>
              <a:rPr lang="fi-FI">
                <a:cs typeface="Calibri Light"/>
              </a:rPr>
            </a:br>
            <a:r>
              <a:rPr lang="fi-FI">
                <a:cs typeface="Calibri Light"/>
              </a:rPr>
              <a:t>(Lämpötasapaino)</a:t>
            </a:r>
            <a:endParaRPr lang="fi-FI"/>
          </a:p>
        </p:txBody>
      </p:sp>
      <p:sp>
        <p:nvSpPr>
          <p:cNvPr id="3" name="Sisällön paikkamerkki 2">
            <a:extLst>
              <a:ext uri="{FF2B5EF4-FFF2-40B4-BE49-F238E27FC236}">
                <a16:creationId xmlns:a16="http://schemas.microsoft.com/office/drawing/2014/main" id="{8315976E-1D8D-4856-B226-2E272472716E}"/>
              </a:ext>
            </a:extLst>
          </p:cNvPr>
          <p:cNvSpPr>
            <a:spLocks noGrp="1"/>
          </p:cNvSpPr>
          <p:nvPr>
            <p:ph idx="1"/>
          </p:nvPr>
        </p:nvSpPr>
        <p:spPr/>
        <p:txBody>
          <a:bodyPr vert="horz" lIns="91440" tIns="45720" rIns="91440" bIns="45720" rtlCol="0" anchor="t">
            <a:normAutofit/>
          </a:bodyPr>
          <a:lstStyle/>
          <a:p>
            <a:pPr>
              <a:buFontTx/>
              <a:buChar char="-"/>
            </a:pPr>
            <a:r>
              <a:rPr lang="fi-FI">
                <a:ea typeface="+mn-lt"/>
                <a:cs typeface="+mn-lt"/>
              </a:rPr>
              <a:t>Ihon lämpötilaa ja kosteutta voi parhaiten arvioida vatsan alueelta, koska siellä näiden ominaisuuksien muutokset ovat pienempiä kuin käsissä tai kasvoissa. Vatsan ihon tulisi olla lämmin ja kuiva. </a:t>
            </a:r>
          </a:p>
          <a:p>
            <a:pPr>
              <a:buFontTx/>
              <a:buChar char="-"/>
            </a:pPr>
            <a:r>
              <a:rPr lang="fi-FI">
                <a:ea typeface="+mn-lt"/>
                <a:cs typeface="+mn-lt"/>
              </a:rPr>
              <a:t>Digitaaliset mittarit ovat yhtä luotettavia kuin perinteiset, jos niitä pidetään kainalossa yhtä kauan eli 5–10 minuuttia. Piippauksen jälkeen digitaalinen mittari kertoo kainalosta vasta alustavan tuloksen, joten mittari kannattaa jättää vielä hetkeksi kainaloon.</a:t>
            </a:r>
          </a:p>
          <a:p>
            <a:pPr>
              <a:buFontTx/>
              <a:buChar char="-"/>
            </a:pPr>
            <a:r>
              <a:rPr lang="fi-FI">
                <a:ea typeface="+mn-lt"/>
                <a:cs typeface="+mn-lt"/>
              </a:rPr>
              <a:t>Peräaukosta tai suusta mitattaessa piippaus yleensä kertoo oikean tuloksen saman tien, kun mittari piippaa.</a:t>
            </a:r>
            <a:br>
              <a:rPr lang="fi-FI">
                <a:ea typeface="+mn-lt"/>
                <a:cs typeface="+mn-lt"/>
              </a:rPr>
            </a:br>
            <a:endParaRPr lang="fi-FI">
              <a:ea typeface="+mn-lt"/>
              <a:cs typeface="+mn-lt"/>
            </a:endParaRPr>
          </a:p>
        </p:txBody>
      </p:sp>
    </p:spTree>
    <p:extLst>
      <p:ext uri="{BB962C8B-B14F-4D97-AF65-F5344CB8AC3E}">
        <p14:creationId xmlns:p14="http://schemas.microsoft.com/office/powerpoint/2010/main" val="37814003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i (johtoryhmä)">
  <a:themeElements>
    <a:clrScheme name="Sininen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oni (johtoryhmä)">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i (johtoryhmä)">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otalTime>0</TotalTime>
  <Words>1023</Words>
  <Application>Microsoft Office PowerPoint</Application>
  <PresentationFormat>Laajakuva</PresentationFormat>
  <Paragraphs>48</Paragraphs>
  <Slides>14</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14</vt:i4>
      </vt:variant>
    </vt:vector>
  </HeadingPairs>
  <TitlesOfParts>
    <vt:vector size="20" baseType="lpstr">
      <vt:lpstr>Arial</vt:lpstr>
      <vt:lpstr>Calibri</vt:lpstr>
      <vt:lpstr>Calibri Light</vt:lpstr>
      <vt:lpstr>Century Gothic</vt:lpstr>
      <vt:lpstr>Wingdings 3</vt:lpstr>
      <vt:lpstr>Ioni (johtoryhmä)</vt:lpstr>
      <vt:lpstr>Lämpö- ja nestetasapaino sekä näiden tarkkailu </vt:lpstr>
      <vt:lpstr> Lämpötasapaino </vt:lpstr>
      <vt:lpstr>Nestetasapaino</vt:lpstr>
      <vt:lpstr>Tekijät, jotka vaikuttavat lämpötasapainoon</vt:lpstr>
      <vt:lpstr>Tekijät, jotka vaikuttavat nestetasapainoon</vt:lpstr>
      <vt:lpstr>PowerPoint-esitys</vt:lpstr>
      <vt:lpstr>Elintoimintoon liittyvät oireet/häiriöt (Lämpötasapaino)</vt:lpstr>
      <vt:lpstr>Elintoimintoon liittyvät oireet/häiriöt (Nestetasapaino)</vt:lpstr>
      <vt:lpstr>Elintoimintojen tarkkailu  (Lämpötasapaino)</vt:lpstr>
      <vt:lpstr>Elintoimintojen tarkkailu  (Nestetasapaino)</vt:lpstr>
      <vt:lpstr>PowerPoint-esitys</vt:lpstr>
      <vt:lpstr>PowerPoint-esitys</vt:lpstr>
      <vt:lpstr>Hoito/hoitotyön keinot, joilla auttaa potilasta (Lämpötasapaino)</vt:lpstr>
      <vt:lpstr>Hoito/ hoitotyönkeinot auttaa potilasta (Nestetasapaino)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Lämpö- ja nestetasapaino sekä näiden tarkkailu</dc:title>
  <dc:creator>Joonas Pajarinen</dc:creator>
  <cp:lastModifiedBy>Luhtaniemi Jonna</cp:lastModifiedBy>
  <cp:revision>1</cp:revision>
  <dcterms:created xsi:type="dcterms:W3CDTF">2020-10-12T17:00:57Z</dcterms:created>
  <dcterms:modified xsi:type="dcterms:W3CDTF">2020-10-14T18:03:18Z</dcterms:modified>
</cp:coreProperties>
</file>