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65" r:id="rId5"/>
    <p:sldId id="258" r:id="rId6"/>
    <p:sldId id="259" r:id="rId7"/>
    <p:sldId id="260" r:id="rId8"/>
    <p:sldId id="263" r:id="rId9"/>
    <p:sldId id="266" r:id="rId10"/>
    <p:sldId id="261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1E4516-ADE3-4357-8819-EA9D0D4D3D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Tajunnantaso ja uni- ja valverytmi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CBF79E5-2710-4A62-8FD5-2839059925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Marika Aalto, Linda Laaksonen, Karoliina Koskinen, Aino Kekki, Mira Inkeröinen ja Daria </a:t>
            </a:r>
            <a:r>
              <a:rPr lang="fi-FI" dirty="0" err="1"/>
              <a:t>Värä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1538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3F401F6-FBFF-4C0D-AFAF-991FFC026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Hoito/hoitotyön keinot auttaa potilasta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CCCDE18-6E5D-486C-8840-BE7521E80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Viivästynyt unijakso: Kirkasvalo 5 000-10 000 luksia silmien kautta heräämisen jälkeen klo 5:n ja 10:n välillä 30- 120 min. Melatoniinia 0,5-3 mg 5 h ennen tavanomaista nukkumaanmenoaikaa, mutta kuitenkin viimeistään klo 22.</a:t>
            </a:r>
          </a:p>
          <a:p>
            <a:r>
              <a:rPr lang="fi-FI" dirty="0"/>
              <a:t>Aikaistunut unijakso: Kirkasvaloa 5000-10 000 luksia silmien kautta illan aikana 120 min (esim. klo 19-21)</a:t>
            </a:r>
          </a:p>
        </p:txBody>
      </p:sp>
    </p:spTree>
    <p:extLst>
      <p:ext uri="{BB962C8B-B14F-4D97-AF65-F5344CB8AC3E}">
        <p14:creationId xmlns:p14="http://schemas.microsoft.com/office/powerpoint/2010/main" val="2442124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9B5CAC1-B326-4CF5-B3CB-B923EB964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841CBFE-F5A5-49FE-B8C2-93D75CB17F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116531"/>
            <a:ext cx="9601196" cy="4759337"/>
          </a:xfrm>
        </p:spPr>
        <p:txBody>
          <a:bodyPr>
            <a:normAutofit lnSpcReduction="10000"/>
          </a:bodyPr>
          <a:lstStyle/>
          <a:p>
            <a:r>
              <a:rPr lang="fi-FI" dirty="0"/>
              <a:t>Kaamosunettomuus: Kirkasvaloa 2 500-3 000 luksia silmien kautta heräämisen jälkeen klo 5:n ja 10:n välillä 30-60 min. Tarvittaessa lisäksi sarastusvaloa 30 min ennen haluttua heräämistä.</a:t>
            </a:r>
          </a:p>
          <a:p>
            <a:r>
              <a:rPr lang="fi-FI" dirty="0"/>
              <a:t>Epäsäännöllinen unirytmi: Perussairauden käypä hoito. Lisäksi luonnonvaloa ulkona poutasäällä tai kirkasvaloa 2 500-10 000 luksia silmien kautta heräämisen jälkeen klo 5:n ja 10:n välillä mahdollisimman pitkään ja säännöllisesti. Melatoniinia 0,5-5 mg iltaisin 2 h ennen haluttua nukkumaanmenoaikaa, mutta kuitenkin viimeistään klo 22.</a:t>
            </a:r>
          </a:p>
          <a:p>
            <a:r>
              <a:rPr lang="fi-FI" dirty="0"/>
              <a:t>Tahdistamaton unirytmi: Sokeille henkilölle melatoniinia 0,5 mg iltaisin 2 h ennen haluttua nukkumaanmenoaikaa, mutta kuitenkin viimeistään klo 22. Näkeville henkilöille kirkasvaloa 2 500-10 000 lukuisa silmien kautta heräämisen jälkeen klo  5:n ja 10:n välillä 30-120 min</a:t>
            </a:r>
          </a:p>
        </p:txBody>
      </p:sp>
    </p:spTree>
    <p:extLst>
      <p:ext uri="{BB962C8B-B14F-4D97-AF65-F5344CB8AC3E}">
        <p14:creationId xmlns:p14="http://schemas.microsoft.com/office/powerpoint/2010/main" val="148639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FF873B-B1BF-4D5C-8F94-AC57D9E87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Perustiedot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1DCC1ED-DA8D-4A7F-A31A-28494B13B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Tajunta on ominaisuus.</a:t>
            </a:r>
          </a:p>
          <a:p>
            <a:r>
              <a:rPr lang="fi-FI" dirty="0"/>
              <a:t>Tajuttomuus merkitsee tämän tietoisuuden puuttumista.</a:t>
            </a:r>
          </a:p>
          <a:p>
            <a:r>
              <a:rPr lang="fi-FI" dirty="0"/>
              <a:t>Sisäinen kello.</a:t>
            </a:r>
          </a:p>
          <a:p>
            <a:r>
              <a:rPr lang="fi-FI" dirty="0"/>
              <a:t>Uni jaetaan </a:t>
            </a:r>
            <a:r>
              <a:rPr lang="fi-FI" dirty="0" err="1"/>
              <a:t>nonREM</a:t>
            </a:r>
            <a:r>
              <a:rPr lang="fi-FI" dirty="0"/>
              <a:t> ja REM uneen. Vilkeuni.</a:t>
            </a:r>
          </a:p>
          <a:p>
            <a:r>
              <a:rPr lang="fi-FI" dirty="0" err="1"/>
              <a:t>Torkeesta</a:t>
            </a:r>
            <a:r>
              <a:rPr lang="fi-FI" dirty="0"/>
              <a:t> siirrytään kevyeen uneen.</a:t>
            </a:r>
          </a:p>
          <a:p>
            <a:r>
              <a:rPr lang="fi-FI" dirty="0"/>
              <a:t>Uneen kuuluu myös valveillaoloa.</a:t>
            </a:r>
          </a:p>
        </p:txBody>
      </p:sp>
    </p:spTree>
    <p:extLst>
      <p:ext uri="{BB962C8B-B14F-4D97-AF65-F5344CB8AC3E}">
        <p14:creationId xmlns:p14="http://schemas.microsoft.com/office/powerpoint/2010/main" val="1393346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04C2BF-26EF-44AF-A622-F8EB6DB68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0B046F0-18B8-4FCE-931B-3238CE27C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Mikrouni.</a:t>
            </a:r>
          </a:p>
          <a:p>
            <a:r>
              <a:rPr lang="fi-FI" dirty="0"/>
              <a:t>Ensimmäinen unisykli 70-100min, kevyt uni 10-25min, syvä uni 25-45min.</a:t>
            </a:r>
          </a:p>
          <a:p>
            <a:r>
              <a:rPr lang="fi-FI" dirty="0"/>
              <a:t>Hereillä olon sykli.</a:t>
            </a:r>
          </a:p>
        </p:txBody>
      </p:sp>
    </p:spTree>
    <p:extLst>
      <p:ext uri="{BB962C8B-B14F-4D97-AF65-F5344CB8AC3E}">
        <p14:creationId xmlns:p14="http://schemas.microsoft.com/office/powerpoint/2010/main" val="3765952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2B5EF6-F813-4DBC-8F58-81E409772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0364F6C-F8E0-4C3F-ACE7-187862B37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Mitä aivoissa tapahtuu unen aikana?</a:t>
            </a:r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072B89C-3ECE-49AE-8923-39E12181F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840" y="2633980"/>
            <a:ext cx="4429760" cy="332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59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81E3C9-9B1A-48BB-A723-A32E9E020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Vaikuttavat tekijät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D76D634-B85B-4FE8-A787-84AC804B2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/>
          </a:p>
          <a:p>
            <a:r>
              <a:rPr lang="fi-FI" dirty="0"/>
              <a:t>Sairaudet</a:t>
            </a:r>
          </a:p>
          <a:p>
            <a:r>
              <a:rPr lang="fi-FI" dirty="0"/>
              <a:t>Lääkitykset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8911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B302A93-A81D-40E8-922B-57C513B56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Elintoimintoon liittyvät oireet/häiriöt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46DFF57-A346-4214-91C5-85F4F1AAE1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</a:pPr>
            <a:r>
              <a:rPr lang="fi-FI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Tajunnantason laskun aiheuttaa välittömästi molempien aivopuoliskojen toimintahäiriö tai aivorungon </a:t>
            </a:r>
            <a:r>
              <a:rPr lang="fi-FI" sz="18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retikulaarisen</a:t>
            </a:r>
            <a:r>
              <a:rPr lang="fi-FI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aktivaatiojärjestelmän häiriö.</a:t>
            </a:r>
          </a:p>
          <a:p>
            <a:pPr>
              <a:lnSpc>
                <a:spcPct val="115000"/>
              </a:lnSpc>
            </a:pPr>
            <a:r>
              <a:rPr lang="fi-FI" sz="1800" dirty="0">
                <a:latin typeface="Arial" panose="020B0604020202020204" pitchFamily="34" charset="0"/>
                <a:ea typeface="Arial" panose="020B0604020202020204" pitchFamily="34" charset="0"/>
              </a:rPr>
              <a:t>Uni- ja valverytmin häiriöitä ovat viivästynyt unijakso, aikaistunut unijakso, kaamosmasennus, epäsäännöllinen unirytmi, tahdistumaton unirytmi, vuorotyöunettomuus sekä aikaerorasitus. </a:t>
            </a:r>
          </a:p>
          <a:p>
            <a:pPr>
              <a:lnSpc>
                <a:spcPct val="115000"/>
              </a:lnSpc>
            </a:pPr>
            <a:r>
              <a:rPr lang="fi-FI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Oireina ovat unettomuus, väsymys  tai liikaunisuus.</a:t>
            </a:r>
          </a:p>
          <a:p>
            <a:pPr>
              <a:lnSpc>
                <a:spcPct val="115000"/>
              </a:lnSpc>
            </a:pPr>
            <a:r>
              <a:rPr lang="fi-FI" sz="1800" dirty="0">
                <a:latin typeface="Arial" panose="020B0604020202020204" pitchFamily="34" charset="0"/>
                <a:ea typeface="Arial" panose="020B0604020202020204" pitchFamily="34" charset="0"/>
              </a:rPr>
              <a:t>Oireet johtuvat henkilön sisäisen keskuskellon ja ympäristön ulkoisen aikataulun välisestä epätahdista. </a:t>
            </a:r>
          </a:p>
          <a:p>
            <a:pPr>
              <a:lnSpc>
                <a:spcPct val="115000"/>
              </a:lnSpc>
            </a:pPr>
            <a:r>
              <a:rPr lang="fi-FI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Oireet ovat usein  joko jatkuvia tai toistuvia, ja voivat aiheuttaa merkittävää haittaa monilla tärkeillä toiminnan alueilla. </a:t>
            </a:r>
          </a:p>
          <a:p>
            <a:pPr>
              <a:lnSpc>
                <a:spcPct val="115000"/>
              </a:lnSpc>
            </a:pPr>
            <a:endParaRPr lang="fi-FI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endParaRPr lang="fi-FI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DEE9040-27CC-4634-8FCC-E1BDBA2218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tajunnantason arviointiin. </a:t>
            </a:r>
            <a:endParaRPr kumimoji="0" lang="fi-FI" alt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C8D07C2-9708-4A2E-B0E6-F7634BF11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18945"/>
            <a:ext cx="22313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kumimoji="0" lang="fi-FI" altLang="fi-FI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615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C878D9A-77BE-4701-AE3D-EEFC53CD50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43BE08-0ED1-4B73-AC6D-B7E26A59CD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B2094-7FC0-45FC-BFED-3CB88CEE63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BFDF4D1-C244-4189-B773-708ACDAFD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fi-FI" sz="3400">
                <a:solidFill>
                  <a:srgbClr val="FFFFFF"/>
                </a:solidFill>
              </a:rPr>
              <a:t>Elintoiminnon tarkkailu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A4B640-BB7F-4272-A710-068DBA9F9A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3DF9988-A637-4700-A2A8-EB799F806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pPr marL="1371600" lvl="3" indent="0">
              <a:buNone/>
            </a:pPr>
            <a:r>
              <a:rPr lang="fi-FI" sz="1800" b="1" dirty="0"/>
              <a:t>TAJUNNANTASON TARKKAILU</a:t>
            </a:r>
          </a:p>
          <a:p>
            <a:pPr marL="1371600" lvl="3" indent="0">
              <a:buNone/>
            </a:pPr>
            <a:endParaRPr lang="fi-FI" sz="1800" b="1" dirty="0"/>
          </a:p>
          <a:p>
            <a:pPr lvl="3">
              <a:buFontTx/>
              <a:buChar char="-"/>
            </a:pPr>
            <a:r>
              <a:rPr lang="fi-FI" sz="1800" b="1" dirty="0"/>
              <a:t>SILMIEN AVAAMINEN</a:t>
            </a:r>
          </a:p>
          <a:p>
            <a:pPr lvl="3">
              <a:buFontTx/>
              <a:buChar char="-"/>
            </a:pPr>
            <a:r>
              <a:rPr lang="fi-FI" sz="1800" b="1" dirty="0"/>
              <a:t>PUHEVASTE</a:t>
            </a:r>
          </a:p>
          <a:p>
            <a:pPr lvl="3">
              <a:buFontTx/>
              <a:buChar char="-"/>
            </a:pPr>
            <a:r>
              <a:rPr lang="fi-FI" sz="1800" b="1" dirty="0"/>
              <a:t>LIIKEVASTE</a:t>
            </a:r>
          </a:p>
          <a:p>
            <a:pPr lvl="3">
              <a:buFontTx/>
              <a:buChar char="-"/>
            </a:pPr>
            <a:r>
              <a:rPr lang="fi-FI" sz="1800" b="1" dirty="0"/>
              <a:t>MUSTUAISET</a:t>
            </a:r>
          </a:p>
        </p:txBody>
      </p:sp>
    </p:spTree>
    <p:extLst>
      <p:ext uri="{BB962C8B-B14F-4D97-AF65-F5344CB8AC3E}">
        <p14:creationId xmlns:p14="http://schemas.microsoft.com/office/powerpoint/2010/main" val="1539210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EB4B82D-A989-40D8-A457-F1D9C03455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E99EC7-4ECA-46FD-A4EE-C28A8AC673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6" y="28937"/>
            <a:ext cx="12188825" cy="6856214"/>
          </a:xfrm>
          <a:prstGeom prst="rect">
            <a:avLst/>
          </a:prstGeom>
        </p:spPr>
      </p:pic>
      <p:pic>
        <p:nvPicPr>
          <p:cNvPr id="2" name="image1.png">
            <a:extLst>
              <a:ext uri="{FF2B5EF4-FFF2-40B4-BE49-F238E27FC236}">
                <a16:creationId xmlns:a16="http://schemas.microsoft.com/office/drawing/2014/main" id="{C9BBB716-3823-42B0-9549-C9E1D30BF2C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848037" y="1149305"/>
            <a:ext cx="4477014" cy="461547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7034349-EB95-4DEC-941A-A5BEB23CCC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8956"/>
            <a:ext cx="12234672" cy="658368"/>
            <a:chOff x="-18288" y="3128956"/>
            <a:chExt cx="12234672" cy="658368"/>
          </a:xfrm>
        </p:grpSpPr>
        <p:sp useBgFill="1">
          <p:nvSpPr>
            <p:cNvPr id="12" name="Rounded Rectangle 21">
              <a:extLst>
                <a:ext uri="{FF2B5EF4-FFF2-40B4-BE49-F238E27FC236}">
                  <a16:creationId xmlns:a16="http://schemas.microsoft.com/office/drawing/2014/main" id="{4ED14EF1-39B3-426A-842A-CEA137A65D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2303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prstClr val="black">
                  <a:alpha val="86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0BA46E3-54EA-491A-BDC2-C9A945118E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8288" y="3154680"/>
              <a:ext cx="777240" cy="606425"/>
            </a:xfrm>
            <a:prstGeom prst="rect">
              <a:avLst/>
            </a:prstGeom>
          </p:spPr>
        </p:pic>
        <p:sp useBgFill="1">
          <p:nvSpPr>
            <p:cNvPr id="14" name="Rounded Rectangle 27">
              <a:extLst>
                <a:ext uri="{FF2B5EF4-FFF2-40B4-BE49-F238E27FC236}">
                  <a16:creationId xmlns:a16="http://schemas.microsoft.com/office/drawing/2014/main" id="{BC6C1592-02CC-4EA4-9A0E-7BE7C1ED8B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14377" y="3128956"/>
              <a:ext cx="45720" cy="658368"/>
            </a:xfrm>
            <a:prstGeom prst="roundRect">
              <a:avLst>
                <a:gd name="adj" fmla="val 50000"/>
              </a:avLst>
            </a:prstGeom>
            <a:ln w="9525">
              <a:noFill/>
            </a:ln>
            <a:effectLst>
              <a:innerShdw blurRad="114300">
                <a:srgbClr val="171717">
                  <a:alpha val="82745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67E44A5-FAF8-4D81-90C9-CFD68F1A13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11439144" y="3154680"/>
              <a:ext cx="777240" cy="606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8399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EF6484AB-8DEE-4E3E-B300-E403DD60EEF7}"/>
              </a:ext>
            </a:extLst>
          </p:cNvPr>
          <p:cNvSpPr txBox="1"/>
          <p:nvPr/>
        </p:nvSpPr>
        <p:spPr>
          <a:xfrm>
            <a:off x="1145407" y="1164657"/>
            <a:ext cx="10019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			      </a:t>
            </a:r>
            <a:r>
              <a:rPr lang="fi-FI" sz="2400" dirty="0">
                <a:latin typeface="Abadi" panose="020B0604020104020204" pitchFamily="34" charset="0"/>
              </a:rPr>
              <a:t>UNI- JA VALVERYTMIN TARKKAILU</a:t>
            </a:r>
            <a:endParaRPr lang="fi-FI" sz="2400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78BBFE2F-F2F8-44AB-ACE3-23518C8FC5B9}"/>
              </a:ext>
            </a:extLst>
          </p:cNvPr>
          <p:cNvSpPr txBox="1"/>
          <p:nvPr/>
        </p:nvSpPr>
        <p:spPr>
          <a:xfrm>
            <a:off x="1559292" y="2175309"/>
            <a:ext cx="960601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  <a:p>
            <a:pPr marL="342900" indent="-342900">
              <a:buFontTx/>
              <a:buChar char="-"/>
            </a:pPr>
            <a:r>
              <a:rPr lang="fi-FI" sz="2000" dirty="0">
                <a:latin typeface="Abadi" panose="020B0604020104020204" pitchFamily="34" charset="0"/>
              </a:rPr>
              <a:t>HAVAINNOINTI</a:t>
            </a:r>
          </a:p>
          <a:p>
            <a:pPr marL="342900" indent="-342900">
              <a:buFontTx/>
              <a:buChar char="-"/>
            </a:pPr>
            <a:endParaRPr lang="fi-FI" sz="2000" dirty="0">
              <a:latin typeface="Abadi" panose="020B0604020104020204" pitchFamily="34" charset="0"/>
            </a:endParaRPr>
          </a:p>
          <a:p>
            <a:pPr marL="342900" indent="-342900">
              <a:buFontTx/>
              <a:buChar char="-"/>
            </a:pPr>
            <a:endParaRPr lang="fi-FI" sz="2000" dirty="0">
              <a:latin typeface="Abadi" panose="020B06040201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i-FI" sz="2000" dirty="0">
                <a:latin typeface="Abadi" panose="020B0604020104020204" pitchFamily="34" charset="0"/>
              </a:rPr>
              <a:t> ERILAISET RANNEKKEET JA SORMUKSET (voi seurata oman unen määrää ja laatua)</a:t>
            </a:r>
          </a:p>
          <a:p>
            <a:pPr marL="285750" indent="-285750">
              <a:buFontTx/>
              <a:buChar char="-"/>
            </a:pPr>
            <a:endParaRPr lang="fi-FI" sz="2000" dirty="0">
              <a:latin typeface="Abadi" panose="020B0604020104020204" pitchFamily="34" charset="0"/>
            </a:endParaRPr>
          </a:p>
          <a:p>
            <a:pPr marL="285750" indent="-285750">
              <a:buFontTx/>
              <a:buChar char="-"/>
            </a:pPr>
            <a:endParaRPr lang="fi-FI" sz="2000" dirty="0">
              <a:latin typeface="Abadi" panose="020B06040201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i-FI" sz="2000" dirty="0">
                <a:latin typeface="Abadi" panose="020B0604020104020204" pitchFamily="34" charset="0"/>
              </a:rPr>
              <a:t>ANTURI PATJANALLA (lituska anturi, joka sijoitetaan patjan alle)</a:t>
            </a:r>
          </a:p>
          <a:p>
            <a:pPr marL="285750" indent="-285750">
              <a:buFontTx/>
              <a:buChar char="-"/>
            </a:pPr>
            <a:endParaRPr lang="fi-FI" sz="2000" dirty="0">
              <a:latin typeface="Abadi" panose="020B0604020104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i-FI" sz="2000" dirty="0">
                <a:latin typeface="Abadi" panose="020B0604020104020204" pitchFamily="34" charset="0"/>
              </a:rPr>
              <a:t>UNIPÄIVÄKIRJA</a:t>
            </a:r>
          </a:p>
          <a:p>
            <a:pPr marL="285750" indent="-285750">
              <a:buFontTx/>
              <a:buChar char="-"/>
            </a:pPr>
            <a:endParaRPr lang="fi-FI" sz="2000" dirty="0">
              <a:latin typeface="Abadi" panose="020B0604020104020204" pitchFamily="34" charset="0"/>
            </a:endParaRPr>
          </a:p>
          <a:p>
            <a:pPr marL="285750" indent="-285750">
              <a:buFontTx/>
              <a:buChar char="-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791333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3253</TotalTime>
  <Words>381</Words>
  <Application>Microsoft Office PowerPoint</Application>
  <PresentationFormat>Laajakuva</PresentationFormat>
  <Paragraphs>49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5" baseType="lpstr">
      <vt:lpstr>Abadi</vt:lpstr>
      <vt:lpstr>Arial</vt:lpstr>
      <vt:lpstr>Garamond</vt:lpstr>
      <vt:lpstr>Orgaaninen</vt:lpstr>
      <vt:lpstr>Tajunnantaso ja uni- ja valverytmi</vt:lpstr>
      <vt:lpstr>Perustiedot </vt:lpstr>
      <vt:lpstr>PowerPoint-esitys</vt:lpstr>
      <vt:lpstr>PowerPoint-esitys</vt:lpstr>
      <vt:lpstr>Vaikuttavat tekijät</vt:lpstr>
      <vt:lpstr>Elintoimintoon liittyvät oireet/häiriöt</vt:lpstr>
      <vt:lpstr>Elintoiminnon tarkkailu</vt:lpstr>
      <vt:lpstr>PowerPoint-esitys</vt:lpstr>
      <vt:lpstr>PowerPoint-esitys</vt:lpstr>
      <vt:lpstr>Hoito/hoitotyön keinot auttaa potilasta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Tajunnantaso ja uni- ja valverytmi</dc:title>
  <dc:creator>Kekki Aino</dc:creator>
  <cp:lastModifiedBy>Luhtaniemi Jonna</cp:lastModifiedBy>
  <cp:revision>2</cp:revision>
  <dcterms:created xsi:type="dcterms:W3CDTF">2020-09-29T07:31:03Z</dcterms:created>
  <dcterms:modified xsi:type="dcterms:W3CDTF">2020-10-14T18:04:27Z</dcterms:modified>
</cp:coreProperties>
</file>