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60" r:id="rId5"/>
    <p:sldId id="275" r:id="rId6"/>
    <p:sldId id="256" r:id="rId7"/>
    <p:sldId id="261" r:id="rId8"/>
    <p:sldId id="264" r:id="rId9"/>
    <p:sldId id="262" r:id="rId10"/>
    <p:sldId id="276" r:id="rId11"/>
    <p:sldId id="283" r:id="rId12"/>
    <p:sldId id="284" r:id="rId13"/>
    <p:sldId id="285" r:id="rId14"/>
    <p:sldId id="286" r:id="rId15"/>
    <p:sldId id="287" r:id="rId16"/>
    <p:sldId id="288" r:id="rId17"/>
    <p:sldId id="289" r:id="rId18"/>
    <p:sldId id="290" r:id="rId19"/>
    <p:sldId id="291" r:id="rId20"/>
    <p:sldId id="292" r:id="rId21"/>
    <p:sldId id="293" r:id="rId22"/>
    <p:sldId id="294" r:id="rId23"/>
    <p:sldId id="295" r:id="rId24"/>
    <p:sldId id="265" r:id="rId25"/>
    <p:sldId id="268" r:id="rId26"/>
    <p:sldId id="298" r:id="rId27"/>
    <p:sldId id="269" r:id="rId28"/>
    <p:sldId id="270" r:id="rId29"/>
    <p:sldId id="278" r:id="rId30"/>
    <p:sldId id="279" r:id="rId31"/>
    <p:sldId id="280" r:id="rId32"/>
    <p:sldId id="271" r:id="rId33"/>
    <p:sldId id="272" r:id="rId34"/>
    <p:sldId id="281" r:id="rId35"/>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BA244E-8104-6146-80EF-5849E2B6A765}" v="7" dt="2020-09-24T11:22:34.952"/>
    <p1510:client id="{D0583214-9DBA-5770-14B1-95AD464D6424}" v="4" dt="2020-10-12T16:22:01.4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658"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10/14/2020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747086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10/14/2020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836673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10/14/2020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196427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10/14/2020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215761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10/14/2020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0474383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10/14/2020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1033996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10/14/2020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65870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409824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656772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10/14/2020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308478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10/14/2020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2025230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10/14/2020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35965903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hyperlink" Target="http://&#160;https:/www.youtube.com/watch?v=hxtkEhArXdA"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524CD9D-304F-4C65-A798-A798E7C334F7}"/>
              </a:ext>
            </a:extLst>
          </p:cNvPr>
          <p:cNvSpPr>
            <a:spLocks noGrp="1"/>
          </p:cNvSpPr>
          <p:nvPr>
            <p:ph type="title"/>
          </p:nvPr>
        </p:nvSpPr>
        <p:spPr/>
        <p:txBody>
          <a:bodyPr/>
          <a:lstStyle/>
          <a:p>
            <a:r>
              <a:rPr lang="fi-FI"/>
              <a:t>Verenkierto ja sen tarkkailu</a:t>
            </a:r>
          </a:p>
        </p:txBody>
      </p:sp>
      <p:pic>
        <p:nvPicPr>
          <p:cNvPr id="6" name="Sisällön paikkamerkki 5">
            <a:extLst>
              <a:ext uri="{FF2B5EF4-FFF2-40B4-BE49-F238E27FC236}">
                <a16:creationId xmlns:a16="http://schemas.microsoft.com/office/drawing/2014/main" id="{F4A4ECB3-CF7A-4043-A163-A44954010678}"/>
              </a:ext>
            </a:extLst>
          </p:cNvPr>
          <p:cNvPicPr>
            <a:picLocks noGrp="1" noChangeAspect="1"/>
          </p:cNvPicPr>
          <p:nvPr>
            <p:ph sz="half" idx="1"/>
          </p:nvPr>
        </p:nvPicPr>
        <p:blipFill>
          <a:blip r:embed="rId2"/>
          <a:stretch>
            <a:fillRect/>
          </a:stretch>
        </p:blipFill>
        <p:spPr>
          <a:xfrm>
            <a:off x="1458931" y="1589318"/>
            <a:ext cx="2609635" cy="5071051"/>
          </a:xfrm>
        </p:spPr>
      </p:pic>
      <p:sp>
        <p:nvSpPr>
          <p:cNvPr id="4" name="Sisällön paikkamerkki 3">
            <a:extLst>
              <a:ext uri="{FF2B5EF4-FFF2-40B4-BE49-F238E27FC236}">
                <a16:creationId xmlns:a16="http://schemas.microsoft.com/office/drawing/2014/main" id="{5F2DD55D-B5B1-48A3-8A1F-E9E04692A238}"/>
              </a:ext>
            </a:extLst>
          </p:cNvPr>
          <p:cNvSpPr>
            <a:spLocks noGrp="1"/>
          </p:cNvSpPr>
          <p:nvPr>
            <p:ph sz="half" idx="2"/>
          </p:nvPr>
        </p:nvSpPr>
        <p:spPr>
          <a:xfrm>
            <a:off x="5935894" y="5250094"/>
            <a:ext cx="5181600" cy="791932"/>
          </a:xfrm>
        </p:spPr>
        <p:txBody>
          <a:bodyPr>
            <a:normAutofit lnSpcReduction="10000"/>
          </a:bodyPr>
          <a:lstStyle/>
          <a:p>
            <a:pPr marL="0" indent="0">
              <a:buNone/>
            </a:pPr>
            <a:r>
              <a:rPr lang="fi-FI"/>
              <a:t>Mari, Suvi, Maarit, Olga, Tiia ja Anni</a:t>
            </a:r>
          </a:p>
        </p:txBody>
      </p:sp>
    </p:spTree>
    <p:extLst>
      <p:ext uri="{BB962C8B-B14F-4D97-AF65-F5344CB8AC3E}">
        <p14:creationId xmlns:p14="http://schemas.microsoft.com/office/powerpoint/2010/main" val="313349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194B1D3-7722-4B83-9939-C8E75599337B}"/>
              </a:ext>
            </a:extLst>
          </p:cNvPr>
          <p:cNvSpPr>
            <a:spLocks noGrp="1"/>
          </p:cNvSpPr>
          <p:nvPr>
            <p:ph type="title"/>
          </p:nvPr>
        </p:nvSpPr>
        <p:spPr/>
        <p:txBody>
          <a:bodyPr/>
          <a:lstStyle/>
          <a:p>
            <a:r>
              <a:rPr lang="fi-FI"/>
              <a:t>Verenkiertojärjestelmä</a:t>
            </a:r>
          </a:p>
        </p:txBody>
      </p:sp>
      <p:pic>
        <p:nvPicPr>
          <p:cNvPr id="6" name="Sisällön paikkamerkki 5">
            <a:extLst>
              <a:ext uri="{FF2B5EF4-FFF2-40B4-BE49-F238E27FC236}">
                <a16:creationId xmlns:a16="http://schemas.microsoft.com/office/drawing/2014/main" id="{87C4790B-2153-4CF6-AA51-C67D749E3D70}"/>
              </a:ext>
            </a:extLst>
          </p:cNvPr>
          <p:cNvPicPr>
            <a:picLocks noGrp="1" noChangeAspect="1"/>
          </p:cNvPicPr>
          <p:nvPr>
            <p:ph sz="half" idx="1"/>
          </p:nvPr>
        </p:nvPicPr>
        <p:blipFill>
          <a:blip r:embed="rId2"/>
          <a:stretch>
            <a:fillRect/>
          </a:stretch>
        </p:blipFill>
        <p:spPr>
          <a:xfrm>
            <a:off x="1160980" y="1468438"/>
            <a:ext cx="3768470" cy="5253831"/>
          </a:xfrm>
        </p:spPr>
      </p:pic>
      <p:sp>
        <p:nvSpPr>
          <p:cNvPr id="4" name="Sisällön paikkamerkki 3">
            <a:extLst>
              <a:ext uri="{FF2B5EF4-FFF2-40B4-BE49-F238E27FC236}">
                <a16:creationId xmlns:a16="http://schemas.microsoft.com/office/drawing/2014/main" id="{FC57ADAF-2DD1-434F-923A-0F99C122758E}"/>
              </a:ext>
            </a:extLst>
          </p:cNvPr>
          <p:cNvSpPr>
            <a:spLocks noGrp="1"/>
          </p:cNvSpPr>
          <p:nvPr>
            <p:ph sz="half" idx="2"/>
          </p:nvPr>
        </p:nvSpPr>
        <p:spPr>
          <a:xfrm>
            <a:off x="6088857" y="1611313"/>
            <a:ext cx="5264943" cy="4863305"/>
          </a:xfrm>
        </p:spPr>
        <p:txBody>
          <a:bodyPr vert="horz" lIns="91440" tIns="45720" rIns="91440" bIns="45720" rtlCol="0" anchor="t">
            <a:normAutofit lnSpcReduction="10000"/>
          </a:bodyPr>
          <a:lstStyle/>
          <a:p>
            <a:r>
              <a:rPr lang="fi-FI"/>
              <a:t>Siihen kuuluvat sydän ja verisuonisto</a:t>
            </a:r>
          </a:p>
          <a:p>
            <a:r>
              <a:rPr lang="fi-FI"/>
              <a:t>Koostuu isosta ja pienestä verenkierrosta eli keuhkoverenkierrosta</a:t>
            </a:r>
            <a:endParaRPr lang="fi-FI">
              <a:cs typeface="Calibri"/>
            </a:endParaRPr>
          </a:p>
          <a:p>
            <a:r>
              <a:rPr lang="fi-FI"/>
              <a:t>Ison verenkierron tehtävä on kuljettaa hapekasta verta kaikkialle elimistöön.</a:t>
            </a:r>
            <a:endParaRPr lang="fi-FI">
              <a:cs typeface="Calibri"/>
            </a:endParaRPr>
          </a:p>
          <a:p>
            <a:r>
              <a:rPr lang="fi-FI"/>
              <a:t>Pieni verenkierto huolehtii veren </a:t>
            </a:r>
            <a:r>
              <a:rPr lang="fi-FI" err="1"/>
              <a:t>happeutumisesta</a:t>
            </a:r>
            <a:r>
              <a:rPr lang="fi-FI"/>
              <a:t> ja samalla hiilidioksidin poistamisesta elimistöstä keuhkojen kautta.</a:t>
            </a:r>
            <a:endParaRPr lang="fi-FI">
              <a:cs typeface="Calibri"/>
            </a:endParaRPr>
          </a:p>
          <a:p>
            <a:endParaRPr lang="fi-FI"/>
          </a:p>
        </p:txBody>
      </p:sp>
    </p:spTree>
    <p:extLst>
      <p:ext uri="{BB962C8B-B14F-4D97-AF65-F5344CB8AC3E}">
        <p14:creationId xmlns:p14="http://schemas.microsoft.com/office/powerpoint/2010/main" val="2539911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8E7E784-6340-43D4-A855-65EDF830E0F8}"/>
              </a:ext>
            </a:extLst>
          </p:cNvPr>
          <p:cNvSpPr>
            <a:spLocks noGrp="1"/>
          </p:cNvSpPr>
          <p:nvPr>
            <p:ph type="ctrTitle"/>
          </p:nvPr>
        </p:nvSpPr>
        <p:spPr>
          <a:xfrm>
            <a:off x="1524000" y="226194"/>
            <a:ext cx="8505524" cy="1187700"/>
          </a:xfrm>
        </p:spPr>
        <p:txBody>
          <a:bodyPr>
            <a:normAutofit fontScale="90000"/>
          </a:bodyPr>
          <a:lstStyle/>
          <a:p>
            <a:r>
              <a:rPr lang="fi-FI"/>
              <a:t/>
            </a:r>
            <a:br>
              <a:rPr lang="fi-FI"/>
            </a:br>
            <a:r>
              <a:rPr lang="fi-FI"/>
              <a:t>Verenkierron tehtävät:</a:t>
            </a:r>
          </a:p>
        </p:txBody>
      </p:sp>
      <p:sp>
        <p:nvSpPr>
          <p:cNvPr id="3" name="Alaotsikko 2">
            <a:extLst>
              <a:ext uri="{FF2B5EF4-FFF2-40B4-BE49-F238E27FC236}">
                <a16:creationId xmlns:a16="http://schemas.microsoft.com/office/drawing/2014/main" id="{9E455AE0-25E6-458E-8B45-C3DFB0D0332D}"/>
              </a:ext>
            </a:extLst>
          </p:cNvPr>
          <p:cNvSpPr>
            <a:spLocks noGrp="1"/>
          </p:cNvSpPr>
          <p:nvPr>
            <p:ph type="subTitle" idx="1"/>
          </p:nvPr>
        </p:nvSpPr>
        <p:spPr>
          <a:xfrm>
            <a:off x="1476376" y="1328287"/>
            <a:ext cx="9191624" cy="5446394"/>
          </a:xfrm>
        </p:spPr>
        <p:txBody>
          <a:bodyPr vert="horz" lIns="91440" tIns="45720" rIns="91440" bIns="45720" rtlCol="0" anchor="t">
            <a:normAutofit/>
          </a:bodyPr>
          <a:lstStyle/>
          <a:p>
            <a:endParaRPr lang="fi-FI"/>
          </a:p>
          <a:p>
            <a:pPr marL="342900" indent="-342900" algn="l">
              <a:buChar char="•"/>
            </a:pPr>
            <a:r>
              <a:rPr lang="fi-FI" dirty="0">
                <a:ea typeface="+mn-lt"/>
                <a:cs typeface="+mn-lt"/>
              </a:rPr>
              <a:t>Kuljettaa soluille ja kudoksille happea</a:t>
            </a:r>
            <a:endParaRPr lang="fi-FI" dirty="0">
              <a:cs typeface="Calibri" panose="020F0502020204030204"/>
            </a:endParaRPr>
          </a:p>
          <a:p>
            <a:pPr marL="342900" indent="-342900" algn="l">
              <a:buChar char="•"/>
            </a:pPr>
            <a:r>
              <a:rPr lang="fi-FI" dirty="0">
                <a:ea typeface="+mn-lt"/>
                <a:cs typeface="+mn-lt"/>
              </a:rPr>
              <a:t>Kuljettaa soluissa aineenvaihdunnan tuloksena syntynyttä  hiilidioksidia sekä muita kuona-aineita niitä käsitteleviin tai poistaviin elimiin kuten maksaan, keuhkoihin ja munuaisiin</a:t>
            </a:r>
            <a:endParaRPr lang="fi-FI" dirty="0">
              <a:cs typeface="Calibri" panose="020F0502020204030204"/>
            </a:endParaRPr>
          </a:p>
          <a:p>
            <a:pPr marL="342900" indent="-342900" algn="l">
              <a:buChar char="•"/>
            </a:pPr>
            <a:r>
              <a:rPr lang="fi-FI" dirty="0">
                <a:ea typeface="+mn-lt"/>
                <a:cs typeface="+mn-lt"/>
              </a:rPr>
              <a:t> Huolehtii suolistosta imeytyneiden ravintoaineiden kuljetuksesta kaikkialle elimistöön</a:t>
            </a:r>
            <a:endParaRPr lang="fi-FI" dirty="0">
              <a:cs typeface="Calibri" panose="020F0502020204030204"/>
            </a:endParaRPr>
          </a:p>
          <a:p>
            <a:pPr marL="342900" indent="-342900" algn="l">
              <a:buChar char="•"/>
            </a:pPr>
            <a:r>
              <a:rPr lang="fi-FI" dirty="0">
                <a:ea typeface="+mn-lt"/>
                <a:cs typeface="+mn-lt"/>
              </a:rPr>
              <a:t>Kuljettaa hormoneita, jotka toimivat elimistössä eräänlaisina viestiaineina</a:t>
            </a:r>
            <a:endParaRPr lang="fi-FI" dirty="0">
              <a:cs typeface="Calibri" panose="020F0502020204030204"/>
            </a:endParaRPr>
          </a:p>
          <a:p>
            <a:pPr marL="342900" indent="-342900" algn="l">
              <a:buChar char="•"/>
            </a:pPr>
            <a:r>
              <a:rPr lang="fi-FI" dirty="0">
                <a:ea typeface="+mn-lt"/>
                <a:cs typeface="+mn-lt"/>
              </a:rPr>
              <a:t>Tasaa nopeasti elimistön eri osien lämpötila- ja happamuuseroja</a:t>
            </a:r>
            <a:endParaRPr lang="fi-FI" dirty="0">
              <a:cs typeface="Calibri" panose="020F0502020204030204"/>
            </a:endParaRPr>
          </a:p>
          <a:p>
            <a:pPr marL="342900" indent="-342900" algn="l">
              <a:buChar char="•"/>
            </a:pPr>
            <a:r>
              <a:rPr lang="fi-FI" dirty="0">
                <a:ea typeface="+mn-lt"/>
                <a:cs typeface="+mn-lt"/>
              </a:rPr>
              <a:t>Elimistön puolustautuminen vieraita pieneliöitä tai yhdisteitä vastaan valkosolujen avulla</a:t>
            </a:r>
            <a:endParaRPr lang="fi-FI" dirty="0">
              <a:cs typeface="Calibri" panose="020F0502020204030204"/>
            </a:endParaRPr>
          </a:p>
          <a:p>
            <a:pPr marL="342900" indent="-342900" algn="l">
              <a:buFont typeface="Arial" panose="020B0604020202020204" pitchFamily="34" charset="0"/>
              <a:buChar char="•"/>
            </a:pPr>
            <a:endParaRPr lang="fi-FI">
              <a:cs typeface="Calibri" panose="020F0502020204030204"/>
            </a:endParaRPr>
          </a:p>
          <a:p>
            <a:pPr marL="342900" indent="-342900">
              <a:buFont typeface="Arial" panose="020B0604020202020204" pitchFamily="34" charset="0"/>
              <a:buChar char="•"/>
            </a:pPr>
            <a:endParaRPr lang="fi-FI"/>
          </a:p>
          <a:p>
            <a:pPr marL="342900" indent="-342900">
              <a:buFont typeface="Arial" panose="020B0604020202020204" pitchFamily="34" charset="0"/>
              <a:buChar char="•"/>
            </a:pPr>
            <a:endParaRPr lang="fi-FI"/>
          </a:p>
          <a:p>
            <a:endParaRPr lang="fi-FI"/>
          </a:p>
        </p:txBody>
      </p:sp>
    </p:spTree>
    <p:extLst>
      <p:ext uri="{BB962C8B-B14F-4D97-AF65-F5344CB8AC3E}">
        <p14:creationId xmlns:p14="http://schemas.microsoft.com/office/powerpoint/2010/main" val="938811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7060E7A-F929-44EC-B7D4-AE529CA530BF}"/>
              </a:ext>
            </a:extLst>
          </p:cNvPr>
          <p:cNvSpPr>
            <a:spLocks noGrp="1"/>
          </p:cNvSpPr>
          <p:nvPr>
            <p:ph type="ctrTitle"/>
          </p:nvPr>
        </p:nvSpPr>
        <p:spPr>
          <a:xfrm>
            <a:off x="1524000" y="1122363"/>
            <a:ext cx="9144000" cy="1158500"/>
          </a:xfrm>
        </p:spPr>
        <p:txBody>
          <a:bodyPr/>
          <a:lstStyle/>
          <a:p>
            <a:r>
              <a:rPr lang="fi-FI"/>
              <a:t>Verisuonet</a:t>
            </a:r>
          </a:p>
        </p:txBody>
      </p:sp>
      <p:sp>
        <p:nvSpPr>
          <p:cNvPr id="3" name="Alaotsikko 2">
            <a:extLst>
              <a:ext uri="{FF2B5EF4-FFF2-40B4-BE49-F238E27FC236}">
                <a16:creationId xmlns:a16="http://schemas.microsoft.com/office/drawing/2014/main" id="{13D691E4-F22D-4043-AD4C-C7247FBCDE38}"/>
              </a:ext>
            </a:extLst>
          </p:cNvPr>
          <p:cNvSpPr>
            <a:spLocks noGrp="1"/>
          </p:cNvSpPr>
          <p:nvPr>
            <p:ph type="subTitle" idx="1"/>
          </p:nvPr>
        </p:nvSpPr>
        <p:spPr>
          <a:xfrm>
            <a:off x="1524000" y="2578813"/>
            <a:ext cx="9144000" cy="3626778"/>
          </a:xfrm>
        </p:spPr>
        <p:txBody>
          <a:bodyPr vert="horz" lIns="91440" tIns="45720" rIns="91440" bIns="45720" rtlCol="0" anchor="t">
            <a:normAutofit/>
          </a:bodyPr>
          <a:lstStyle/>
          <a:p>
            <a:pPr marL="342900" indent="-342900" algn="l">
              <a:buFont typeface="Arial" panose="020B0604020202020204" pitchFamily="34" charset="0"/>
              <a:buChar char="•"/>
            </a:pPr>
            <a:r>
              <a:rPr lang="fi-FI" sz="2800"/>
              <a:t>Valtimot: Kuljettavat verta kudoksiin sydämestä poispäin. Ne haarautuvat yhä pienemmiksi suoniksi, kunnes ne lopulta muodostavat tiheän hiussuoniverkoston.</a:t>
            </a:r>
            <a:endParaRPr lang="fi-FI" sz="2800">
              <a:cs typeface="Calibri"/>
            </a:endParaRPr>
          </a:p>
          <a:p>
            <a:pPr marL="342900" indent="-342900" algn="l">
              <a:buFont typeface="Arial" panose="020B0604020202020204" pitchFamily="34" charset="0"/>
              <a:buChar char="•"/>
            </a:pPr>
            <a:r>
              <a:rPr lang="fi-FI" sz="2800"/>
              <a:t>Hiussuonisto: Pienimpiä verisuonia kutsutaan hiussuoniksi. Yhdistävät valtimot laskimoihin.</a:t>
            </a:r>
            <a:endParaRPr lang="fi-FI" sz="2800">
              <a:cs typeface="Calibri" panose="020F0502020204030204"/>
            </a:endParaRPr>
          </a:p>
          <a:p>
            <a:pPr marL="342900" indent="-342900" algn="l">
              <a:buFont typeface="Arial" panose="020B0604020202020204" pitchFamily="34" charset="0"/>
              <a:buChar char="•"/>
            </a:pPr>
            <a:r>
              <a:rPr lang="fi-FI" sz="2800"/>
              <a:t>Laskimot: Kuljettavat verta elimistöstä sydämeen.</a:t>
            </a:r>
            <a:endParaRPr lang="fi-FI" sz="2800">
              <a:cs typeface="Calibri" panose="020F0502020204030204"/>
            </a:endParaRPr>
          </a:p>
        </p:txBody>
      </p:sp>
    </p:spTree>
    <p:extLst>
      <p:ext uri="{BB962C8B-B14F-4D97-AF65-F5344CB8AC3E}">
        <p14:creationId xmlns:p14="http://schemas.microsoft.com/office/powerpoint/2010/main" val="3015036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B3B66D4-4721-4076-BA28-5DB6F0514E1D}"/>
              </a:ext>
            </a:extLst>
          </p:cNvPr>
          <p:cNvSpPr>
            <a:spLocks noGrp="1"/>
          </p:cNvSpPr>
          <p:nvPr>
            <p:ph type="title"/>
          </p:nvPr>
        </p:nvSpPr>
        <p:spPr>
          <a:xfrm>
            <a:off x="838200" y="365125"/>
            <a:ext cx="10515600" cy="1142979"/>
          </a:xfrm>
        </p:spPr>
        <p:txBody>
          <a:bodyPr/>
          <a:lstStyle/>
          <a:p>
            <a:r>
              <a:rPr lang="fi-FI"/>
              <a:t>Sydän</a:t>
            </a:r>
          </a:p>
        </p:txBody>
      </p:sp>
      <p:sp>
        <p:nvSpPr>
          <p:cNvPr id="3" name="Sisällön paikkamerkki 2">
            <a:extLst>
              <a:ext uri="{FF2B5EF4-FFF2-40B4-BE49-F238E27FC236}">
                <a16:creationId xmlns:a16="http://schemas.microsoft.com/office/drawing/2014/main" id="{61B05C5C-986D-4A44-88DA-6F1C48D13B7F}"/>
              </a:ext>
            </a:extLst>
          </p:cNvPr>
          <p:cNvSpPr>
            <a:spLocks noGrp="1"/>
          </p:cNvSpPr>
          <p:nvPr>
            <p:ph sz="half" idx="1"/>
          </p:nvPr>
        </p:nvSpPr>
        <p:spPr>
          <a:xfrm>
            <a:off x="826294" y="1301750"/>
            <a:ext cx="5181600" cy="5470525"/>
          </a:xfrm>
        </p:spPr>
        <p:txBody>
          <a:bodyPr vert="horz" lIns="91440" tIns="45720" rIns="91440" bIns="45720" rtlCol="0" anchor="t">
            <a:noAutofit/>
          </a:bodyPr>
          <a:lstStyle/>
          <a:p>
            <a:r>
              <a:rPr lang="fi-FI" sz="2400"/>
              <a:t>Kooltaan noin omistajansa nyrkin kokoinen lihaspumppu.</a:t>
            </a:r>
            <a:endParaRPr lang="fi-FI" sz="2400">
              <a:cs typeface="Calibri"/>
            </a:endParaRPr>
          </a:p>
          <a:p>
            <a:r>
              <a:rPr lang="fi-FI" sz="2400"/>
              <a:t>Painaa 300 – 350g.</a:t>
            </a:r>
            <a:endParaRPr lang="fi-FI" sz="2400">
              <a:cs typeface="Calibri"/>
            </a:endParaRPr>
          </a:p>
          <a:p>
            <a:r>
              <a:rPr lang="fi-FI" sz="2400"/>
              <a:t>Sijaitsee rintalastan takana rintaontelossa keuhkojen välisessä tilassa.</a:t>
            </a:r>
            <a:endParaRPr lang="fi-FI" sz="2400">
              <a:cs typeface="Calibri"/>
            </a:endParaRPr>
          </a:p>
          <a:p>
            <a:r>
              <a:rPr lang="fi-FI" sz="2400"/>
              <a:t>Kaksi puoliskoa, joissa molemmissa on oma eteinen ja oma kammio. ( neljä lokeroa) </a:t>
            </a:r>
            <a:endParaRPr lang="fi-FI" sz="2400">
              <a:cs typeface="Calibri"/>
            </a:endParaRPr>
          </a:p>
          <a:p>
            <a:r>
              <a:rPr lang="fi-FI" sz="2400"/>
              <a:t>Sydämessä on 4 sydänläppää, kaksi kummassakin puoliskossa. Läppien tehtävänä on estää veren takaisin virtaus lokeroiden välillä</a:t>
            </a:r>
            <a:endParaRPr lang="fi-FI" sz="2400">
              <a:cs typeface="Calibri"/>
            </a:endParaRPr>
          </a:p>
          <a:p>
            <a:r>
              <a:rPr lang="fi-FI" sz="2400">
                <a:ea typeface="+mn-lt"/>
                <a:cs typeface="+mn-lt"/>
              </a:rPr>
              <a:t>Pumppaa lähes 10 000 litraa verta/vrk.</a:t>
            </a:r>
            <a:endParaRPr lang="fi-FI" sz="2400">
              <a:cs typeface="Calibri"/>
            </a:endParaRPr>
          </a:p>
          <a:p>
            <a:endParaRPr lang="fi-FI" sz="2400">
              <a:cs typeface="Calibri"/>
            </a:endParaRPr>
          </a:p>
          <a:p>
            <a:endParaRPr lang="fi-FI">
              <a:cs typeface="Calibri" panose="020F0502020204030204"/>
            </a:endParaRPr>
          </a:p>
        </p:txBody>
      </p:sp>
      <p:pic>
        <p:nvPicPr>
          <p:cNvPr id="6" name="Sisällön paikkamerkki 5">
            <a:extLst>
              <a:ext uri="{FF2B5EF4-FFF2-40B4-BE49-F238E27FC236}">
                <a16:creationId xmlns:a16="http://schemas.microsoft.com/office/drawing/2014/main" id="{21C9BD37-B50E-4E67-B099-88E4031ED7B8}"/>
              </a:ext>
            </a:extLst>
          </p:cNvPr>
          <p:cNvPicPr>
            <a:picLocks noGrp="1" noChangeAspect="1"/>
          </p:cNvPicPr>
          <p:nvPr>
            <p:ph sz="half" idx="2"/>
          </p:nvPr>
        </p:nvPicPr>
        <p:blipFill>
          <a:blip r:embed="rId2"/>
          <a:stretch>
            <a:fillRect/>
          </a:stretch>
        </p:blipFill>
        <p:spPr>
          <a:xfrm>
            <a:off x="6093940" y="1503396"/>
            <a:ext cx="6038944" cy="4542411"/>
          </a:xfrm>
        </p:spPr>
      </p:pic>
    </p:spTree>
    <p:extLst>
      <p:ext uri="{BB962C8B-B14F-4D97-AF65-F5344CB8AC3E}">
        <p14:creationId xmlns:p14="http://schemas.microsoft.com/office/powerpoint/2010/main" val="27994350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F96C9D6-51BF-41B0-81F1-B6B87F454BC0}"/>
              </a:ext>
            </a:extLst>
          </p:cNvPr>
          <p:cNvSpPr>
            <a:spLocks noGrp="1"/>
          </p:cNvSpPr>
          <p:nvPr>
            <p:ph type="title"/>
          </p:nvPr>
        </p:nvSpPr>
        <p:spPr>
          <a:xfrm>
            <a:off x="914400" y="169916"/>
            <a:ext cx="10515600" cy="1325563"/>
          </a:xfrm>
        </p:spPr>
        <p:txBody>
          <a:bodyPr/>
          <a:lstStyle/>
          <a:p>
            <a:r>
              <a:rPr lang="fi-FI">
                <a:cs typeface="Calibri Light"/>
              </a:rPr>
              <a:t>Sydämen toiminta</a:t>
            </a:r>
            <a:endParaRPr lang="fi-FI"/>
          </a:p>
        </p:txBody>
      </p:sp>
      <p:sp>
        <p:nvSpPr>
          <p:cNvPr id="16" name="Sisällön paikkamerkki 15">
            <a:extLst>
              <a:ext uri="{FF2B5EF4-FFF2-40B4-BE49-F238E27FC236}">
                <a16:creationId xmlns:a16="http://schemas.microsoft.com/office/drawing/2014/main" id="{4151C913-9A9D-409D-940C-69C1E104D569}"/>
              </a:ext>
            </a:extLst>
          </p:cNvPr>
          <p:cNvSpPr>
            <a:spLocks noGrp="1"/>
          </p:cNvSpPr>
          <p:nvPr>
            <p:ph sz="half" idx="1"/>
          </p:nvPr>
        </p:nvSpPr>
        <p:spPr>
          <a:xfrm>
            <a:off x="397669" y="1385094"/>
            <a:ext cx="5622131" cy="5363368"/>
          </a:xfrm>
        </p:spPr>
        <p:txBody>
          <a:bodyPr vert="horz" lIns="91440" tIns="45720" rIns="91440" bIns="45720" rtlCol="0" anchor="t">
            <a:normAutofit fontScale="85000" lnSpcReduction="20000"/>
          </a:bodyPr>
          <a:lstStyle/>
          <a:p>
            <a:r>
              <a:rPr lang="fi-FI">
                <a:ea typeface="+mn-lt"/>
                <a:cs typeface="+mn-lt"/>
              </a:rPr>
              <a:t>Sydämen toimintakiertoon kuuluu kaksi vaihetta supistumisvaihe ja lepovaihe, jotka vuorottelevat säännönmukaisesti sydämen sykkeen tahdissa. </a:t>
            </a:r>
            <a:endParaRPr lang="fi-FI">
              <a:cs typeface="Calibri" panose="020F0502020204030204"/>
            </a:endParaRPr>
          </a:p>
          <a:p>
            <a:r>
              <a:rPr lang="fi-FI">
                <a:ea typeface="+mn-lt"/>
                <a:cs typeface="+mn-lt"/>
              </a:rPr>
              <a:t>Veri virtaa sydämeen suuria laskimoita pitkin. Yläonttolaskimo tuo verta kehon yläosista ja alaonttolaskimo kehon alaosista sydämen oikeaan eteiseen. </a:t>
            </a:r>
            <a:endParaRPr lang="fi-FI">
              <a:cs typeface="Calibri" panose="020F0502020204030204"/>
            </a:endParaRPr>
          </a:p>
          <a:p>
            <a:r>
              <a:rPr lang="fi-FI">
                <a:ea typeface="+mn-lt"/>
                <a:cs typeface="+mn-lt"/>
              </a:rPr>
              <a:t>Eteisestä veri etenee oikeaan kammioon. Oikea kammio pumppaa veren keuhkovaltimoläpän kautta keuhkoverenkiertoon.</a:t>
            </a:r>
            <a:endParaRPr lang="fi-FI">
              <a:cs typeface="Calibri" panose="020F0502020204030204"/>
            </a:endParaRPr>
          </a:p>
          <a:p>
            <a:r>
              <a:rPr lang="fi-FI">
                <a:ea typeface="+mn-lt"/>
                <a:cs typeface="+mn-lt"/>
              </a:rPr>
              <a:t>Keuhkoverenkierron hiussuonissa veri luovuttaa kehossa muodostuneen hiilidioksidin keuhkorakkuloihin uloshengityksen mukana poistettavaksi. </a:t>
            </a:r>
            <a:endParaRPr lang="fi-FI">
              <a:cs typeface="Calibri" panose="020F0502020204030204"/>
            </a:endParaRPr>
          </a:p>
          <a:p>
            <a:r>
              <a:rPr lang="fi-FI">
                <a:ea typeface="+mn-lt"/>
                <a:cs typeface="+mn-lt"/>
              </a:rPr>
              <a:t>Samalla happi siirtyy keuhkorakkuloissa hengitysilmasta verenkiertoon</a:t>
            </a:r>
            <a:endParaRPr lang="fi-FI">
              <a:cs typeface="Calibri" panose="020F0502020204030204"/>
            </a:endParaRPr>
          </a:p>
          <a:p>
            <a:endParaRPr lang="fi-FI"/>
          </a:p>
        </p:txBody>
      </p:sp>
      <p:pic>
        <p:nvPicPr>
          <p:cNvPr id="3" name="Kuva 4">
            <a:extLst>
              <a:ext uri="{FF2B5EF4-FFF2-40B4-BE49-F238E27FC236}">
                <a16:creationId xmlns:a16="http://schemas.microsoft.com/office/drawing/2014/main" id="{54147A59-9156-49DB-9AFD-3350229C3482}"/>
              </a:ext>
            </a:extLst>
          </p:cNvPr>
          <p:cNvPicPr>
            <a:picLocks noGrp="1" noChangeAspect="1"/>
          </p:cNvPicPr>
          <p:nvPr>
            <p:ph sz="half" idx="2"/>
          </p:nvPr>
        </p:nvPicPr>
        <p:blipFill>
          <a:blip r:embed="rId2"/>
          <a:stretch>
            <a:fillRect/>
          </a:stretch>
        </p:blipFill>
        <p:spPr>
          <a:xfrm>
            <a:off x="6172200" y="1508027"/>
            <a:ext cx="5609572" cy="4652505"/>
          </a:xfrm>
        </p:spPr>
      </p:pic>
    </p:spTree>
    <p:extLst>
      <p:ext uri="{BB962C8B-B14F-4D97-AF65-F5344CB8AC3E}">
        <p14:creationId xmlns:p14="http://schemas.microsoft.com/office/powerpoint/2010/main" val="17686765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3D97727-0255-4A95-8C7D-D1FF87682317}"/>
              </a:ext>
            </a:extLst>
          </p:cNvPr>
          <p:cNvSpPr>
            <a:spLocks noGrp="1"/>
          </p:cNvSpPr>
          <p:nvPr>
            <p:ph type="title"/>
          </p:nvPr>
        </p:nvSpPr>
        <p:spPr/>
        <p:txBody>
          <a:bodyPr/>
          <a:lstStyle/>
          <a:p>
            <a:r>
              <a:rPr lang="fi-FI">
                <a:cs typeface="Calibri Light"/>
              </a:rPr>
              <a:t>Sydämen toiminta</a:t>
            </a:r>
            <a:endParaRPr lang="fi-FI"/>
          </a:p>
        </p:txBody>
      </p:sp>
      <p:sp>
        <p:nvSpPr>
          <p:cNvPr id="3" name="Sisällön paikkamerkki 2">
            <a:extLst>
              <a:ext uri="{FF2B5EF4-FFF2-40B4-BE49-F238E27FC236}">
                <a16:creationId xmlns:a16="http://schemas.microsoft.com/office/drawing/2014/main" id="{DABB6082-C1B1-4E0D-BB84-E19264A4A018}"/>
              </a:ext>
            </a:extLst>
          </p:cNvPr>
          <p:cNvSpPr>
            <a:spLocks noGrp="1"/>
          </p:cNvSpPr>
          <p:nvPr>
            <p:ph sz="half" idx="1"/>
          </p:nvPr>
        </p:nvSpPr>
        <p:spPr>
          <a:xfrm>
            <a:off x="409576" y="1432719"/>
            <a:ext cx="5610224" cy="4708526"/>
          </a:xfrm>
        </p:spPr>
        <p:txBody>
          <a:bodyPr vert="horz" lIns="91440" tIns="45720" rIns="91440" bIns="45720" rtlCol="0" anchor="t">
            <a:normAutofit fontScale="92500" lnSpcReduction="10000"/>
          </a:bodyPr>
          <a:lstStyle/>
          <a:p>
            <a:r>
              <a:rPr lang="fi-FI">
                <a:ea typeface="+mn-lt"/>
                <a:cs typeface="+mn-lt"/>
              </a:rPr>
              <a:t>Keuhkoista hapettunut veri kulkee keuhkolaskimoita pitkin sydämen vasempaan eteiseen, josta veri virtaa sydämen vasempaan kammioon. </a:t>
            </a:r>
            <a:endParaRPr lang="fi-FI">
              <a:cs typeface="Calibri" panose="020F0502020204030204"/>
            </a:endParaRPr>
          </a:p>
          <a:p>
            <a:r>
              <a:rPr lang="fi-FI">
                <a:ea typeface="+mn-lt"/>
                <a:cs typeface="+mn-lt"/>
              </a:rPr>
              <a:t>Vasen kammio pumppaa veren valtimoverenkieroon aorttaläpän läpi. </a:t>
            </a:r>
            <a:endParaRPr lang="fi-FI">
              <a:cs typeface="Calibri" panose="020F0502020204030204"/>
            </a:endParaRPr>
          </a:p>
          <a:p>
            <a:r>
              <a:rPr lang="fi-FI">
                <a:ea typeface="+mn-lt"/>
                <a:cs typeface="+mn-lt"/>
              </a:rPr>
              <a:t>Valtimo verisuonet vievät verta kudoksille, josta veri luovuttaa happea kudosten tarpeisiin ja ottaa mukaan kudoksiin kertyneen hiilidioksidin. </a:t>
            </a:r>
            <a:endParaRPr lang="fi-FI">
              <a:cs typeface="Calibri" panose="020F0502020204030204"/>
            </a:endParaRPr>
          </a:p>
          <a:p>
            <a:r>
              <a:rPr lang="fi-FI">
                <a:ea typeface="+mn-lt"/>
                <a:cs typeface="+mn-lt"/>
              </a:rPr>
              <a:t>Hiilidioksidipitoinen veri palaa sydäntä kohti laskimosuonia pitkin.</a:t>
            </a:r>
            <a:endParaRPr lang="fi-FI">
              <a:cs typeface="Calibri" panose="020F0502020204030204"/>
            </a:endParaRPr>
          </a:p>
          <a:p>
            <a:endParaRPr lang="fi-FI">
              <a:cs typeface="Calibri" panose="020F0502020204030204"/>
            </a:endParaRPr>
          </a:p>
        </p:txBody>
      </p:sp>
      <p:pic>
        <p:nvPicPr>
          <p:cNvPr id="5" name="Kuva 5">
            <a:extLst>
              <a:ext uri="{FF2B5EF4-FFF2-40B4-BE49-F238E27FC236}">
                <a16:creationId xmlns:a16="http://schemas.microsoft.com/office/drawing/2014/main" id="{9CA60343-18DA-4577-84FE-2E1A16D2FD84}"/>
              </a:ext>
            </a:extLst>
          </p:cNvPr>
          <p:cNvPicPr>
            <a:picLocks noGrp="1" noChangeAspect="1"/>
          </p:cNvPicPr>
          <p:nvPr>
            <p:ph sz="half" idx="2"/>
          </p:nvPr>
        </p:nvPicPr>
        <p:blipFill>
          <a:blip r:embed="rId2"/>
          <a:stretch>
            <a:fillRect/>
          </a:stretch>
        </p:blipFill>
        <p:spPr>
          <a:xfrm>
            <a:off x="6326981" y="1267619"/>
            <a:ext cx="5800724" cy="4800598"/>
          </a:xfrm>
        </p:spPr>
      </p:pic>
    </p:spTree>
    <p:extLst>
      <p:ext uri="{BB962C8B-B14F-4D97-AF65-F5344CB8AC3E}">
        <p14:creationId xmlns:p14="http://schemas.microsoft.com/office/powerpoint/2010/main" val="1771797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001F0E0-B7BD-457C-AB80-1FF577C4DCCB}"/>
              </a:ext>
            </a:extLst>
          </p:cNvPr>
          <p:cNvSpPr>
            <a:spLocks noGrp="1"/>
          </p:cNvSpPr>
          <p:nvPr>
            <p:ph type="title"/>
          </p:nvPr>
        </p:nvSpPr>
        <p:spPr/>
        <p:txBody>
          <a:bodyPr/>
          <a:lstStyle/>
          <a:p>
            <a:r>
              <a:rPr lang="fi-FI">
                <a:cs typeface="Calibri Light"/>
              </a:rPr>
              <a:t>Verenkierron tarkkailu</a:t>
            </a:r>
            <a:endParaRPr lang="fi-FI"/>
          </a:p>
        </p:txBody>
      </p:sp>
      <p:sp>
        <p:nvSpPr>
          <p:cNvPr id="3" name="Sisällön paikkamerkki 2">
            <a:extLst>
              <a:ext uri="{FF2B5EF4-FFF2-40B4-BE49-F238E27FC236}">
                <a16:creationId xmlns:a16="http://schemas.microsoft.com/office/drawing/2014/main" id="{DC1337F8-4FE2-435D-BDD4-DC3DBF24C44F}"/>
              </a:ext>
            </a:extLst>
          </p:cNvPr>
          <p:cNvSpPr>
            <a:spLocks noGrp="1"/>
          </p:cNvSpPr>
          <p:nvPr>
            <p:ph idx="1"/>
          </p:nvPr>
        </p:nvSpPr>
        <p:spPr/>
        <p:txBody>
          <a:bodyPr vert="horz" lIns="91440" tIns="45720" rIns="91440" bIns="45720" rtlCol="0" anchor="t">
            <a:normAutofit fontScale="77500" lnSpcReduction="20000"/>
          </a:bodyPr>
          <a:lstStyle/>
          <a:p>
            <a:pPr marL="0" indent="0">
              <a:buNone/>
            </a:pPr>
            <a:r>
              <a:rPr lang="fi-FI" b="1">
                <a:cs typeface="Calibri"/>
              </a:rPr>
              <a:t>Verenpaine</a:t>
            </a:r>
            <a:endParaRPr lang="fi-FI" b="1"/>
          </a:p>
          <a:p>
            <a:r>
              <a:rPr lang="fi-FI">
                <a:cs typeface="Calibri"/>
              </a:rPr>
              <a:t>Seurataan joko manuaalisella- tai digitaalisella mittarilla</a:t>
            </a:r>
          </a:p>
          <a:p>
            <a:r>
              <a:rPr lang="fi-FI">
                <a:cs typeface="Calibri"/>
              </a:rPr>
              <a:t>Asiakkaan/potilaan oltava levossa vähintään 15 minuuttia ennen mittausta ja mittaus tilanteen tulee olla rauhallinen - jännitys, kuume ja puhuminen nostaa sykettä</a:t>
            </a:r>
          </a:p>
          <a:p>
            <a:r>
              <a:rPr lang="fi-FI">
                <a:cs typeface="Calibri"/>
              </a:rPr>
              <a:t>Mansetti asetetaan kyynärtaipeeseen riittävän tiukalle siten, että johto jää kyynärtaipeen puolelle. Käden tulee olla rentona ja tuettuna.</a:t>
            </a:r>
          </a:p>
          <a:p>
            <a:r>
              <a:rPr lang="fi-FI">
                <a:ea typeface="+mn-lt"/>
                <a:cs typeface="+mn-lt"/>
              </a:rPr>
              <a:t>Systolinen eli yläpaine ilmoittaa paineen veren syöksähtäessä vasemmasta kammiosta aortan kautta isoon verenkiertoon </a:t>
            </a:r>
          </a:p>
          <a:p>
            <a:r>
              <a:rPr lang="fi-FI">
                <a:ea typeface="+mn-lt"/>
                <a:cs typeface="+mn-lt"/>
              </a:rPr>
              <a:t>Diastolinen eli alapaine kertoo paineen, kun veri palaa takaisin sydämen oikealle puolelle</a:t>
            </a:r>
            <a:endParaRPr lang="fi-FI">
              <a:cs typeface="Calibri"/>
            </a:endParaRPr>
          </a:p>
          <a:p>
            <a:r>
              <a:rPr lang="fi-FI">
                <a:cs typeface="Calibri"/>
              </a:rPr>
              <a:t>Vuorokausitutkimus myös mahdollista. Käsivarren mansetti mittaa päivisin puolen tunnin ja yöllä tunnin välein paineen </a:t>
            </a:r>
          </a:p>
          <a:p>
            <a:r>
              <a:rPr lang="fi-FI">
                <a:cs typeface="Calibri"/>
              </a:rPr>
              <a:t>Verenpaineen mittaaminen manuaalisesti</a:t>
            </a:r>
          </a:p>
          <a:p>
            <a:pPr marL="0" indent="0">
              <a:buNone/>
            </a:pPr>
            <a:r>
              <a:rPr lang="fi-FI">
                <a:ea typeface="+mn-lt"/>
                <a:cs typeface="+mn-lt"/>
                <a:hlinkClick r:id="rId2"/>
              </a:rPr>
              <a:t> https://www.youtube.com/watch?v=hxtkEhArXdA</a:t>
            </a:r>
            <a:endParaRPr lang="fi-FI">
              <a:ea typeface="+mn-lt"/>
              <a:cs typeface="+mn-lt"/>
            </a:endParaRPr>
          </a:p>
          <a:p>
            <a:endParaRPr lang="fi-FI">
              <a:ea typeface="+mn-lt"/>
              <a:cs typeface="+mn-lt"/>
            </a:endParaRPr>
          </a:p>
        </p:txBody>
      </p:sp>
    </p:spTree>
    <p:extLst>
      <p:ext uri="{BB962C8B-B14F-4D97-AF65-F5344CB8AC3E}">
        <p14:creationId xmlns:p14="http://schemas.microsoft.com/office/powerpoint/2010/main" val="42925967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81FE2752-BAE5-4B22-9C1C-EAFE4465FB0B}"/>
              </a:ext>
            </a:extLst>
          </p:cNvPr>
          <p:cNvSpPr>
            <a:spLocks noGrp="1"/>
          </p:cNvSpPr>
          <p:nvPr>
            <p:ph type="title"/>
          </p:nvPr>
        </p:nvSpPr>
        <p:spPr>
          <a:xfrm flipV="1">
            <a:off x="838200" y="255805"/>
            <a:ext cx="8587508" cy="571137"/>
          </a:xfrm>
        </p:spPr>
        <p:txBody>
          <a:bodyPr>
            <a:normAutofit fontScale="90000"/>
          </a:bodyPr>
          <a:lstStyle/>
          <a:p>
            <a:endParaRPr lang="fi-FI"/>
          </a:p>
        </p:txBody>
      </p:sp>
      <p:sp>
        <p:nvSpPr>
          <p:cNvPr id="7" name="Sisällön paikkamerkki 6">
            <a:extLst>
              <a:ext uri="{FF2B5EF4-FFF2-40B4-BE49-F238E27FC236}">
                <a16:creationId xmlns:a16="http://schemas.microsoft.com/office/drawing/2014/main" id="{565EE57B-63C2-43EE-98E0-B085FFE9A20E}"/>
              </a:ext>
            </a:extLst>
          </p:cNvPr>
          <p:cNvSpPr>
            <a:spLocks noGrp="1"/>
          </p:cNvSpPr>
          <p:nvPr>
            <p:ph idx="1"/>
          </p:nvPr>
        </p:nvSpPr>
        <p:spPr>
          <a:xfrm>
            <a:off x="838200" y="1420813"/>
            <a:ext cx="10515600" cy="4756150"/>
          </a:xfrm>
        </p:spPr>
        <p:txBody>
          <a:bodyPr vert="horz" lIns="91440" tIns="45720" rIns="91440" bIns="45720" rtlCol="0" anchor="t">
            <a:normAutofit/>
          </a:bodyPr>
          <a:lstStyle/>
          <a:p>
            <a:pPr marL="0" indent="0">
              <a:buNone/>
            </a:pPr>
            <a:r>
              <a:rPr lang="fi-FI" b="1">
                <a:ea typeface="+mn-lt"/>
                <a:cs typeface="+mn-lt"/>
              </a:rPr>
              <a:t>Syke</a:t>
            </a:r>
            <a:endParaRPr lang="fi-FI"/>
          </a:p>
          <a:p>
            <a:r>
              <a:rPr lang="fi-FI">
                <a:ea typeface="+mn-lt"/>
                <a:cs typeface="+mn-lt"/>
              </a:rPr>
              <a:t>Digitaaliset verenpainemittarit antavat sykelukeman, mutta eivät kerro sykkeen säännöllisyydestä ja voimakkuudesta. Siksi sykettä tunnustellaan sormin joko kaulalta tai ranteesta.   </a:t>
            </a:r>
            <a:endParaRPr lang="fi-FI">
              <a:cs typeface="Calibri" panose="020F0502020204030204"/>
            </a:endParaRPr>
          </a:p>
          <a:p>
            <a:r>
              <a:rPr lang="fi-FI">
                <a:ea typeface="+mn-lt"/>
                <a:cs typeface="+mn-lt"/>
              </a:rPr>
              <a:t>Sykkeen mittaus: </a:t>
            </a:r>
            <a:endParaRPr lang="fi-FI"/>
          </a:p>
          <a:p>
            <a:pPr lvl="1"/>
            <a:r>
              <a:rPr lang="fi-FI">
                <a:ea typeface="+mn-lt"/>
                <a:cs typeface="+mn-lt"/>
              </a:rPr>
              <a:t>Sykkeen voi mitata joko ranteesta peukalon alapuolelta, kaulasta tai kyynärtaipeesta.</a:t>
            </a:r>
            <a:endParaRPr lang="fi-FI">
              <a:cs typeface="Calibri"/>
            </a:endParaRPr>
          </a:p>
          <a:p>
            <a:pPr lvl="1"/>
            <a:r>
              <a:rPr lang="fi-FI">
                <a:ea typeface="+mn-lt"/>
                <a:cs typeface="+mn-lt"/>
              </a:rPr>
              <a:t>Koita tuntuuko syke tasaisena </a:t>
            </a:r>
            <a:endParaRPr lang="fi-FI">
              <a:cs typeface="Calibri"/>
            </a:endParaRPr>
          </a:p>
          <a:p>
            <a:pPr lvl="1"/>
            <a:r>
              <a:rPr lang="fi-FI">
                <a:ea typeface="+mn-lt"/>
                <a:cs typeface="+mn-lt"/>
              </a:rPr>
              <a:t>Mittaa sykettä laskemalla sykähdykset puolen minuutin ajan ja kerro kahdella. Normaalisti lepopulssi on 50-100 lyöntiä minuutissa.</a:t>
            </a:r>
            <a:endParaRPr lang="fi-FI">
              <a:cs typeface="Calibri"/>
            </a:endParaRPr>
          </a:p>
          <a:p>
            <a:endParaRPr lang="fi-FI">
              <a:cs typeface="Calibri"/>
            </a:endParaRPr>
          </a:p>
        </p:txBody>
      </p:sp>
    </p:spTree>
    <p:extLst>
      <p:ext uri="{BB962C8B-B14F-4D97-AF65-F5344CB8AC3E}">
        <p14:creationId xmlns:p14="http://schemas.microsoft.com/office/powerpoint/2010/main" val="2451991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4A91E0A-BBF6-4900-977B-799BA1322F15}"/>
              </a:ext>
            </a:extLst>
          </p:cNvPr>
          <p:cNvSpPr>
            <a:spLocks noGrp="1"/>
          </p:cNvSpPr>
          <p:nvPr>
            <p:ph type="title"/>
          </p:nvPr>
        </p:nvSpPr>
        <p:spPr>
          <a:xfrm>
            <a:off x="838200" y="365125"/>
            <a:ext cx="10515600" cy="396876"/>
          </a:xfrm>
        </p:spPr>
        <p:txBody>
          <a:bodyPr>
            <a:normAutofit fontScale="90000"/>
          </a:bodyPr>
          <a:lstStyle/>
          <a:p>
            <a:endParaRPr lang="fi-FI"/>
          </a:p>
        </p:txBody>
      </p:sp>
      <p:sp>
        <p:nvSpPr>
          <p:cNvPr id="3" name="Sisällön paikkamerkki 2">
            <a:extLst>
              <a:ext uri="{FF2B5EF4-FFF2-40B4-BE49-F238E27FC236}">
                <a16:creationId xmlns:a16="http://schemas.microsoft.com/office/drawing/2014/main" id="{29CEA818-E75E-4795-9E68-733E128CFC0F}"/>
              </a:ext>
            </a:extLst>
          </p:cNvPr>
          <p:cNvSpPr>
            <a:spLocks noGrp="1"/>
          </p:cNvSpPr>
          <p:nvPr>
            <p:ph sz="half" idx="1"/>
          </p:nvPr>
        </p:nvSpPr>
        <p:spPr/>
        <p:txBody>
          <a:bodyPr vert="horz" lIns="91440" tIns="45720" rIns="91440" bIns="45720" rtlCol="0" anchor="t">
            <a:normAutofit/>
          </a:bodyPr>
          <a:lstStyle/>
          <a:p>
            <a:pPr marL="0" indent="0">
              <a:buNone/>
            </a:pPr>
            <a:r>
              <a:rPr lang="fi-FI" b="1">
                <a:cs typeface="Calibri"/>
              </a:rPr>
              <a:t>EKG</a:t>
            </a:r>
          </a:p>
          <a:p>
            <a:pPr>
              <a:buNone/>
            </a:pPr>
            <a:r>
              <a:rPr lang="fi-FI">
                <a:ea typeface="+mn-lt"/>
                <a:cs typeface="+mn-lt"/>
              </a:rPr>
              <a:t>Sydämen sähköistä toimintaa voidaan seurata EKG:llä, jossa keholle laitetaan elektrodi lätkiä, jotka seuraavat sydämestä tulevia sähköimpulsseja. Tavallisimmin käytetään 12-kanavaista mittausta. </a:t>
            </a:r>
          </a:p>
          <a:p>
            <a:pPr>
              <a:buNone/>
            </a:pPr>
            <a:endParaRPr lang="fi-FI">
              <a:cs typeface="Calibri"/>
            </a:endParaRPr>
          </a:p>
          <a:p>
            <a:pPr marL="0" indent="0">
              <a:buNone/>
            </a:pPr>
            <a:endParaRPr lang="fi-FI" b="1">
              <a:cs typeface="Calibri"/>
            </a:endParaRPr>
          </a:p>
        </p:txBody>
      </p:sp>
      <p:pic>
        <p:nvPicPr>
          <p:cNvPr id="8" name="Kuva 8">
            <a:extLst>
              <a:ext uri="{FF2B5EF4-FFF2-40B4-BE49-F238E27FC236}">
                <a16:creationId xmlns:a16="http://schemas.microsoft.com/office/drawing/2014/main" id="{5E36443F-10F0-4A87-B578-D701420AE7CE}"/>
              </a:ext>
            </a:extLst>
          </p:cNvPr>
          <p:cNvPicPr>
            <a:picLocks noGrp="1" noChangeAspect="1"/>
          </p:cNvPicPr>
          <p:nvPr>
            <p:ph sz="half" idx="2"/>
          </p:nvPr>
        </p:nvPicPr>
        <p:blipFill>
          <a:blip r:embed="rId2"/>
          <a:stretch>
            <a:fillRect/>
          </a:stretch>
        </p:blipFill>
        <p:spPr>
          <a:xfrm>
            <a:off x="6769894" y="1643859"/>
            <a:ext cx="4510085" cy="3929060"/>
          </a:xfrm>
        </p:spPr>
      </p:pic>
    </p:spTree>
    <p:extLst>
      <p:ext uri="{BB962C8B-B14F-4D97-AF65-F5344CB8AC3E}">
        <p14:creationId xmlns:p14="http://schemas.microsoft.com/office/powerpoint/2010/main" val="14378001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18DCE39-12FA-41FA-9327-068E2003668E}"/>
              </a:ext>
            </a:extLst>
          </p:cNvPr>
          <p:cNvSpPr>
            <a:spLocks noGrp="1"/>
          </p:cNvSpPr>
          <p:nvPr>
            <p:ph type="title"/>
          </p:nvPr>
        </p:nvSpPr>
        <p:spPr>
          <a:xfrm>
            <a:off x="838200" y="365125"/>
            <a:ext cx="10515600" cy="432595"/>
          </a:xfrm>
        </p:spPr>
        <p:txBody>
          <a:bodyPr>
            <a:normAutofit fontScale="90000"/>
          </a:bodyPr>
          <a:lstStyle/>
          <a:p>
            <a:endParaRPr lang="fi-FI"/>
          </a:p>
        </p:txBody>
      </p:sp>
      <p:sp>
        <p:nvSpPr>
          <p:cNvPr id="3" name="Sisällön paikkamerkki 2">
            <a:extLst>
              <a:ext uri="{FF2B5EF4-FFF2-40B4-BE49-F238E27FC236}">
                <a16:creationId xmlns:a16="http://schemas.microsoft.com/office/drawing/2014/main" id="{3CA8BE9D-BB42-4927-A0B0-2568A842D276}"/>
              </a:ext>
            </a:extLst>
          </p:cNvPr>
          <p:cNvSpPr>
            <a:spLocks noGrp="1"/>
          </p:cNvSpPr>
          <p:nvPr>
            <p:ph idx="1"/>
          </p:nvPr>
        </p:nvSpPr>
        <p:spPr>
          <a:xfrm>
            <a:off x="838200" y="1111251"/>
            <a:ext cx="10515600" cy="5065712"/>
          </a:xfrm>
        </p:spPr>
        <p:txBody>
          <a:bodyPr vert="horz" lIns="91440" tIns="45720" rIns="91440" bIns="45720" rtlCol="0" anchor="t">
            <a:normAutofit fontScale="92500"/>
          </a:bodyPr>
          <a:lstStyle/>
          <a:p>
            <a:pPr marL="0" indent="0">
              <a:buNone/>
            </a:pPr>
            <a:r>
              <a:rPr lang="fi-FI" b="1">
                <a:cs typeface="Calibri"/>
              </a:rPr>
              <a:t>EKG ottaminen:</a:t>
            </a:r>
            <a:r>
              <a:rPr lang="fi-FI">
                <a:cs typeface="Calibri"/>
              </a:rPr>
              <a:t> </a:t>
            </a:r>
            <a:endParaRPr lang="fi-FI">
              <a:ea typeface="+mn-lt"/>
              <a:cs typeface="+mn-lt"/>
            </a:endParaRPr>
          </a:p>
          <a:p>
            <a:r>
              <a:rPr lang="fi-FI">
                <a:cs typeface="Calibri"/>
              </a:rPr>
              <a:t>15 minuuttia ennen sydänfilmin ottamista tulee levätä. </a:t>
            </a:r>
            <a:endParaRPr lang="fi-FI">
              <a:ea typeface="+mn-lt"/>
              <a:cs typeface="+mn-lt"/>
            </a:endParaRPr>
          </a:p>
          <a:p>
            <a:pPr>
              <a:buFont typeface="Arial,Sans-Serif" panose="020B0604020202020204" pitchFamily="34" charset="0"/>
            </a:pPr>
            <a:r>
              <a:rPr lang="fi-FI">
                <a:cs typeface="Calibri"/>
              </a:rPr>
              <a:t>Asiakas riisuu nilkat ja vartalon yläosan paljaaksi. Muista asiakkaan intimiteetti.</a:t>
            </a:r>
            <a:endParaRPr lang="fi-FI">
              <a:ea typeface="+mn-lt"/>
              <a:cs typeface="+mn-lt"/>
            </a:endParaRPr>
          </a:p>
          <a:p>
            <a:pPr>
              <a:buFont typeface="Arial,Sans-Serif" panose="020B0604020202020204" pitchFamily="34" charset="0"/>
            </a:pPr>
            <a:r>
              <a:rPr lang="fi-FI">
                <a:cs typeface="Calibri"/>
              </a:rPr>
              <a:t>Asiakasohjataan sängylle selälleen ja tarkistetaan, että hän voi levätä rauhassa siten, että kaikki raajat ovat sängyllä. Jos asiakkaalla on hengitysvaikeuksia, hän voi olla puoli-istuvassa asennossa. Tämä on kuitenkin mainittava EKG-rekisteröintiin.</a:t>
            </a:r>
            <a:endParaRPr lang="fi-FI">
              <a:ea typeface="+mn-lt"/>
              <a:cs typeface="+mn-lt"/>
            </a:endParaRPr>
          </a:p>
          <a:p>
            <a:pPr>
              <a:buFont typeface="Arial,Sans-Serif" panose="020B0604020202020204" pitchFamily="34" charset="0"/>
              <a:buChar char="•"/>
            </a:pPr>
            <a:r>
              <a:rPr lang="fi-FI">
                <a:cs typeface="Calibri"/>
              </a:rPr>
              <a:t>Elektrodit kiinnitetään puhtaaseen, karvattomaan ihoon. Irtoavat ihosolut voidaan harjata pois ja ihon rasva poistetaan puhdistusaineella.</a:t>
            </a:r>
            <a:endParaRPr lang="fi-FI">
              <a:ea typeface="+mn-lt"/>
              <a:cs typeface="+mn-lt"/>
            </a:endParaRPr>
          </a:p>
          <a:p>
            <a:pPr>
              <a:buFont typeface="Arial,Sans-Serif" panose="020B0604020202020204" pitchFamily="34" charset="0"/>
            </a:pPr>
            <a:r>
              <a:rPr lang="fi-FI">
                <a:cs typeface="Calibri"/>
              </a:rPr>
              <a:t>Tutkimuksen aikana, asiakaan tulee olla liikkumatta ja puhumatta. Sängyn mahdollisiin metalliosiin ei saa koskea.</a:t>
            </a:r>
            <a:endParaRPr lang="fi-FI">
              <a:ea typeface="+mn-lt"/>
              <a:cs typeface="+mn-lt"/>
            </a:endParaRPr>
          </a:p>
          <a:p>
            <a:endParaRPr lang="fi-FI">
              <a:cs typeface="Calibri"/>
            </a:endParaRPr>
          </a:p>
        </p:txBody>
      </p:sp>
    </p:spTree>
    <p:extLst>
      <p:ext uri="{BB962C8B-B14F-4D97-AF65-F5344CB8AC3E}">
        <p14:creationId xmlns:p14="http://schemas.microsoft.com/office/powerpoint/2010/main" val="3449669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9809CCB-6E72-4FFD-ADD2-A11A278D1A3F}"/>
              </a:ext>
            </a:extLst>
          </p:cNvPr>
          <p:cNvSpPr>
            <a:spLocks noGrp="1"/>
          </p:cNvSpPr>
          <p:nvPr>
            <p:ph idx="1"/>
          </p:nvPr>
        </p:nvSpPr>
        <p:spPr>
          <a:xfrm>
            <a:off x="838200" y="1075532"/>
            <a:ext cx="10515600" cy="5101431"/>
          </a:xfrm>
        </p:spPr>
        <p:txBody>
          <a:bodyPr vert="horz" lIns="91440" tIns="45720" rIns="91440" bIns="45720" rtlCol="0" anchor="t">
            <a:normAutofit/>
          </a:bodyPr>
          <a:lstStyle/>
          <a:p>
            <a:pPr marL="0" indent="0">
              <a:buNone/>
            </a:pPr>
            <a:r>
              <a:rPr lang="fi-FI" b="1" err="1">
                <a:cs typeface="Calibri" panose="020F0502020204030204"/>
              </a:rPr>
              <a:t>Holter</a:t>
            </a:r>
            <a:r>
              <a:rPr lang="fi-FI" b="1">
                <a:cs typeface="Calibri" panose="020F0502020204030204"/>
              </a:rPr>
              <a:t> tutkimus</a:t>
            </a:r>
          </a:p>
          <a:p>
            <a:pPr marL="457200" indent="-457200"/>
            <a:r>
              <a:rPr lang="fi-FI" err="1">
                <a:ea typeface="+mn-lt"/>
                <a:cs typeface="+mn-lt"/>
              </a:rPr>
              <a:t>Holter</a:t>
            </a:r>
            <a:r>
              <a:rPr lang="fi-FI">
                <a:ea typeface="+mn-lt"/>
                <a:cs typeface="+mn-lt"/>
              </a:rPr>
              <a:t>-tutkimukseksi kutsutaan EKG:n vuorokausirekisteröintiä</a:t>
            </a:r>
            <a:endParaRPr lang="fi-FI" b="1">
              <a:ea typeface="+mn-lt"/>
              <a:cs typeface="+mn-lt"/>
            </a:endParaRPr>
          </a:p>
          <a:p>
            <a:pPr marL="457200" indent="-457200"/>
            <a:r>
              <a:rPr lang="fi-FI" err="1">
                <a:ea typeface="+mn-lt"/>
                <a:cs typeface="+mn-lt"/>
              </a:rPr>
              <a:t>Holter</a:t>
            </a:r>
            <a:r>
              <a:rPr lang="fi-FI">
                <a:ea typeface="+mn-lt"/>
                <a:cs typeface="+mn-lt"/>
              </a:rPr>
              <a:t>-tutkimuksessa asiakas pitää kannettavaa rekisteröintilaitetta 1–2 vuorokautta</a:t>
            </a:r>
          </a:p>
          <a:p>
            <a:pPr marL="457200" indent="-457200"/>
            <a:r>
              <a:rPr lang="fi-FI">
                <a:ea typeface="+mn-lt"/>
                <a:cs typeface="+mn-lt"/>
              </a:rPr>
              <a:t>Rekisteröintilaite koostuu vyötäröllä pidettävästä laitteesta ja elektrodeista, jotka on kiinnitetty asiakkaan iholle mittaamaan sydämen sähkökäyrää     </a:t>
            </a:r>
            <a:endParaRPr lang="fi-FI">
              <a:cs typeface="Calibri"/>
            </a:endParaRPr>
          </a:p>
        </p:txBody>
      </p:sp>
      <p:pic>
        <p:nvPicPr>
          <p:cNvPr id="4" name="Kuva 4">
            <a:extLst>
              <a:ext uri="{FF2B5EF4-FFF2-40B4-BE49-F238E27FC236}">
                <a16:creationId xmlns:a16="http://schemas.microsoft.com/office/drawing/2014/main" id="{CC427B8B-7A2A-4F6A-9662-F8EB0F658D83}"/>
              </a:ext>
            </a:extLst>
          </p:cNvPr>
          <p:cNvPicPr>
            <a:picLocks noChangeAspect="1"/>
          </p:cNvPicPr>
          <p:nvPr/>
        </p:nvPicPr>
        <p:blipFill>
          <a:blip r:embed="rId2"/>
          <a:stretch>
            <a:fillRect/>
          </a:stretch>
        </p:blipFill>
        <p:spPr>
          <a:xfrm>
            <a:off x="8741569" y="3848100"/>
            <a:ext cx="1733550" cy="2638425"/>
          </a:xfrm>
          <a:prstGeom prst="rect">
            <a:avLst/>
          </a:prstGeom>
        </p:spPr>
      </p:pic>
    </p:spTree>
    <p:extLst>
      <p:ext uri="{BB962C8B-B14F-4D97-AF65-F5344CB8AC3E}">
        <p14:creationId xmlns:p14="http://schemas.microsoft.com/office/powerpoint/2010/main" val="20726009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943610A9-FD91-4A5A-97F9-9F6AFC2A4BE6}"/>
              </a:ext>
            </a:extLst>
          </p:cNvPr>
          <p:cNvSpPr>
            <a:spLocks noGrp="1"/>
          </p:cNvSpPr>
          <p:nvPr>
            <p:ph idx="1"/>
          </p:nvPr>
        </p:nvSpPr>
        <p:spPr>
          <a:xfrm>
            <a:off x="838200" y="849313"/>
            <a:ext cx="10515600" cy="5327650"/>
          </a:xfrm>
        </p:spPr>
        <p:txBody>
          <a:bodyPr vert="horz" lIns="91440" tIns="45720" rIns="91440" bIns="45720" rtlCol="0" anchor="t">
            <a:normAutofit/>
          </a:bodyPr>
          <a:lstStyle/>
          <a:p>
            <a:pPr marL="0" indent="0">
              <a:buNone/>
            </a:pPr>
            <a:r>
              <a:rPr lang="fi-FI" b="1">
                <a:cs typeface="Calibri"/>
              </a:rPr>
              <a:t>Ihon väri ja lämpö</a:t>
            </a:r>
          </a:p>
          <a:p>
            <a:pPr marL="457200" indent="-457200"/>
            <a:r>
              <a:rPr lang="fi-FI">
                <a:ea typeface="+mn-lt"/>
                <a:cs typeface="+mn-lt"/>
              </a:rPr>
              <a:t>Hoitaja tarkkailee katselemalla ja tunnustelemalla ihoa</a:t>
            </a:r>
          </a:p>
          <a:p>
            <a:pPr marL="457200" indent="-457200"/>
            <a:r>
              <a:rPr lang="fi-FI">
                <a:ea typeface="+mn-lt"/>
                <a:cs typeface="+mn-lt"/>
              </a:rPr>
              <a:t>Normaalisti iho hiukan viileä, kuiva ja punertava. </a:t>
            </a:r>
          </a:p>
          <a:p>
            <a:pPr marL="457200" indent="-457200"/>
            <a:r>
              <a:rPr lang="fi-FI">
                <a:ea typeface="+mn-lt"/>
                <a:cs typeface="+mn-lt"/>
              </a:rPr>
              <a:t>Tilanteissa, joissa verenkierto on huono, iho on kalpea ja sinertävä ja tuntuu kylmältä. Myös kylmä hiki voi olla otsalla --&gt; viittaa heikkoon verenkiertoon. </a:t>
            </a:r>
          </a:p>
          <a:p>
            <a:pPr marL="457200" indent="-457200"/>
            <a:r>
              <a:rPr lang="fi-FI">
                <a:ea typeface="+mn-lt"/>
                <a:cs typeface="+mn-lt"/>
              </a:rPr>
              <a:t>Diabeetikoiden jalat erityistarkkailussa, voi ilmetä heikentynyttä tai pysähtynyttä ääreisverenkiertoa jaloissa--&gt; Seurauksena voi olla kuolio eli nekroosi. Iho on tällöin tumman ruskea tai musta. </a:t>
            </a:r>
            <a:endParaRPr lang="fi-FI">
              <a:cs typeface="Calibri"/>
            </a:endParaRPr>
          </a:p>
        </p:txBody>
      </p:sp>
    </p:spTree>
    <p:extLst>
      <p:ext uri="{BB962C8B-B14F-4D97-AF65-F5344CB8AC3E}">
        <p14:creationId xmlns:p14="http://schemas.microsoft.com/office/powerpoint/2010/main" val="32770555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C036CCD5-CAAF-408C-AC0A-581F7EFA601D}"/>
              </a:ext>
            </a:extLst>
          </p:cNvPr>
          <p:cNvSpPr>
            <a:spLocks noGrp="1"/>
          </p:cNvSpPr>
          <p:nvPr>
            <p:ph type="title"/>
          </p:nvPr>
        </p:nvSpPr>
        <p:spPr>
          <a:xfrm>
            <a:off x="838200" y="365125"/>
            <a:ext cx="10337007" cy="492126"/>
          </a:xfrm>
        </p:spPr>
        <p:txBody>
          <a:bodyPr>
            <a:normAutofit fontScale="90000"/>
          </a:bodyPr>
          <a:lstStyle/>
          <a:p>
            <a:endParaRPr lang="fi-FI"/>
          </a:p>
        </p:txBody>
      </p:sp>
      <p:sp>
        <p:nvSpPr>
          <p:cNvPr id="3" name="Sisällön paikkamerkki 2">
            <a:extLst>
              <a:ext uri="{FF2B5EF4-FFF2-40B4-BE49-F238E27FC236}">
                <a16:creationId xmlns:a16="http://schemas.microsoft.com/office/drawing/2014/main" id="{69E42A5E-312D-4D59-9AFC-28413A15E729}"/>
              </a:ext>
            </a:extLst>
          </p:cNvPr>
          <p:cNvSpPr>
            <a:spLocks noGrp="1"/>
          </p:cNvSpPr>
          <p:nvPr>
            <p:ph idx="1"/>
          </p:nvPr>
        </p:nvSpPr>
        <p:spPr>
          <a:xfrm>
            <a:off x="838200" y="1456532"/>
            <a:ext cx="10515600" cy="4720431"/>
          </a:xfrm>
        </p:spPr>
        <p:txBody>
          <a:bodyPr vert="horz" lIns="91440" tIns="45720" rIns="91440" bIns="45720" rtlCol="0" anchor="t">
            <a:normAutofit/>
          </a:bodyPr>
          <a:lstStyle/>
          <a:p>
            <a:pPr marL="0" indent="0">
              <a:buNone/>
            </a:pPr>
            <a:r>
              <a:rPr lang="fi-FI" b="1">
                <a:cs typeface="Calibri" panose="020F0502020204030204"/>
              </a:rPr>
              <a:t>Turvotus</a:t>
            </a:r>
          </a:p>
          <a:p>
            <a:pPr marL="457200" indent="-457200"/>
            <a:r>
              <a:rPr lang="fi-FI">
                <a:ea typeface="+mn-lt"/>
                <a:cs typeface="+mn-lt"/>
              </a:rPr>
              <a:t>Turvotusta tarkkaillaan silmämäärisesti ja koittamalla kädellä</a:t>
            </a:r>
          </a:p>
          <a:p>
            <a:pPr marL="457200" indent="-457200"/>
            <a:r>
              <a:rPr lang="fi-FI">
                <a:ea typeface="+mn-lt"/>
                <a:cs typeface="+mn-lt"/>
              </a:rPr>
              <a:t>Säären turvotusta voi testata painamalla sääriluun päältä ja jos painamisesta jää kuoppa, on turvotusta </a:t>
            </a:r>
          </a:p>
          <a:p>
            <a:pPr marL="457200" indent="-457200"/>
            <a:r>
              <a:rPr lang="fi-FI">
                <a:ea typeface="+mn-lt"/>
                <a:cs typeface="+mn-lt"/>
              </a:rPr>
              <a:t>Laskimoiden vajaatoiminnalle tyypillistä, että turvotus laskee yön aikana sekä helpottuu nostettaessa jalat ylös </a:t>
            </a:r>
            <a:endParaRPr lang="fi-FI">
              <a:cs typeface="Calibri"/>
            </a:endParaRPr>
          </a:p>
        </p:txBody>
      </p:sp>
    </p:spTree>
    <p:extLst>
      <p:ext uri="{BB962C8B-B14F-4D97-AF65-F5344CB8AC3E}">
        <p14:creationId xmlns:p14="http://schemas.microsoft.com/office/powerpoint/2010/main" val="17722714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5773A22-1C64-40E6-AC56-FD7997A437FC}"/>
              </a:ext>
            </a:extLst>
          </p:cNvPr>
          <p:cNvSpPr>
            <a:spLocks noGrp="1"/>
          </p:cNvSpPr>
          <p:nvPr>
            <p:ph type="title"/>
          </p:nvPr>
        </p:nvSpPr>
        <p:spPr>
          <a:xfrm>
            <a:off x="838200" y="365125"/>
            <a:ext cx="10515600" cy="635001"/>
          </a:xfrm>
        </p:spPr>
        <p:txBody>
          <a:bodyPr>
            <a:normAutofit fontScale="90000"/>
          </a:bodyPr>
          <a:lstStyle/>
          <a:p>
            <a:endParaRPr lang="fi-FI"/>
          </a:p>
        </p:txBody>
      </p:sp>
      <p:sp>
        <p:nvSpPr>
          <p:cNvPr id="3" name="Sisällön paikkamerkki 2">
            <a:extLst>
              <a:ext uri="{FF2B5EF4-FFF2-40B4-BE49-F238E27FC236}">
                <a16:creationId xmlns:a16="http://schemas.microsoft.com/office/drawing/2014/main" id="{40CC824C-4D45-4D24-9622-BC6A0679AA7B}"/>
              </a:ext>
            </a:extLst>
          </p:cNvPr>
          <p:cNvSpPr>
            <a:spLocks noGrp="1"/>
          </p:cNvSpPr>
          <p:nvPr>
            <p:ph sz="half" idx="1"/>
          </p:nvPr>
        </p:nvSpPr>
        <p:spPr>
          <a:xfrm>
            <a:off x="836035" y="1456894"/>
            <a:ext cx="5398077" cy="5191990"/>
          </a:xfrm>
        </p:spPr>
        <p:txBody>
          <a:bodyPr vert="horz" lIns="91440" tIns="45720" rIns="91440" bIns="45720" rtlCol="0" anchor="t">
            <a:normAutofit/>
          </a:bodyPr>
          <a:lstStyle/>
          <a:p>
            <a:pPr marL="0" indent="0">
              <a:buNone/>
            </a:pPr>
            <a:r>
              <a:rPr lang="fi-FI" b="1">
                <a:cs typeface="Calibri"/>
              </a:rPr>
              <a:t>Turvotus jatkuu...</a:t>
            </a:r>
          </a:p>
          <a:p>
            <a:pPr marL="457200" indent="-457200"/>
            <a:r>
              <a:rPr lang="fi-FI">
                <a:cs typeface="Calibri"/>
              </a:rPr>
              <a:t>Toispuoleinen ja äkillinen turvotus voi johtua laskimoveritulpasta, joka vaatii kiireellistä sairaalahoitoa </a:t>
            </a:r>
            <a:endParaRPr lang="en-US">
              <a:ea typeface="+mn-lt"/>
              <a:cs typeface="+mn-lt"/>
            </a:endParaRPr>
          </a:p>
          <a:p>
            <a:pPr marL="457200" indent="-457200"/>
            <a:r>
              <a:rPr lang="fi-FI">
                <a:cs typeface="Calibri"/>
              </a:rPr>
              <a:t>Paikallinen, punoittaja ja kuumottava turvotus toisessa jalassa voi olla merkki ruususta. Sydämen vajaatoiminta taas aiheuttaa molempien jalkojen turvotusta   </a:t>
            </a:r>
            <a:endParaRPr lang="fi-FI">
              <a:ea typeface="+mn-lt"/>
              <a:cs typeface="+mn-lt"/>
            </a:endParaRPr>
          </a:p>
          <a:p>
            <a:endParaRPr lang="fi-FI">
              <a:cs typeface="Calibri"/>
            </a:endParaRPr>
          </a:p>
        </p:txBody>
      </p:sp>
      <p:pic>
        <p:nvPicPr>
          <p:cNvPr id="5" name="Kuva 5" descr="Kuva, joka sisältää kohteen vaatetus&#10;&#10;Kuvaus luotu automaattisesti">
            <a:extLst>
              <a:ext uri="{FF2B5EF4-FFF2-40B4-BE49-F238E27FC236}">
                <a16:creationId xmlns:a16="http://schemas.microsoft.com/office/drawing/2014/main" id="{9F9612DE-08E0-4E2E-B432-DA6ACE7EDF40}"/>
              </a:ext>
            </a:extLst>
          </p:cNvPr>
          <p:cNvPicPr>
            <a:picLocks noGrp="1" noChangeAspect="1"/>
          </p:cNvPicPr>
          <p:nvPr>
            <p:ph sz="half" idx="2"/>
          </p:nvPr>
        </p:nvPicPr>
        <p:blipFill>
          <a:blip r:embed="rId2"/>
          <a:stretch>
            <a:fillRect/>
          </a:stretch>
        </p:blipFill>
        <p:spPr>
          <a:xfrm>
            <a:off x="7731919" y="1458120"/>
            <a:ext cx="3145629" cy="4145754"/>
          </a:xfrm>
        </p:spPr>
      </p:pic>
    </p:spTree>
    <p:extLst>
      <p:ext uri="{BB962C8B-B14F-4D97-AF65-F5344CB8AC3E}">
        <p14:creationId xmlns:p14="http://schemas.microsoft.com/office/powerpoint/2010/main" val="2120755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46CA35E3-1864-49B7-BFF4-1C64C5D0E0CF}"/>
              </a:ext>
            </a:extLst>
          </p:cNvPr>
          <p:cNvSpPr>
            <a:spLocks noGrp="1"/>
          </p:cNvSpPr>
          <p:nvPr>
            <p:ph type="title"/>
          </p:nvPr>
        </p:nvSpPr>
        <p:spPr>
          <a:xfrm>
            <a:off x="838200" y="365125"/>
            <a:ext cx="10515600" cy="468314"/>
          </a:xfrm>
        </p:spPr>
        <p:txBody>
          <a:bodyPr>
            <a:normAutofit fontScale="90000"/>
          </a:bodyPr>
          <a:lstStyle/>
          <a:p>
            <a:endParaRPr lang="fi-FI"/>
          </a:p>
        </p:txBody>
      </p:sp>
      <p:sp>
        <p:nvSpPr>
          <p:cNvPr id="3" name="Sisällön paikkamerkki 2">
            <a:extLst>
              <a:ext uri="{FF2B5EF4-FFF2-40B4-BE49-F238E27FC236}">
                <a16:creationId xmlns:a16="http://schemas.microsoft.com/office/drawing/2014/main" id="{32597E75-8E0B-48AA-A9A8-17E7637A813A}"/>
              </a:ext>
            </a:extLst>
          </p:cNvPr>
          <p:cNvSpPr>
            <a:spLocks noGrp="1"/>
          </p:cNvSpPr>
          <p:nvPr>
            <p:ph sz="half" idx="1"/>
          </p:nvPr>
        </p:nvSpPr>
        <p:spPr>
          <a:xfrm>
            <a:off x="838200" y="1277938"/>
            <a:ext cx="5181600" cy="4899025"/>
          </a:xfrm>
        </p:spPr>
        <p:txBody>
          <a:bodyPr vert="horz" lIns="91440" tIns="45720" rIns="91440" bIns="45720" rtlCol="0" anchor="t">
            <a:normAutofit/>
          </a:bodyPr>
          <a:lstStyle/>
          <a:p>
            <a:pPr marL="0" indent="0">
              <a:buNone/>
            </a:pPr>
            <a:r>
              <a:rPr lang="fi-FI" b="1">
                <a:cs typeface="Calibri"/>
              </a:rPr>
              <a:t>Happisaturaatio</a:t>
            </a:r>
          </a:p>
          <a:p>
            <a:r>
              <a:rPr lang="fi-FI">
                <a:ea typeface="+mn-lt"/>
                <a:cs typeface="+mn-lt"/>
              </a:rPr>
              <a:t>Happisaturaatiota mitattaessa happisaturaatio laitetaan asiakkaan sormeen, jolloin mittari antaa % luvun minkä verran asiakkaalla on veressä happea</a:t>
            </a:r>
          </a:p>
          <a:p>
            <a:r>
              <a:rPr lang="fi-FI">
                <a:ea typeface="+mn-lt"/>
                <a:cs typeface="+mn-lt"/>
              </a:rPr>
              <a:t>Happisaturaatio mittaus on tärkeä erityisesti henkilöille, jolla on jokin keuhkosairaus esim. astma tai keuhkoahtaumatauti</a:t>
            </a:r>
            <a:endParaRPr lang="fi-FI">
              <a:cs typeface="Calibri"/>
            </a:endParaRPr>
          </a:p>
        </p:txBody>
      </p:sp>
      <p:pic>
        <p:nvPicPr>
          <p:cNvPr id="14" name="Kuva 14">
            <a:extLst>
              <a:ext uri="{FF2B5EF4-FFF2-40B4-BE49-F238E27FC236}">
                <a16:creationId xmlns:a16="http://schemas.microsoft.com/office/drawing/2014/main" id="{7E24C432-C675-47FD-81B0-70AD58BFC83C}"/>
              </a:ext>
            </a:extLst>
          </p:cNvPr>
          <p:cNvPicPr>
            <a:picLocks noGrp="1" noChangeAspect="1"/>
          </p:cNvPicPr>
          <p:nvPr>
            <p:ph sz="half" idx="2"/>
          </p:nvPr>
        </p:nvPicPr>
        <p:blipFill>
          <a:blip r:embed="rId2"/>
          <a:stretch>
            <a:fillRect/>
          </a:stretch>
        </p:blipFill>
        <p:spPr>
          <a:xfrm>
            <a:off x="7155656" y="1548607"/>
            <a:ext cx="4060030" cy="4060030"/>
          </a:xfrm>
        </p:spPr>
      </p:pic>
    </p:spTree>
    <p:extLst>
      <p:ext uri="{BB962C8B-B14F-4D97-AF65-F5344CB8AC3E}">
        <p14:creationId xmlns:p14="http://schemas.microsoft.com/office/powerpoint/2010/main" val="1526230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34074B-BDDA-4064-8064-267049C700CE}"/>
              </a:ext>
            </a:extLst>
          </p:cNvPr>
          <p:cNvSpPr>
            <a:spLocks noGrp="1"/>
          </p:cNvSpPr>
          <p:nvPr>
            <p:ph type="title"/>
          </p:nvPr>
        </p:nvSpPr>
        <p:spPr>
          <a:xfrm>
            <a:off x="838200" y="365125"/>
            <a:ext cx="10515600" cy="527845"/>
          </a:xfrm>
        </p:spPr>
        <p:txBody>
          <a:bodyPr>
            <a:normAutofit fontScale="90000"/>
          </a:bodyPr>
          <a:lstStyle/>
          <a:p>
            <a:endParaRPr lang="fi-FI"/>
          </a:p>
        </p:txBody>
      </p:sp>
      <p:sp>
        <p:nvSpPr>
          <p:cNvPr id="3" name="Sisällön paikkamerkki 2">
            <a:extLst>
              <a:ext uri="{FF2B5EF4-FFF2-40B4-BE49-F238E27FC236}">
                <a16:creationId xmlns:a16="http://schemas.microsoft.com/office/drawing/2014/main" id="{E6BE53DF-2020-4C01-9526-558D1E8C1656}"/>
              </a:ext>
            </a:extLst>
          </p:cNvPr>
          <p:cNvSpPr>
            <a:spLocks noGrp="1"/>
          </p:cNvSpPr>
          <p:nvPr>
            <p:ph idx="1"/>
          </p:nvPr>
        </p:nvSpPr>
        <p:spPr>
          <a:xfrm>
            <a:off x="838200" y="1397001"/>
            <a:ext cx="10515600" cy="4779962"/>
          </a:xfrm>
        </p:spPr>
        <p:txBody>
          <a:bodyPr vert="horz" lIns="91440" tIns="45720" rIns="91440" bIns="45720" rtlCol="0" anchor="t">
            <a:normAutofit/>
          </a:bodyPr>
          <a:lstStyle/>
          <a:p>
            <a:pPr marL="0" indent="0">
              <a:buNone/>
            </a:pPr>
            <a:r>
              <a:rPr lang="fi-FI" b="1">
                <a:cs typeface="Calibri"/>
              </a:rPr>
              <a:t>Happisaturaatio jatkuu...</a:t>
            </a:r>
          </a:p>
          <a:p>
            <a:r>
              <a:rPr lang="fi-FI">
                <a:cs typeface="Calibri"/>
              </a:rPr>
              <a:t>Keuhko- ja sydänsairauksia sairastavilla, happisaturaatio on alhaisempi</a:t>
            </a:r>
            <a:endParaRPr lang="en-US">
              <a:ea typeface="+mn-lt"/>
              <a:cs typeface="+mn-lt"/>
            </a:endParaRPr>
          </a:p>
          <a:p>
            <a:r>
              <a:rPr lang="fi-FI">
                <a:cs typeface="Calibri"/>
              </a:rPr>
              <a:t>Yleensä happisaturaatio on 95–100% ja alle 80 % happisaturaatio vaatii jo sairaalahoitoa</a:t>
            </a:r>
            <a:endParaRPr lang="en-US">
              <a:ea typeface="+mn-lt"/>
              <a:cs typeface="+mn-lt"/>
            </a:endParaRPr>
          </a:p>
          <a:p>
            <a:r>
              <a:rPr lang="fi-FI">
                <a:cs typeface="Calibri"/>
              </a:rPr>
              <a:t>Happisaturaation laskiessa, sydän joutuu kovalle rasitukselle, joka on vaarallista valtimosairauksia sairastaville   </a:t>
            </a:r>
            <a:endParaRPr lang="fi-FI">
              <a:ea typeface="+mn-lt"/>
              <a:cs typeface="+mn-lt"/>
            </a:endParaRPr>
          </a:p>
          <a:p>
            <a:endParaRPr lang="fi-FI">
              <a:cs typeface="Calibri"/>
            </a:endParaRPr>
          </a:p>
        </p:txBody>
      </p:sp>
    </p:spTree>
    <p:extLst>
      <p:ext uri="{BB962C8B-B14F-4D97-AF65-F5344CB8AC3E}">
        <p14:creationId xmlns:p14="http://schemas.microsoft.com/office/powerpoint/2010/main" val="31894165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4F6FB5A-8716-4349-BE7F-21FB4FABC115}"/>
              </a:ext>
            </a:extLst>
          </p:cNvPr>
          <p:cNvSpPr>
            <a:spLocks noGrp="1"/>
          </p:cNvSpPr>
          <p:nvPr>
            <p:ph type="title"/>
          </p:nvPr>
        </p:nvSpPr>
        <p:spPr>
          <a:xfrm>
            <a:off x="838200" y="365125"/>
            <a:ext cx="10515600" cy="361157"/>
          </a:xfrm>
        </p:spPr>
        <p:txBody>
          <a:bodyPr>
            <a:normAutofit fontScale="90000"/>
          </a:bodyPr>
          <a:lstStyle/>
          <a:p>
            <a:endParaRPr lang="fi-FI"/>
          </a:p>
        </p:txBody>
      </p:sp>
      <p:sp>
        <p:nvSpPr>
          <p:cNvPr id="3" name="Sisällön paikkamerkki 2">
            <a:extLst>
              <a:ext uri="{FF2B5EF4-FFF2-40B4-BE49-F238E27FC236}">
                <a16:creationId xmlns:a16="http://schemas.microsoft.com/office/drawing/2014/main" id="{A696D4B6-AB6E-48D7-9811-DDF3775EDAFC}"/>
              </a:ext>
            </a:extLst>
          </p:cNvPr>
          <p:cNvSpPr>
            <a:spLocks noGrp="1"/>
          </p:cNvSpPr>
          <p:nvPr>
            <p:ph idx="1"/>
          </p:nvPr>
        </p:nvSpPr>
        <p:spPr>
          <a:xfrm>
            <a:off x="838200" y="1206501"/>
            <a:ext cx="10515600" cy="4970462"/>
          </a:xfrm>
        </p:spPr>
        <p:txBody>
          <a:bodyPr vert="horz" lIns="91440" tIns="45720" rIns="91440" bIns="45720" rtlCol="0" anchor="t">
            <a:normAutofit/>
          </a:bodyPr>
          <a:lstStyle/>
          <a:p>
            <a:pPr marL="0" indent="0">
              <a:buNone/>
            </a:pPr>
            <a:r>
              <a:rPr lang="fi-FI" b="1">
                <a:cs typeface="Calibri" panose="020F0502020204030204"/>
              </a:rPr>
              <a:t>Sydämen ultraäänitutkimus</a:t>
            </a:r>
          </a:p>
          <a:p>
            <a:r>
              <a:rPr lang="fi-FI">
                <a:ea typeface="+mn-lt"/>
                <a:cs typeface="+mn-lt"/>
              </a:rPr>
              <a:t>Tutkimuksen tekee aina lääkäri</a:t>
            </a:r>
          </a:p>
          <a:p>
            <a:r>
              <a:rPr lang="fi-FI">
                <a:ea typeface="+mn-lt"/>
                <a:cs typeface="+mn-lt"/>
              </a:rPr>
              <a:t>Asiakas makaa vasemmalla kyljellään tutkimuksen ajan</a:t>
            </a:r>
          </a:p>
          <a:p>
            <a:r>
              <a:rPr lang="fi-FI">
                <a:ea typeface="+mn-lt"/>
                <a:cs typeface="+mn-lt"/>
              </a:rPr>
              <a:t>Lääkäri levittää iholle geeliä ja tutkii ultraäänellä sydämen</a:t>
            </a:r>
          </a:p>
          <a:p>
            <a:r>
              <a:rPr lang="fi-FI">
                <a:ea typeface="+mn-lt"/>
                <a:cs typeface="+mn-lt"/>
              </a:rPr>
              <a:t>Tutkimus on kivuton ja kestää n. 15 minuuttia</a:t>
            </a:r>
          </a:p>
          <a:p>
            <a:r>
              <a:rPr lang="fi-FI">
                <a:ea typeface="+mn-lt"/>
                <a:cs typeface="+mn-lt"/>
              </a:rPr>
              <a:t>Ultraäänellä voidaan nähdä sydämen rakenne ja veren virtaus sydämessä. Sen sijaan sepelvaltimoiden ahtaumia ei tutkimuksessa nähdä.   </a:t>
            </a:r>
            <a:endParaRPr lang="fi-FI">
              <a:cs typeface="Calibri"/>
            </a:endParaRPr>
          </a:p>
        </p:txBody>
      </p:sp>
    </p:spTree>
    <p:extLst>
      <p:ext uri="{BB962C8B-B14F-4D97-AF65-F5344CB8AC3E}">
        <p14:creationId xmlns:p14="http://schemas.microsoft.com/office/powerpoint/2010/main" val="37342959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1807629-E37F-4F31-9CA9-8ED5C4451A15}"/>
              </a:ext>
            </a:extLst>
          </p:cNvPr>
          <p:cNvSpPr>
            <a:spLocks noGrp="1"/>
          </p:cNvSpPr>
          <p:nvPr>
            <p:ph type="title"/>
          </p:nvPr>
        </p:nvSpPr>
        <p:spPr>
          <a:xfrm>
            <a:off x="838200" y="365125"/>
            <a:ext cx="9788237" cy="552018"/>
          </a:xfrm>
        </p:spPr>
        <p:txBody>
          <a:bodyPr>
            <a:normAutofit fontScale="90000"/>
          </a:bodyPr>
          <a:lstStyle/>
          <a:p>
            <a:endParaRPr lang="fi-FI"/>
          </a:p>
        </p:txBody>
      </p:sp>
      <p:sp>
        <p:nvSpPr>
          <p:cNvPr id="3" name="Sisällön paikkamerkki 2">
            <a:extLst>
              <a:ext uri="{FF2B5EF4-FFF2-40B4-BE49-F238E27FC236}">
                <a16:creationId xmlns:a16="http://schemas.microsoft.com/office/drawing/2014/main" id="{576C0333-00F0-420A-932C-1E4337BA1F8B}"/>
              </a:ext>
            </a:extLst>
          </p:cNvPr>
          <p:cNvSpPr>
            <a:spLocks noGrp="1"/>
          </p:cNvSpPr>
          <p:nvPr>
            <p:ph idx="1"/>
          </p:nvPr>
        </p:nvSpPr>
        <p:spPr>
          <a:xfrm>
            <a:off x="838200" y="1363807"/>
            <a:ext cx="10515600" cy="4813156"/>
          </a:xfrm>
        </p:spPr>
        <p:txBody>
          <a:bodyPr vert="horz" lIns="91440" tIns="45720" rIns="91440" bIns="45720" rtlCol="0" anchor="t">
            <a:normAutofit/>
          </a:bodyPr>
          <a:lstStyle/>
          <a:p>
            <a:pPr marL="0" indent="0">
              <a:buNone/>
            </a:pPr>
            <a:r>
              <a:rPr lang="fi-FI" b="1">
                <a:ea typeface="+mn-lt"/>
                <a:cs typeface="+mn-lt"/>
              </a:rPr>
              <a:t>Sepelvaltimoiden varjoainekuvaukset </a:t>
            </a:r>
            <a:endParaRPr lang="fi-FI">
              <a:cs typeface="Calibri" panose="020F0502020204030204"/>
            </a:endParaRPr>
          </a:p>
          <a:p>
            <a:r>
              <a:rPr lang="fi-FI">
                <a:ea typeface="+mn-lt"/>
                <a:cs typeface="+mn-lt"/>
              </a:rPr>
              <a:t>Varjoaine kuvaus tehdään, jos asiakkaalle suunnitellaan pallolaajennusta tai ohitusleikkausta</a:t>
            </a:r>
          </a:p>
          <a:p>
            <a:r>
              <a:rPr lang="fi-FI">
                <a:ea typeface="+mn-lt"/>
                <a:cs typeface="+mn-lt"/>
              </a:rPr>
              <a:t>Pallolaajennusta ja ohitusleikkausta varten tarvitaan tarkkakuva sepelvaltimoiden tilasta </a:t>
            </a:r>
          </a:p>
          <a:p>
            <a:r>
              <a:rPr lang="fi-FI">
                <a:ea typeface="+mn-lt"/>
                <a:cs typeface="+mn-lt"/>
              </a:rPr>
              <a:t>Toimenpide tehdään paikallispuudutuksessa rannevaltimosta tai nivusvaltimosta</a:t>
            </a:r>
          </a:p>
          <a:p>
            <a:r>
              <a:rPr lang="fi-FI">
                <a:cs typeface="Calibri"/>
              </a:rPr>
              <a:t>Potilas on toimenpiteen jälkeen muutaman tunnin tarkkailussa, jonka jälkeen kotiutuu</a:t>
            </a:r>
          </a:p>
        </p:txBody>
      </p:sp>
    </p:spTree>
    <p:extLst>
      <p:ext uri="{BB962C8B-B14F-4D97-AF65-F5344CB8AC3E}">
        <p14:creationId xmlns:p14="http://schemas.microsoft.com/office/powerpoint/2010/main" val="39929346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63F1849-04C8-4344-B632-06A670C7D3DC}"/>
              </a:ext>
            </a:extLst>
          </p:cNvPr>
          <p:cNvSpPr>
            <a:spLocks noGrp="1"/>
          </p:cNvSpPr>
          <p:nvPr>
            <p:ph type="title"/>
          </p:nvPr>
        </p:nvSpPr>
        <p:spPr/>
        <p:txBody>
          <a:bodyPr/>
          <a:lstStyle/>
          <a:p>
            <a:endParaRPr lang="fi-FI"/>
          </a:p>
        </p:txBody>
      </p:sp>
      <p:sp>
        <p:nvSpPr>
          <p:cNvPr id="3" name="Sisällön paikkamerkki 2">
            <a:extLst>
              <a:ext uri="{FF2B5EF4-FFF2-40B4-BE49-F238E27FC236}">
                <a16:creationId xmlns:a16="http://schemas.microsoft.com/office/drawing/2014/main" id="{B5AB617E-8875-4F46-B71C-3734119D7134}"/>
              </a:ext>
            </a:extLst>
          </p:cNvPr>
          <p:cNvSpPr>
            <a:spLocks noGrp="1"/>
          </p:cNvSpPr>
          <p:nvPr>
            <p:ph sz="half" idx="1"/>
          </p:nvPr>
        </p:nvSpPr>
        <p:spPr/>
        <p:txBody>
          <a:bodyPr vert="horz" lIns="91440" tIns="45720" rIns="91440" bIns="45720" rtlCol="0" anchor="t">
            <a:normAutofit/>
          </a:bodyPr>
          <a:lstStyle/>
          <a:p>
            <a:r>
              <a:rPr lang="fi-FI">
                <a:cs typeface="Calibri"/>
              </a:rPr>
              <a:t>Sepelvaltimoon asetetun katetrin avulla ruiskutetaan jodipitoista varjoainetta, jonka kulku sepelvaltimoissa kuvataan röntgensäteiden avulla. Kuvauksia tehdään useista suunnista ja molemmista sepelvaltimoista erikseen. </a:t>
            </a:r>
            <a:endParaRPr lang="fi-FI">
              <a:ea typeface="+mn-lt"/>
              <a:cs typeface="+mn-lt"/>
            </a:endParaRPr>
          </a:p>
          <a:p>
            <a:pPr marL="0" indent="0">
              <a:buNone/>
            </a:pPr>
            <a:endParaRPr lang="fi-FI">
              <a:cs typeface="Calibri"/>
            </a:endParaRPr>
          </a:p>
        </p:txBody>
      </p:sp>
      <p:pic>
        <p:nvPicPr>
          <p:cNvPr id="5" name="Kuva 5" descr="Kuva, joka sisältää kohteen näyttö, televisio, valkokangas, sisä&#10;&#10;Kuvaus luotu automaattisesti">
            <a:extLst>
              <a:ext uri="{FF2B5EF4-FFF2-40B4-BE49-F238E27FC236}">
                <a16:creationId xmlns:a16="http://schemas.microsoft.com/office/drawing/2014/main" id="{9ABFE12A-2D06-4706-8288-3DE5B1D57A32}"/>
              </a:ext>
            </a:extLst>
          </p:cNvPr>
          <p:cNvPicPr>
            <a:picLocks noGrp="1" noChangeAspect="1"/>
          </p:cNvPicPr>
          <p:nvPr>
            <p:ph sz="half" idx="2"/>
          </p:nvPr>
        </p:nvPicPr>
        <p:blipFill>
          <a:blip r:embed="rId2"/>
          <a:stretch>
            <a:fillRect/>
          </a:stretch>
        </p:blipFill>
        <p:spPr>
          <a:xfrm>
            <a:off x="6481762" y="1951038"/>
            <a:ext cx="5693566" cy="3945728"/>
          </a:xfrm>
        </p:spPr>
      </p:pic>
    </p:spTree>
    <p:extLst>
      <p:ext uri="{BB962C8B-B14F-4D97-AF65-F5344CB8AC3E}">
        <p14:creationId xmlns:p14="http://schemas.microsoft.com/office/powerpoint/2010/main" val="14325121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6AB6CBD-92E4-4875-AE47-F83EC0BC79D0}"/>
              </a:ext>
            </a:extLst>
          </p:cNvPr>
          <p:cNvSpPr>
            <a:spLocks noGrp="1"/>
          </p:cNvSpPr>
          <p:nvPr>
            <p:ph type="title"/>
          </p:nvPr>
        </p:nvSpPr>
        <p:spPr>
          <a:xfrm>
            <a:off x="1176866" y="365125"/>
            <a:ext cx="10176934" cy="362480"/>
          </a:xfrm>
        </p:spPr>
        <p:txBody>
          <a:bodyPr>
            <a:normAutofit fontScale="90000"/>
          </a:bodyPr>
          <a:lstStyle/>
          <a:p>
            <a:r>
              <a:rPr lang="fi-FI">
                <a:ea typeface="+mj-lt"/>
                <a:cs typeface="+mj-lt"/>
              </a:rPr>
              <a:t>hoito/hoitotyön keinot auttavat potilasta </a:t>
            </a:r>
            <a:endParaRPr lang="fi-FI"/>
          </a:p>
        </p:txBody>
      </p:sp>
      <p:sp>
        <p:nvSpPr>
          <p:cNvPr id="3" name="Sisällön paikkamerkki 2">
            <a:extLst>
              <a:ext uri="{FF2B5EF4-FFF2-40B4-BE49-F238E27FC236}">
                <a16:creationId xmlns:a16="http://schemas.microsoft.com/office/drawing/2014/main" id="{536161C5-AD9F-402F-AAA4-4F2D01F96259}"/>
              </a:ext>
            </a:extLst>
          </p:cNvPr>
          <p:cNvSpPr>
            <a:spLocks noGrp="1"/>
          </p:cNvSpPr>
          <p:nvPr>
            <p:ph sz="half" idx="1"/>
          </p:nvPr>
        </p:nvSpPr>
        <p:spPr>
          <a:xfrm>
            <a:off x="774700" y="1053042"/>
            <a:ext cx="6930736" cy="5123921"/>
          </a:xfrm>
        </p:spPr>
        <p:txBody>
          <a:bodyPr vert="horz" lIns="91440" tIns="45720" rIns="91440" bIns="45720" rtlCol="0" anchor="t">
            <a:normAutofit fontScale="70000" lnSpcReduction="20000"/>
          </a:bodyPr>
          <a:lstStyle/>
          <a:p>
            <a:r>
              <a:rPr lang="fi-FI">
                <a:ea typeface="+mn-lt"/>
                <a:cs typeface="+mn-lt"/>
              </a:rPr>
              <a:t>JALKOJEN TURVOTUS </a:t>
            </a:r>
            <a:endParaRPr lang="fi-FI">
              <a:cs typeface="Calibri" panose="020F0502020204030204"/>
            </a:endParaRPr>
          </a:p>
          <a:p>
            <a:r>
              <a:rPr lang="fi-FI">
                <a:ea typeface="+mn-lt"/>
                <a:cs typeface="+mn-lt"/>
              </a:rPr>
              <a:t>-Laskimoiden vajaatoiminnasta johtuvan turvotus vähenee yön aikana makuulla ollessa tai lepuuttamalla jalkoja kohoasennossa. </a:t>
            </a:r>
            <a:endParaRPr lang="fi-FI"/>
          </a:p>
          <a:p>
            <a:r>
              <a:rPr lang="fi-FI">
                <a:ea typeface="+mn-lt"/>
                <a:cs typeface="+mn-lt"/>
              </a:rPr>
              <a:t>-Tukisukkien ja hoitosukkien käyttö perustuu niiden luomaan paineeseen. Paineluokat ilmaisevat hoitopaineen elohopeamillimetreinä (mmHg) nilkan kohdalta, josta paine vähenee asteittain siirryttäessä ylöspäin kohti pohjetta. Kevyin paineluokka I (15-21mmHg) </a:t>
            </a:r>
            <a:endParaRPr lang="fi-FI"/>
          </a:p>
          <a:p>
            <a:r>
              <a:rPr lang="fi-FI">
                <a:ea typeface="+mn-lt"/>
                <a:cs typeface="+mn-lt"/>
              </a:rPr>
              <a:t>-Lääkinnällisiä hoitosukkia paineluokka on II-IV, käytetään vaikeiden laskimoiden vajaatoiminnan ja laskimoperäisten säärihaavojen hoidossa sekä suonikohjuleikkauksen jälkeen. Niiden käytön tavoitteena on parantaa alaraajojen laskimoveren paluuvirtausta ja ehkäistä raajaturvotusta. Hoitosukkia tai sidokset laitetaan jalkaan mielellään makuuasennossa aamulla ennen ylös nousemista. </a:t>
            </a:r>
            <a:endParaRPr lang="fi-FI"/>
          </a:p>
          <a:p>
            <a:r>
              <a:rPr lang="fi-FI">
                <a:ea typeface="+mn-lt"/>
                <a:cs typeface="+mn-lt"/>
              </a:rPr>
              <a:t>-Tuki- ja hoitosukkien käyttö on kielletty huomattavista valtimoverenkiertohäiriöistä kärsiville ja sellaisille ihmisille, joilla on heikentynyt tunto ihossa tai hankala ihotulehdus. </a:t>
            </a:r>
            <a:endParaRPr lang="fi-FI"/>
          </a:p>
        </p:txBody>
      </p:sp>
      <p:pic>
        <p:nvPicPr>
          <p:cNvPr id="7" name="Kuva 7" descr="Kuva, joka sisältää kohteen henkilö, nainen, vaatetus, maila&#10;&#10;Kuvaus luotu automaattisesti">
            <a:extLst>
              <a:ext uri="{FF2B5EF4-FFF2-40B4-BE49-F238E27FC236}">
                <a16:creationId xmlns:a16="http://schemas.microsoft.com/office/drawing/2014/main" id="{820CD1C3-E8A7-4154-BCA5-F97B96B6E052}"/>
              </a:ext>
            </a:extLst>
          </p:cNvPr>
          <p:cNvPicPr>
            <a:picLocks noGrp="1" noChangeAspect="1"/>
          </p:cNvPicPr>
          <p:nvPr>
            <p:ph sz="half" idx="2"/>
          </p:nvPr>
        </p:nvPicPr>
        <p:blipFill>
          <a:blip r:embed="rId2"/>
          <a:stretch>
            <a:fillRect/>
          </a:stretch>
        </p:blipFill>
        <p:spPr>
          <a:xfrm>
            <a:off x="6587331" y="1825625"/>
            <a:ext cx="4351338" cy="4351338"/>
          </a:xfrm>
        </p:spPr>
      </p:pic>
    </p:spTree>
    <p:extLst>
      <p:ext uri="{BB962C8B-B14F-4D97-AF65-F5344CB8AC3E}">
        <p14:creationId xmlns:p14="http://schemas.microsoft.com/office/powerpoint/2010/main" val="32214925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5397E17-4D1E-40CE-AF48-1A239773DE33}"/>
              </a:ext>
            </a:extLst>
          </p:cNvPr>
          <p:cNvSpPr>
            <a:spLocks noGrp="1"/>
          </p:cNvSpPr>
          <p:nvPr>
            <p:ph type="title"/>
          </p:nvPr>
        </p:nvSpPr>
        <p:spPr>
          <a:xfrm>
            <a:off x="942109" y="365125"/>
            <a:ext cx="10411691" cy="886836"/>
          </a:xfrm>
        </p:spPr>
        <p:txBody>
          <a:bodyPr>
            <a:normAutofit/>
          </a:bodyPr>
          <a:lstStyle/>
          <a:p>
            <a:r>
              <a:rPr lang="fi-FI" sz="2400" b="1">
                <a:cs typeface="Calibri Light"/>
              </a:rPr>
              <a:t>KOHONNUT VERENPAINE</a:t>
            </a:r>
            <a:endParaRPr lang="fi-FI" sz="2400" b="1"/>
          </a:p>
        </p:txBody>
      </p:sp>
      <p:sp>
        <p:nvSpPr>
          <p:cNvPr id="3" name="Sisällön paikkamerkki 2">
            <a:extLst>
              <a:ext uri="{FF2B5EF4-FFF2-40B4-BE49-F238E27FC236}">
                <a16:creationId xmlns:a16="http://schemas.microsoft.com/office/drawing/2014/main" id="{26668111-813B-496E-89A6-4EEB7B4ECB31}"/>
              </a:ext>
            </a:extLst>
          </p:cNvPr>
          <p:cNvSpPr>
            <a:spLocks noGrp="1"/>
          </p:cNvSpPr>
          <p:nvPr>
            <p:ph sz="half" idx="1"/>
          </p:nvPr>
        </p:nvSpPr>
        <p:spPr>
          <a:xfrm>
            <a:off x="942109" y="936626"/>
            <a:ext cx="10007598" cy="4709246"/>
          </a:xfrm>
        </p:spPr>
        <p:txBody>
          <a:bodyPr vert="horz" lIns="91440" tIns="45720" rIns="91440" bIns="45720" rtlCol="0" anchor="t">
            <a:normAutofit fontScale="92500"/>
          </a:bodyPr>
          <a:lstStyle/>
          <a:p>
            <a:pPr marL="0" indent="0">
              <a:buNone/>
            </a:pPr>
            <a:endParaRPr lang="fi-FI">
              <a:cs typeface="Calibri" panose="020F0502020204030204"/>
            </a:endParaRPr>
          </a:p>
          <a:p>
            <a:r>
              <a:rPr lang="fi-FI">
                <a:ea typeface="+mn-lt"/>
                <a:cs typeface="+mn-lt"/>
              </a:rPr>
              <a:t>-Ylipainoisilla painon pudottaminen 4–8% </a:t>
            </a:r>
            <a:endParaRPr lang="fi-FI"/>
          </a:p>
          <a:p>
            <a:r>
              <a:rPr lang="fi-FI">
                <a:ea typeface="+mn-lt"/>
                <a:cs typeface="+mn-lt"/>
              </a:rPr>
              <a:t>-Tupakoinen lopettaminen </a:t>
            </a:r>
            <a:endParaRPr lang="fi-FI"/>
          </a:p>
          <a:p>
            <a:r>
              <a:rPr lang="fi-FI">
                <a:ea typeface="+mn-lt"/>
                <a:cs typeface="+mn-lt"/>
              </a:rPr>
              <a:t>-Suolan vähentäminen (5g päivässä) </a:t>
            </a:r>
            <a:endParaRPr lang="fi-FI"/>
          </a:p>
          <a:p>
            <a:r>
              <a:rPr lang="fi-FI">
                <a:ea typeface="+mn-lt"/>
                <a:cs typeface="+mn-lt"/>
              </a:rPr>
              <a:t>-Ravintokuidun lisääminen täysjyväleivän, -murojen, -hiutaleiden ym. </a:t>
            </a:r>
            <a:endParaRPr lang="fi-FI"/>
          </a:p>
          <a:p>
            <a:r>
              <a:rPr lang="fi-FI">
                <a:ea typeface="+mn-lt"/>
                <a:cs typeface="+mn-lt"/>
              </a:rPr>
              <a:t>-Kaliumin ja magnesiumin saannin lisääminen alentaa myös verenpainetta </a:t>
            </a:r>
            <a:endParaRPr lang="fi-FI"/>
          </a:p>
          <a:p>
            <a:r>
              <a:rPr lang="fi-FI">
                <a:ea typeface="+mn-lt"/>
                <a:cs typeface="+mn-lt"/>
              </a:rPr>
              <a:t>-Vältetään lakritsituotteita </a:t>
            </a:r>
            <a:endParaRPr lang="fi-FI"/>
          </a:p>
          <a:p>
            <a:r>
              <a:rPr lang="fi-FI">
                <a:ea typeface="+mn-lt"/>
                <a:cs typeface="+mn-lt"/>
              </a:rPr>
              <a:t>-Liikunta vaikuttaa edullisesti verenpaineeseen. 30 min. päivässä </a:t>
            </a:r>
            <a:endParaRPr lang="fi-FI"/>
          </a:p>
          <a:p>
            <a:r>
              <a:rPr lang="fi-FI">
                <a:ea typeface="+mn-lt"/>
                <a:cs typeface="+mn-lt"/>
              </a:rPr>
              <a:t>-Runsaan alkoholin käytön vähentäminen </a:t>
            </a:r>
            <a:endParaRPr lang="fi-FI"/>
          </a:p>
          <a:p>
            <a:endParaRPr lang="fi-FI"/>
          </a:p>
        </p:txBody>
      </p:sp>
      <p:pic>
        <p:nvPicPr>
          <p:cNvPr id="12" name="Kuva 12" descr="Kuva, joka sisältää kohteen pöytä&#10;&#10;Kuvaus luotu automaattisesti">
            <a:extLst>
              <a:ext uri="{FF2B5EF4-FFF2-40B4-BE49-F238E27FC236}">
                <a16:creationId xmlns:a16="http://schemas.microsoft.com/office/drawing/2014/main" id="{61992E36-FBE1-4359-8A0E-F900E5173E40}"/>
              </a:ext>
            </a:extLst>
          </p:cNvPr>
          <p:cNvPicPr>
            <a:picLocks noGrp="1" noChangeAspect="1"/>
          </p:cNvPicPr>
          <p:nvPr>
            <p:ph sz="half" idx="2"/>
          </p:nvPr>
        </p:nvPicPr>
        <p:blipFill>
          <a:blip r:embed="rId2"/>
          <a:stretch>
            <a:fillRect/>
          </a:stretch>
        </p:blipFill>
        <p:spPr>
          <a:xfrm>
            <a:off x="6865505" y="662448"/>
            <a:ext cx="5123294" cy="2221435"/>
          </a:xfrm>
        </p:spPr>
      </p:pic>
    </p:spTree>
    <p:extLst>
      <p:ext uri="{BB962C8B-B14F-4D97-AF65-F5344CB8AC3E}">
        <p14:creationId xmlns:p14="http://schemas.microsoft.com/office/powerpoint/2010/main" val="33610505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AE069A0-87F3-44BC-864B-03B89D41CF87}"/>
              </a:ext>
            </a:extLst>
          </p:cNvPr>
          <p:cNvSpPr>
            <a:spLocks noGrp="1"/>
          </p:cNvSpPr>
          <p:nvPr>
            <p:ph type="title"/>
          </p:nvPr>
        </p:nvSpPr>
        <p:spPr>
          <a:xfrm>
            <a:off x="838200" y="365125"/>
            <a:ext cx="8495146" cy="251836"/>
          </a:xfrm>
        </p:spPr>
        <p:txBody>
          <a:bodyPr>
            <a:normAutofit fontScale="90000"/>
          </a:bodyPr>
          <a:lstStyle/>
          <a:p>
            <a:endParaRPr lang="fi-FI"/>
          </a:p>
        </p:txBody>
      </p:sp>
      <p:sp>
        <p:nvSpPr>
          <p:cNvPr id="3" name="Sisällön paikkamerkki 2">
            <a:extLst>
              <a:ext uri="{FF2B5EF4-FFF2-40B4-BE49-F238E27FC236}">
                <a16:creationId xmlns:a16="http://schemas.microsoft.com/office/drawing/2014/main" id="{72254DC3-8721-4954-A43E-EC73CB87F222}"/>
              </a:ext>
            </a:extLst>
          </p:cNvPr>
          <p:cNvSpPr>
            <a:spLocks noGrp="1"/>
          </p:cNvSpPr>
          <p:nvPr>
            <p:ph idx="1"/>
          </p:nvPr>
        </p:nvSpPr>
        <p:spPr>
          <a:xfrm>
            <a:off x="838200" y="1225262"/>
            <a:ext cx="10746509" cy="4951701"/>
          </a:xfrm>
        </p:spPr>
        <p:txBody>
          <a:bodyPr vert="horz" lIns="91440" tIns="45720" rIns="91440" bIns="45720" rtlCol="0" anchor="t">
            <a:normAutofit fontScale="85000" lnSpcReduction="20000"/>
          </a:bodyPr>
          <a:lstStyle/>
          <a:p>
            <a:r>
              <a:rPr lang="fi-FI">
                <a:cs typeface="Calibri"/>
              </a:rPr>
              <a:t>Verenpaineen lääkehoidolla pyritään yläpaine saamaan alle 140 ja alapaine alle 85 millimetriä elohopeaa (mmHg). </a:t>
            </a:r>
            <a:endParaRPr lang="fi-FI">
              <a:ea typeface="+mn-lt"/>
              <a:cs typeface="+mn-lt"/>
            </a:endParaRPr>
          </a:p>
          <a:p>
            <a:r>
              <a:rPr lang="fi-FI">
                <a:cs typeface="Calibri"/>
              </a:rPr>
              <a:t>-Lääkehoito aloitetaan, jos elintapahoito ei alenna verenpainetta riittävästi. </a:t>
            </a:r>
            <a:endParaRPr lang="fi-FI">
              <a:ea typeface="+mn-lt"/>
              <a:cs typeface="+mn-lt"/>
            </a:endParaRPr>
          </a:p>
          <a:p>
            <a:r>
              <a:rPr lang="fi-FI">
                <a:cs typeface="Calibri"/>
              </a:rPr>
              <a:t>-Verenpainelääkkeitä on useita erilaisia. Valintaan vaikuttavat potilaan ikä ja muut sairaudet. Monilla verenpainelääkkeillä on edullisia vaikutuksia myös muihin sairauksiin. Joskus ne saattavat olla haitallisia muun sairauden yhteydessä, esimerkiksi beetasalpaajat voivat pahentaa astmaa. </a:t>
            </a:r>
            <a:endParaRPr lang="fi-FI">
              <a:ea typeface="+mn-lt"/>
              <a:cs typeface="+mn-lt"/>
            </a:endParaRPr>
          </a:p>
          <a:p>
            <a:r>
              <a:rPr lang="fi-FI">
                <a:cs typeface="Calibri"/>
              </a:rPr>
              <a:t>-Nesteenpoistolääkkeet eli diureetit sopivat ensilääkkeeksi etenkin iäkkäille potilaille. </a:t>
            </a:r>
            <a:endParaRPr lang="fi-FI">
              <a:ea typeface="+mn-lt"/>
              <a:cs typeface="+mn-lt"/>
            </a:endParaRPr>
          </a:p>
          <a:p>
            <a:r>
              <a:rPr lang="fi-FI">
                <a:cs typeface="Calibri"/>
              </a:rPr>
              <a:t>-Usein yksi lääke ei riitä palauttaman verenpainetta normaaliksi, jolloin tarvitaan kaksi tai kolme lääkettä yhtä aikaa. Kahden lääkkeen pienellä annoksella saadaan parempi teho vähemmillä haittavaikutuksilla kuin nostamalla yhden lääkkeen annosta suurimpaan sallittuun määrään. </a:t>
            </a:r>
            <a:endParaRPr lang="fi-FI">
              <a:ea typeface="+mn-lt"/>
              <a:cs typeface="+mn-lt"/>
            </a:endParaRPr>
          </a:p>
          <a:p>
            <a:r>
              <a:rPr lang="fi-FI">
                <a:cs typeface="Calibri"/>
              </a:rPr>
              <a:t>-Verenpainelääkkeet eivät paranna itse verenpainetautia vaan alentavat painetta ja sen avulla vähentävät kohonneen paineen aiheuttamien sairauksien vaaraa.</a:t>
            </a:r>
            <a:endParaRPr lang="fi-FI"/>
          </a:p>
        </p:txBody>
      </p:sp>
    </p:spTree>
    <p:extLst>
      <p:ext uri="{BB962C8B-B14F-4D97-AF65-F5344CB8AC3E}">
        <p14:creationId xmlns:p14="http://schemas.microsoft.com/office/powerpoint/2010/main" val="16671200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4935CBD-9365-4724-AD16-AA3B0C46D05A}"/>
              </a:ext>
            </a:extLst>
          </p:cNvPr>
          <p:cNvSpPr>
            <a:spLocks noGrp="1"/>
          </p:cNvSpPr>
          <p:nvPr>
            <p:ph type="title"/>
          </p:nvPr>
        </p:nvSpPr>
        <p:spPr/>
        <p:txBody>
          <a:bodyPr>
            <a:normAutofit/>
          </a:bodyPr>
          <a:lstStyle/>
          <a:p>
            <a:r>
              <a:rPr lang="fi-FI" sz="2400" b="1">
                <a:cs typeface="Calibri Light"/>
              </a:rPr>
              <a:t>RYTMIHÄIRIÖN HOITO</a:t>
            </a:r>
            <a:endParaRPr lang="fi-FI" sz="2400" b="1"/>
          </a:p>
        </p:txBody>
      </p:sp>
      <p:sp>
        <p:nvSpPr>
          <p:cNvPr id="3" name="Sisällön paikkamerkki 2">
            <a:extLst>
              <a:ext uri="{FF2B5EF4-FFF2-40B4-BE49-F238E27FC236}">
                <a16:creationId xmlns:a16="http://schemas.microsoft.com/office/drawing/2014/main" id="{161B744B-55E2-44EF-88C9-45AAE68F0A86}"/>
              </a:ext>
            </a:extLst>
          </p:cNvPr>
          <p:cNvSpPr>
            <a:spLocks noGrp="1"/>
          </p:cNvSpPr>
          <p:nvPr>
            <p:ph sz="half" idx="1"/>
          </p:nvPr>
        </p:nvSpPr>
        <p:spPr>
          <a:xfrm>
            <a:off x="838200" y="1236807"/>
            <a:ext cx="6797963" cy="4940156"/>
          </a:xfrm>
        </p:spPr>
        <p:txBody>
          <a:bodyPr vert="horz" lIns="91440" tIns="45720" rIns="91440" bIns="45720" rtlCol="0" anchor="t">
            <a:normAutofit fontScale="85000" lnSpcReduction="10000"/>
          </a:bodyPr>
          <a:lstStyle/>
          <a:p>
            <a:r>
              <a:rPr lang="fi-FI">
                <a:ea typeface="+mn-lt"/>
                <a:cs typeface="+mn-lt"/>
              </a:rPr>
              <a:t>Kun rytmihäiriön laatu on selvillä, lääkäri arvioi jatkotutkimusten ja hoidon tarpeen. Hankalissa tapauksissa rytmikardiologi (rytmihäiriöihin erikoistunut sydänlääkäri) voi selvittää rytmihäiriön syytä ja luonnetta verisuonten kautta sydämeen vietyjen mittausjohtojen (katetrien) avulla. Tällaista toimenpidettä nimitetään sydämen elektrofysiologiseksi tutkimukseksi </a:t>
            </a:r>
            <a:endParaRPr lang="fi-FI">
              <a:cs typeface="Calibri" panose="020F0502020204030204"/>
            </a:endParaRPr>
          </a:p>
          <a:p>
            <a:r>
              <a:rPr lang="fi-FI">
                <a:ea typeface="+mn-lt"/>
                <a:cs typeface="+mn-lt"/>
              </a:rPr>
              <a:t>Hoito riippuu kokonaan siitä, millainen rytmihäiriö on kyseessä ja mistä se johtuu. Yleensä rytmihäiriöitä voidaan hoitaa lääkkeillä. Eri rytmihäiriöihin on omat erityiset lääkkeet. Liian hidasta sykettä nopeutetaan sydämentahdistimella, mikäli haitalliset oireet toistuvat tai on vaara saada sydänkatkos tai tajuttomuuskohtaus</a:t>
            </a:r>
            <a:endParaRPr lang="fi-FI"/>
          </a:p>
        </p:txBody>
      </p:sp>
      <p:pic>
        <p:nvPicPr>
          <p:cNvPr id="18" name="Kuva 18">
            <a:extLst>
              <a:ext uri="{FF2B5EF4-FFF2-40B4-BE49-F238E27FC236}">
                <a16:creationId xmlns:a16="http://schemas.microsoft.com/office/drawing/2014/main" id="{0E9A6AFF-2769-4E7F-BB5D-B4527AADD67C}"/>
              </a:ext>
            </a:extLst>
          </p:cNvPr>
          <p:cNvPicPr>
            <a:picLocks noGrp="1" noChangeAspect="1"/>
          </p:cNvPicPr>
          <p:nvPr>
            <p:ph sz="half" idx="2"/>
          </p:nvPr>
        </p:nvPicPr>
        <p:blipFill>
          <a:blip r:embed="rId2"/>
          <a:stretch>
            <a:fillRect/>
          </a:stretch>
        </p:blipFill>
        <p:spPr>
          <a:xfrm>
            <a:off x="8340869" y="2510776"/>
            <a:ext cx="3371850" cy="1352550"/>
          </a:xfrm>
        </p:spPr>
      </p:pic>
    </p:spTree>
    <p:extLst>
      <p:ext uri="{BB962C8B-B14F-4D97-AF65-F5344CB8AC3E}">
        <p14:creationId xmlns:p14="http://schemas.microsoft.com/office/powerpoint/2010/main" val="20486112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8C47233-5030-4F58-82DD-C8710AA14783}"/>
              </a:ext>
            </a:extLst>
          </p:cNvPr>
          <p:cNvSpPr>
            <a:spLocks noGrp="1"/>
          </p:cNvSpPr>
          <p:nvPr>
            <p:ph type="title"/>
          </p:nvPr>
        </p:nvSpPr>
        <p:spPr/>
        <p:txBody>
          <a:bodyPr>
            <a:normAutofit/>
          </a:bodyPr>
          <a:lstStyle/>
          <a:p>
            <a:r>
              <a:rPr lang="fi-FI" sz="2400" b="1">
                <a:ea typeface="+mj-lt"/>
                <a:cs typeface="+mj-lt"/>
              </a:rPr>
              <a:t>IHON VÄRI, LÄMPÖ </a:t>
            </a:r>
            <a:endParaRPr lang="fi-FI" sz="2400" b="1"/>
          </a:p>
        </p:txBody>
      </p:sp>
      <p:sp>
        <p:nvSpPr>
          <p:cNvPr id="3" name="Sisällön paikkamerkki 2">
            <a:extLst>
              <a:ext uri="{FF2B5EF4-FFF2-40B4-BE49-F238E27FC236}">
                <a16:creationId xmlns:a16="http://schemas.microsoft.com/office/drawing/2014/main" id="{769AD94D-FB86-4BB4-9C3A-49A03C0CBEA7}"/>
              </a:ext>
            </a:extLst>
          </p:cNvPr>
          <p:cNvSpPr>
            <a:spLocks noGrp="1"/>
          </p:cNvSpPr>
          <p:nvPr>
            <p:ph sz="half" idx="1"/>
          </p:nvPr>
        </p:nvSpPr>
        <p:spPr>
          <a:xfrm>
            <a:off x="838200" y="1825625"/>
            <a:ext cx="6047509" cy="4351338"/>
          </a:xfrm>
        </p:spPr>
        <p:txBody>
          <a:bodyPr vert="horz" lIns="91440" tIns="45720" rIns="91440" bIns="45720" rtlCol="0" anchor="t">
            <a:normAutofit/>
          </a:bodyPr>
          <a:lstStyle/>
          <a:p>
            <a:r>
              <a:rPr lang="fi-FI">
                <a:ea typeface="+mn-lt"/>
                <a:cs typeface="+mn-lt"/>
              </a:rPr>
              <a:t>Lievää verenkiertohäiriötä voi hoitaa elämäntapamuutoksilla ja lääkityksellä. </a:t>
            </a:r>
            <a:endParaRPr lang="fi-FI">
              <a:cs typeface="Calibri" panose="020F0502020204030204"/>
            </a:endParaRPr>
          </a:p>
          <a:p>
            <a:r>
              <a:rPr lang="fi-FI">
                <a:ea typeface="+mn-lt"/>
                <a:cs typeface="+mn-lt"/>
              </a:rPr>
              <a:t>Pitkälle edenneitä verenkierto-ongelmia hoidetaan verisuonikirurgialla. Valtimoiden tukoksia voi avata pallolaajennuksilla tai tukokset voi kiertää ohitusleikkauksilla. Molempia leikkausmuotoja myös yhdistetään. </a:t>
            </a:r>
            <a:endParaRPr lang="fi-FI"/>
          </a:p>
        </p:txBody>
      </p:sp>
      <p:pic>
        <p:nvPicPr>
          <p:cNvPr id="5" name="Kuva 5" descr="Kuva, joka sisältää kohteen lumi, pieni, koira, pöytä&#10;&#10;Kuvaus luotu automaattisesti">
            <a:extLst>
              <a:ext uri="{FF2B5EF4-FFF2-40B4-BE49-F238E27FC236}">
                <a16:creationId xmlns:a16="http://schemas.microsoft.com/office/drawing/2014/main" id="{2E6F3246-B79D-45B9-91BD-3645193BDB5A}"/>
              </a:ext>
            </a:extLst>
          </p:cNvPr>
          <p:cNvPicPr>
            <a:picLocks noGrp="1" noChangeAspect="1"/>
          </p:cNvPicPr>
          <p:nvPr>
            <p:ph sz="half" idx="2"/>
          </p:nvPr>
        </p:nvPicPr>
        <p:blipFill>
          <a:blip r:embed="rId2"/>
          <a:stretch>
            <a:fillRect/>
          </a:stretch>
        </p:blipFill>
        <p:spPr>
          <a:xfrm>
            <a:off x="7470342" y="2278928"/>
            <a:ext cx="3883818" cy="2609849"/>
          </a:xfrm>
        </p:spPr>
      </p:pic>
    </p:spTree>
    <p:extLst>
      <p:ext uri="{BB962C8B-B14F-4D97-AF65-F5344CB8AC3E}">
        <p14:creationId xmlns:p14="http://schemas.microsoft.com/office/powerpoint/2010/main" val="14448813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EF54966-A09C-4A1A-A5E6-2C330BD11BFE}"/>
              </a:ext>
            </a:extLst>
          </p:cNvPr>
          <p:cNvSpPr>
            <a:spLocks noGrp="1"/>
          </p:cNvSpPr>
          <p:nvPr>
            <p:ph type="title"/>
          </p:nvPr>
        </p:nvSpPr>
        <p:spPr>
          <a:xfrm>
            <a:off x="317620" y="-259167"/>
            <a:ext cx="6060111" cy="2076979"/>
          </a:xfrm>
        </p:spPr>
        <p:txBody>
          <a:bodyPr>
            <a:normAutofit/>
          </a:bodyPr>
          <a:lstStyle/>
          <a:p>
            <a:r>
              <a:rPr lang="fi-FI" sz="3200" b="1">
                <a:cs typeface="Calibri Light"/>
              </a:rPr>
              <a:t>Verenkiertoon vaikuttavat tekijät</a:t>
            </a:r>
            <a:r>
              <a:rPr lang="fi-FI" sz="2800">
                <a:cs typeface="Calibri Light"/>
              </a:rPr>
              <a:t> </a:t>
            </a:r>
            <a:br>
              <a:rPr lang="fi-FI" sz="2800">
                <a:cs typeface="Calibri Light"/>
              </a:rPr>
            </a:br>
            <a:endParaRPr lang="fi-FI" sz="2800">
              <a:cs typeface="Calibri Light"/>
            </a:endParaRPr>
          </a:p>
        </p:txBody>
      </p:sp>
      <p:sp>
        <p:nvSpPr>
          <p:cNvPr id="3" name="Sisällön paikkamerkki 2">
            <a:extLst>
              <a:ext uri="{FF2B5EF4-FFF2-40B4-BE49-F238E27FC236}">
                <a16:creationId xmlns:a16="http://schemas.microsoft.com/office/drawing/2014/main" id="{433C4DB4-5E97-4014-B261-DF6B634D17E5}"/>
              </a:ext>
            </a:extLst>
          </p:cNvPr>
          <p:cNvSpPr>
            <a:spLocks noGrp="1"/>
          </p:cNvSpPr>
          <p:nvPr>
            <p:ph idx="1"/>
          </p:nvPr>
        </p:nvSpPr>
        <p:spPr>
          <a:xfrm>
            <a:off x="211787" y="1119936"/>
            <a:ext cx="6263839" cy="5534025"/>
          </a:xfrm>
        </p:spPr>
        <p:txBody>
          <a:bodyPr vert="horz" lIns="91440" tIns="45720" rIns="91440" bIns="45720" rtlCol="0" anchor="t">
            <a:noAutofit/>
          </a:bodyPr>
          <a:lstStyle/>
          <a:p>
            <a:pPr marL="0" indent="0">
              <a:buNone/>
            </a:pPr>
            <a:r>
              <a:rPr lang="fi-FI" sz="1800">
                <a:cs typeface="Calibri"/>
              </a:rPr>
              <a:t>- </a:t>
            </a:r>
            <a:r>
              <a:rPr lang="fi-FI" sz="2000" b="1">
                <a:cs typeface="Calibri"/>
              </a:rPr>
              <a:t>Sydämen toiminta</a:t>
            </a:r>
          </a:p>
          <a:p>
            <a:r>
              <a:rPr lang="fi-FI" sz="2000">
                <a:cs typeface="Calibri"/>
              </a:rPr>
              <a:t>   Sydämen tehtävä on ylläpitää verenkiertoa pumppaamalla verta eteenpäin.</a:t>
            </a:r>
          </a:p>
          <a:p>
            <a:pPr marL="0" indent="0">
              <a:buNone/>
            </a:pPr>
            <a:r>
              <a:rPr lang="fi-FI" sz="2000">
                <a:cs typeface="Calibri"/>
              </a:rPr>
              <a:t>- </a:t>
            </a:r>
            <a:r>
              <a:rPr lang="fi-FI" sz="2000" b="1">
                <a:cs typeface="Calibri"/>
              </a:rPr>
              <a:t>Verisuoniston toiminta</a:t>
            </a:r>
          </a:p>
          <a:p>
            <a:pPr marL="342900" indent="-342900"/>
            <a:r>
              <a:rPr lang="fi-FI" sz="2000">
                <a:cs typeface="Calibri"/>
              </a:rPr>
              <a:t>Verenkierron avulla elimistön soluille kuljetetaan verisuonten avulla ravintoa ja happea.</a:t>
            </a:r>
          </a:p>
          <a:p>
            <a:pPr marL="0" indent="0">
              <a:buNone/>
            </a:pPr>
            <a:r>
              <a:rPr lang="fi-FI" sz="2000">
                <a:cs typeface="Calibri"/>
              </a:rPr>
              <a:t>- </a:t>
            </a:r>
            <a:r>
              <a:rPr lang="fi-FI" sz="2000" b="1">
                <a:cs typeface="Calibri"/>
              </a:rPr>
              <a:t>Verivolyymi</a:t>
            </a:r>
          </a:p>
          <a:p>
            <a:pPr marL="342900" indent="-342900"/>
            <a:r>
              <a:rPr lang="fi-FI" sz="2000">
                <a:cs typeface="Calibri"/>
              </a:rPr>
              <a:t>Albumiinilla hoidetaan </a:t>
            </a:r>
            <a:r>
              <a:rPr lang="fi-FI" sz="2000" err="1">
                <a:cs typeface="Calibri"/>
              </a:rPr>
              <a:t>hypovolemiaa</a:t>
            </a:r>
            <a:r>
              <a:rPr lang="fi-FI" sz="2000">
                <a:cs typeface="Calibri"/>
              </a:rPr>
              <a:t> ja ylläpidetään kiertävää verivolyymia</a:t>
            </a:r>
          </a:p>
          <a:p>
            <a:pPr marL="0" indent="0">
              <a:buNone/>
            </a:pPr>
            <a:r>
              <a:rPr lang="fi-FI" sz="2000">
                <a:cs typeface="Calibri"/>
              </a:rPr>
              <a:t>- </a:t>
            </a:r>
            <a:r>
              <a:rPr lang="fi-FI" sz="2000" b="1">
                <a:cs typeface="Calibri"/>
              </a:rPr>
              <a:t>Hormonaaliset tekijät</a:t>
            </a:r>
          </a:p>
          <a:p>
            <a:pPr marL="342900" indent="-342900"/>
            <a:r>
              <a:rPr lang="fi-FI" sz="2000">
                <a:cs typeface="Calibri"/>
              </a:rPr>
              <a:t>Hormonit ja elimistön puolustussolut leviävät verenkierron avulla paikasta toiseen</a:t>
            </a:r>
          </a:p>
          <a:p>
            <a:pPr marL="0" indent="0">
              <a:buNone/>
            </a:pPr>
            <a:r>
              <a:rPr lang="fi-FI" sz="2000">
                <a:cs typeface="Calibri"/>
              </a:rPr>
              <a:t>-</a:t>
            </a:r>
            <a:r>
              <a:rPr lang="fi-FI" sz="2000" b="1">
                <a:cs typeface="Calibri"/>
              </a:rPr>
              <a:t>Hermostolliset tekijät</a:t>
            </a:r>
          </a:p>
          <a:p>
            <a:pPr marL="342900" indent="-342900"/>
            <a:r>
              <a:rPr lang="fi-FI" sz="2000">
                <a:cs typeface="Calibri"/>
              </a:rPr>
              <a:t>Verenkiertoa eri elimistön osissa tai elimissä voidaan säädellä joko </a:t>
            </a:r>
            <a:r>
              <a:rPr lang="fi-FI" sz="2000" err="1">
                <a:cs typeface="Calibri"/>
              </a:rPr>
              <a:t>humoraalisesti</a:t>
            </a:r>
            <a:r>
              <a:rPr lang="fi-FI" sz="2000">
                <a:cs typeface="Calibri"/>
              </a:rPr>
              <a:t> eli ainevälitteisesti tai neutraalisti eli hermostollisesti</a:t>
            </a:r>
          </a:p>
        </p:txBody>
      </p:sp>
      <p:pic>
        <p:nvPicPr>
          <p:cNvPr id="4" name="Kuva 4" descr="Kuva, joka sisältää kohteen sisä, katsominen, tumma, sulje&#10;&#10;Kuvaus luotu automaattisesti">
            <a:extLst>
              <a:ext uri="{FF2B5EF4-FFF2-40B4-BE49-F238E27FC236}">
                <a16:creationId xmlns:a16="http://schemas.microsoft.com/office/drawing/2014/main" id="{AA8F94CF-132F-4766-8777-705AD783276E}"/>
              </a:ext>
            </a:extLst>
          </p:cNvPr>
          <p:cNvPicPr>
            <a:picLocks noChangeAspect="1"/>
          </p:cNvPicPr>
          <p:nvPr/>
        </p:nvPicPr>
        <p:blipFill rotWithShape="1">
          <a:blip r:embed="rId2"/>
          <a:srcRect l="14276" r="19177" b="-1"/>
          <a:stretch/>
        </p:blipFill>
        <p:spPr>
          <a:xfrm>
            <a:off x="7611372" y="1549269"/>
            <a:ext cx="3842654" cy="3857031"/>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5" name="Tekstiruutu 4">
            <a:extLst>
              <a:ext uri="{FF2B5EF4-FFF2-40B4-BE49-F238E27FC236}">
                <a16:creationId xmlns:a16="http://schemas.microsoft.com/office/drawing/2014/main" id="{C85BEA7A-87CA-47E8-BFB6-6E13CD310A8B}"/>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i-FI"/>
              <a:t>Lisää teksti napsauttamalla</a:t>
            </a:r>
          </a:p>
        </p:txBody>
      </p:sp>
    </p:spTree>
    <p:extLst>
      <p:ext uri="{BB962C8B-B14F-4D97-AF65-F5344CB8AC3E}">
        <p14:creationId xmlns:p14="http://schemas.microsoft.com/office/powerpoint/2010/main" val="1448566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FC1C590-5756-446B-A3D8-EA8469043C4C}"/>
              </a:ext>
            </a:extLst>
          </p:cNvPr>
          <p:cNvSpPr>
            <a:spLocks noGrp="1"/>
          </p:cNvSpPr>
          <p:nvPr>
            <p:ph type="title"/>
          </p:nvPr>
        </p:nvSpPr>
        <p:spPr>
          <a:xfrm>
            <a:off x="1179226" y="826680"/>
            <a:ext cx="9833548" cy="1325563"/>
          </a:xfrm>
        </p:spPr>
        <p:txBody>
          <a:bodyPr>
            <a:normAutofit/>
          </a:bodyPr>
          <a:lstStyle/>
          <a:p>
            <a:pPr algn="ctr"/>
            <a:r>
              <a:rPr lang="fi-FI" sz="4000">
                <a:solidFill>
                  <a:srgbClr val="FFFFFF"/>
                </a:solidFill>
                <a:cs typeface="Calibri Light"/>
              </a:rPr>
              <a:t>Ikääntymisen tuomat muutokset/riskit verenkiertoon</a:t>
            </a:r>
            <a:endParaRPr lang="fi-FI" sz="4000">
              <a:solidFill>
                <a:srgbClr val="FFFFFF"/>
              </a:solidFill>
            </a:endParaRPr>
          </a:p>
        </p:txBody>
      </p:sp>
      <p:sp>
        <p:nvSpPr>
          <p:cNvPr id="3" name="Sisällön paikkamerkki 2">
            <a:extLst>
              <a:ext uri="{FF2B5EF4-FFF2-40B4-BE49-F238E27FC236}">
                <a16:creationId xmlns:a16="http://schemas.microsoft.com/office/drawing/2014/main" id="{BADCB713-AA92-4931-867F-04E9FDCB93F1}"/>
              </a:ext>
            </a:extLst>
          </p:cNvPr>
          <p:cNvSpPr>
            <a:spLocks noGrp="1"/>
          </p:cNvSpPr>
          <p:nvPr>
            <p:ph idx="1"/>
          </p:nvPr>
        </p:nvSpPr>
        <p:spPr>
          <a:xfrm>
            <a:off x="589755" y="2561008"/>
            <a:ext cx="10940603" cy="4117334"/>
          </a:xfrm>
        </p:spPr>
        <p:txBody>
          <a:bodyPr vert="horz" lIns="91440" tIns="45720" rIns="91440" bIns="45720" rtlCol="0" anchor="t">
            <a:normAutofit/>
          </a:bodyPr>
          <a:lstStyle/>
          <a:p>
            <a:r>
              <a:rPr lang="fi-FI" sz="2000">
                <a:solidFill>
                  <a:srgbClr val="000000"/>
                </a:solidFill>
                <a:cs typeface="Calibri"/>
              </a:rPr>
              <a:t>Verenkiertohäiriöiden lisääntyminen, kun ikää kertyy enemmän</a:t>
            </a:r>
          </a:p>
          <a:p>
            <a:r>
              <a:rPr lang="fi-FI" sz="2000">
                <a:solidFill>
                  <a:srgbClr val="000000"/>
                </a:solidFill>
                <a:cs typeface="Calibri"/>
              </a:rPr>
              <a:t>Alaraajojen verenkiertohäiriöt yhä tavallisimpia</a:t>
            </a:r>
          </a:p>
          <a:p>
            <a:pPr marL="0" indent="0">
              <a:buNone/>
            </a:pPr>
            <a:r>
              <a:rPr lang="fi-FI" sz="2000">
                <a:solidFill>
                  <a:srgbClr val="000000"/>
                </a:solidFill>
                <a:cs typeface="Calibri"/>
              </a:rPr>
              <a:t>SUURIMPIA MUUTOKSIA IKÄÄNTYNEEN SYDÄMESSÄ</a:t>
            </a:r>
          </a:p>
          <a:p>
            <a:r>
              <a:rPr lang="fi-FI" sz="2000">
                <a:solidFill>
                  <a:srgbClr val="000000"/>
                </a:solidFill>
                <a:cs typeface="Calibri"/>
              </a:rPr>
              <a:t>Aivoverenkiertohäiriöt</a:t>
            </a:r>
          </a:p>
          <a:p>
            <a:r>
              <a:rPr lang="fi-FI" sz="2000">
                <a:solidFill>
                  <a:srgbClr val="000000"/>
                </a:solidFill>
                <a:cs typeface="Calibri"/>
              </a:rPr>
              <a:t>Sydämen maksimisykkeen aleneminen </a:t>
            </a:r>
          </a:p>
          <a:p>
            <a:r>
              <a:rPr lang="fi-FI" sz="2000">
                <a:solidFill>
                  <a:srgbClr val="000000"/>
                </a:solidFill>
                <a:cs typeface="Calibri"/>
              </a:rPr>
              <a:t>Sydänlihaksen supistumiskyvyn heikkeneminen</a:t>
            </a:r>
          </a:p>
          <a:p>
            <a:endParaRPr lang="fi-FI" sz="2000">
              <a:solidFill>
                <a:srgbClr val="000000"/>
              </a:solidFill>
              <a:cs typeface="Calibri"/>
            </a:endParaRPr>
          </a:p>
          <a:p>
            <a:pPr marL="0" indent="0">
              <a:buNone/>
            </a:pPr>
            <a:endParaRPr lang="fi-FI" sz="2000">
              <a:solidFill>
                <a:srgbClr val="000000"/>
              </a:solidFill>
              <a:cs typeface="Calibri"/>
            </a:endParaRPr>
          </a:p>
          <a:p>
            <a:pPr marL="0" indent="0">
              <a:buNone/>
            </a:pPr>
            <a:endParaRPr lang="fi-FI" sz="2000">
              <a:solidFill>
                <a:srgbClr val="000000"/>
              </a:solidFill>
              <a:cs typeface="Calibri"/>
            </a:endParaRPr>
          </a:p>
          <a:p>
            <a:endParaRPr lang="fi-FI" sz="2000">
              <a:solidFill>
                <a:srgbClr val="000000"/>
              </a:solidFill>
              <a:cs typeface="Calibri"/>
            </a:endParaRPr>
          </a:p>
        </p:txBody>
      </p:sp>
    </p:spTree>
    <p:extLst>
      <p:ext uri="{BB962C8B-B14F-4D97-AF65-F5344CB8AC3E}">
        <p14:creationId xmlns:p14="http://schemas.microsoft.com/office/powerpoint/2010/main" val="1790686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8CD35CF-BFFE-4F98-8B7C-33FDC9C0D9B3}"/>
              </a:ext>
            </a:extLst>
          </p:cNvPr>
          <p:cNvSpPr>
            <a:spLocks noGrp="1"/>
          </p:cNvSpPr>
          <p:nvPr>
            <p:ph type="title"/>
          </p:nvPr>
        </p:nvSpPr>
        <p:spPr>
          <a:xfrm>
            <a:off x="6234330" y="803325"/>
            <a:ext cx="5314536" cy="1325563"/>
          </a:xfrm>
        </p:spPr>
        <p:txBody>
          <a:bodyPr>
            <a:normAutofit/>
          </a:bodyPr>
          <a:lstStyle/>
          <a:p>
            <a:r>
              <a:rPr lang="fi-FI">
                <a:cs typeface="Calibri Light"/>
              </a:rPr>
              <a:t>Muutokset jatkuu</a:t>
            </a:r>
            <a:endParaRPr lang="fi-FI"/>
          </a:p>
        </p:txBody>
      </p:sp>
      <p:sp>
        <p:nvSpPr>
          <p:cNvPr id="3" name="Sisällön paikkamerkki 2">
            <a:extLst>
              <a:ext uri="{FF2B5EF4-FFF2-40B4-BE49-F238E27FC236}">
                <a16:creationId xmlns:a16="http://schemas.microsoft.com/office/drawing/2014/main" id="{91BE34F0-3B11-42B5-8A63-31D05ED66656}"/>
              </a:ext>
            </a:extLst>
          </p:cNvPr>
          <p:cNvSpPr>
            <a:spLocks noGrp="1"/>
          </p:cNvSpPr>
          <p:nvPr>
            <p:ph idx="1"/>
          </p:nvPr>
        </p:nvSpPr>
        <p:spPr>
          <a:xfrm>
            <a:off x="6234329" y="2279018"/>
            <a:ext cx="5314543" cy="3375920"/>
          </a:xfrm>
        </p:spPr>
        <p:txBody>
          <a:bodyPr vert="horz" lIns="91440" tIns="45720" rIns="91440" bIns="45720" rtlCol="0" anchor="t">
            <a:noAutofit/>
          </a:bodyPr>
          <a:lstStyle/>
          <a:p>
            <a:r>
              <a:rPr lang="fi-FI" sz="2000">
                <a:cs typeface="Calibri"/>
              </a:rPr>
              <a:t>Verisuonten seinämien elastisuus vähenee ja ääreisverenkierto huononee </a:t>
            </a:r>
          </a:p>
          <a:p>
            <a:r>
              <a:rPr lang="fi-FI" sz="2000">
                <a:cs typeface="Calibri"/>
              </a:rPr>
              <a:t>Verenkierto eri elimiin vähenee, jota lievästi kohonnut systolinen (yläpaine) verenpaine korvaa</a:t>
            </a:r>
          </a:p>
          <a:p>
            <a:r>
              <a:rPr lang="fi-FI" sz="2000" b="1">
                <a:cs typeface="Calibri"/>
              </a:rPr>
              <a:t>Yllämainitut sydämen ja verenkiertoelimistön ikääntymismuutokset vähentävät sydämen toimintakykyä ja rajoittavat fyysistä suorituskykyä</a:t>
            </a:r>
          </a:p>
          <a:p>
            <a:endParaRPr lang="fi-FI" sz="2000" b="1">
              <a:cs typeface="Calibri"/>
            </a:endParaRPr>
          </a:p>
          <a:p>
            <a:r>
              <a:rPr lang="fi-FI" sz="2000">
                <a:cs typeface="Calibri"/>
              </a:rPr>
              <a:t>Elimistön aineenvaihdunnan sairaudet ja poikkeavuudet vaikuttavat sydän- ja verenkiertoelimistön terveyteen.</a:t>
            </a:r>
          </a:p>
          <a:p>
            <a:endParaRPr lang="fi-FI" sz="1700" b="1">
              <a:cs typeface="Calibri"/>
            </a:endParaRPr>
          </a:p>
          <a:p>
            <a:endParaRPr lang="fi-FI" sz="1700" b="1">
              <a:cs typeface="Calibri"/>
            </a:endParaRPr>
          </a:p>
          <a:p>
            <a:endParaRPr lang="fi-FI" sz="1700">
              <a:cs typeface="Calibri"/>
            </a:endParaRPr>
          </a:p>
        </p:txBody>
      </p:sp>
      <p:pic>
        <p:nvPicPr>
          <p:cNvPr id="4" name="Kuva 4">
            <a:extLst>
              <a:ext uri="{FF2B5EF4-FFF2-40B4-BE49-F238E27FC236}">
                <a16:creationId xmlns:a16="http://schemas.microsoft.com/office/drawing/2014/main" id="{1CFE58E3-E1F5-49D7-824D-8BA94226B007}"/>
              </a:ext>
            </a:extLst>
          </p:cNvPr>
          <p:cNvPicPr>
            <a:picLocks noChangeAspect="1"/>
          </p:cNvPicPr>
          <p:nvPr/>
        </p:nvPicPr>
        <p:blipFill rotWithShape="1">
          <a:blip r:embed="rId2"/>
          <a:srcRect l="2233" r="33728" b="-1"/>
          <a:stretch/>
        </p:blipFill>
        <p:spPr>
          <a:xfrm>
            <a:off x="2" y="-2"/>
            <a:ext cx="4977516" cy="5178691"/>
          </a:xfrm>
          <a:custGeom>
            <a:avLst/>
            <a:gdLst/>
            <a:ahLst/>
            <a:cxnLst/>
            <a:rect l="l" t="t" r="r" b="b"/>
            <a:pathLst>
              <a:path w="5441859" h="5654940">
                <a:moveTo>
                  <a:pt x="0" y="0"/>
                </a:moveTo>
                <a:lnTo>
                  <a:pt x="4400491" y="0"/>
                </a:lnTo>
                <a:lnTo>
                  <a:pt x="4484766" y="76595"/>
                </a:lnTo>
                <a:cubicBezTo>
                  <a:pt x="5076107"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p:spPr>
      </p:pic>
    </p:spTree>
    <p:extLst>
      <p:ext uri="{BB962C8B-B14F-4D97-AF65-F5344CB8AC3E}">
        <p14:creationId xmlns:p14="http://schemas.microsoft.com/office/powerpoint/2010/main" val="3402398514"/>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8">
            <a:extLst>
              <a:ext uri="{FF2B5EF4-FFF2-40B4-BE49-F238E27FC236}">
                <a16:creationId xmlns:a16="http://schemas.microsoft.com/office/drawing/2014/main" id="{E35A04CF-97D4-4FF7-B359-C546B1F62E5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10">
            <a:extLst>
              <a:ext uri="{FF2B5EF4-FFF2-40B4-BE49-F238E27FC236}">
                <a16:creationId xmlns:a16="http://schemas.microsoft.com/office/drawing/2014/main" id="{1DE7243B-5109-444B-8FAF-7437C66BC0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2">
            <a:extLst>
              <a:ext uri="{FF2B5EF4-FFF2-40B4-BE49-F238E27FC236}">
                <a16:creationId xmlns:a16="http://schemas.microsoft.com/office/drawing/2014/main" id="{4C5D6221-DA7B-4611-AA26-7D8E349FDE9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Otsikko 1">
            <a:extLst>
              <a:ext uri="{FF2B5EF4-FFF2-40B4-BE49-F238E27FC236}">
                <a16:creationId xmlns:a16="http://schemas.microsoft.com/office/drawing/2014/main" id="{8FA5D8B2-1E6D-414A-A121-E4EF98BEAA2E}"/>
              </a:ext>
            </a:extLst>
          </p:cNvPr>
          <p:cNvSpPr>
            <a:spLocks noGrp="1"/>
          </p:cNvSpPr>
          <p:nvPr>
            <p:ph type="ctrTitle"/>
          </p:nvPr>
        </p:nvSpPr>
        <p:spPr>
          <a:xfrm>
            <a:off x="804672" y="1412489"/>
            <a:ext cx="2871095" cy="2156621"/>
          </a:xfrm>
        </p:spPr>
        <p:txBody>
          <a:bodyPr vert="horz" lIns="91440" tIns="45720" rIns="91440" bIns="45720" rtlCol="0" anchor="t">
            <a:normAutofit/>
          </a:bodyPr>
          <a:lstStyle/>
          <a:p>
            <a:pPr algn="l"/>
            <a:r>
              <a:rPr lang="en-US" sz="3600" kern="1200">
                <a:solidFill>
                  <a:srgbClr val="FFFFFF"/>
                </a:solidFill>
                <a:latin typeface="+mj-lt"/>
                <a:ea typeface="+mj-ea"/>
                <a:cs typeface="+mj-cs"/>
              </a:rPr>
              <a:t>Verenkiertoon liittyvät oireet ja  häiriöt</a:t>
            </a:r>
          </a:p>
        </p:txBody>
      </p:sp>
      <p:sp>
        <p:nvSpPr>
          <p:cNvPr id="3" name="Alaotsikko 2">
            <a:extLst>
              <a:ext uri="{FF2B5EF4-FFF2-40B4-BE49-F238E27FC236}">
                <a16:creationId xmlns:a16="http://schemas.microsoft.com/office/drawing/2014/main" id="{2C03E7F3-C388-4A3D-AF5D-E081CAA2629B}"/>
              </a:ext>
            </a:extLst>
          </p:cNvPr>
          <p:cNvSpPr>
            <a:spLocks noGrp="1"/>
          </p:cNvSpPr>
          <p:nvPr>
            <p:ph type="subTitle" idx="1"/>
          </p:nvPr>
        </p:nvSpPr>
        <p:spPr>
          <a:xfrm>
            <a:off x="5198993" y="1412489"/>
            <a:ext cx="2926080" cy="4363844"/>
          </a:xfrm>
        </p:spPr>
        <p:txBody>
          <a:bodyPr vert="horz" lIns="91440" tIns="45720" rIns="91440" bIns="45720" rtlCol="0" anchor="t">
            <a:noAutofit/>
          </a:bodyPr>
          <a:lstStyle/>
          <a:p>
            <a:pPr lvl="0" indent="-228600" algn="l">
              <a:buFont typeface="Arial" panose="020B0604020202020204" pitchFamily="34" charset="0"/>
              <a:buChar char="•"/>
            </a:pPr>
            <a:r>
              <a:rPr lang="en-US" b="0" i="0" u="none" strike="noStrike"/>
              <a:t>Jos </a:t>
            </a:r>
            <a:r>
              <a:rPr lang="en-US" b="0" i="0" u="none" strike="noStrike" err="1"/>
              <a:t>verenkierrossa</a:t>
            </a:r>
            <a:r>
              <a:rPr lang="en-US" b="0" i="0" u="none" strike="noStrike"/>
              <a:t> on </a:t>
            </a:r>
            <a:r>
              <a:rPr lang="en-US" b="0" i="0" u="none" strike="noStrike" err="1"/>
              <a:t>joitakin</a:t>
            </a:r>
            <a:r>
              <a:rPr lang="en-US" b="0" i="0" u="none" strike="noStrike"/>
              <a:t> </a:t>
            </a:r>
            <a:r>
              <a:rPr lang="en-US" b="0" i="0" u="none" strike="noStrike" err="1"/>
              <a:t>ongelmia</a:t>
            </a:r>
            <a:r>
              <a:rPr lang="en-US" b="0" i="0" u="none" strike="noStrike"/>
              <a:t>, se </a:t>
            </a:r>
            <a:r>
              <a:rPr lang="en-US" b="0" i="0" u="none" strike="noStrike" err="1"/>
              <a:t>voi</a:t>
            </a:r>
            <a:r>
              <a:rPr lang="en-US" b="0" i="0" u="none" strike="noStrike"/>
              <a:t> </a:t>
            </a:r>
            <a:r>
              <a:rPr lang="en-US" b="0" i="0" u="none" strike="noStrike" err="1"/>
              <a:t>johtaa</a:t>
            </a:r>
            <a:r>
              <a:rPr lang="en-US" b="0" i="0" u="none" strike="noStrike"/>
              <a:t> </a:t>
            </a:r>
            <a:r>
              <a:rPr lang="en-US" b="0" i="0" u="none" strike="noStrike" err="1"/>
              <a:t>verihyytymiin</a:t>
            </a:r>
            <a:r>
              <a:rPr lang="en-US" b="0" i="0" u="none" strike="noStrike"/>
              <a:t>, </a:t>
            </a:r>
            <a:r>
              <a:rPr lang="en-US" b="0" i="0" u="none" strike="noStrike" err="1"/>
              <a:t>sydänkohtauksiin</a:t>
            </a:r>
            <a:r>
              <a:rPr lang="en-US" b="0" i="0" u="none" strike="noStrike"/>
              <a:t>, </a:t>
            </a:r>
            <a:r>
              <a:rPr lang="en-US" b="0" i="0" u="none" strike="noStrike" err="1"/>
              <a:t>suonikohjuihin</a:t>
            </a:r>
            <a:r>
              <a:rPr lang="en-US" b="0" i="0" u="none" strike="noStrike"/>
              <a:t> ja </a:t>
            </a:r>
            <a:r>
              <a:rPr lang="en-US" b="0" i="0" u="none" strike="noStrike" err="1"/>
              <a:t>halvauksiin</a:t>
            </a:r>
            <a:r>
              <a:rPr lang="en-US" b="0" i="0" u="none" strike="noStrike"/>
              <a:t>.</a:t>
            </a:r>
            <a:r>
              <a:rPr lang="en-US" b="0" i="0"/>
              <a:t>​</a:t>
            </a:r>
            <a:endParaRPr lang="en-US" b="0" i="0">
              <a:cs typeface="Calibri"/>
            </a:endParaRPr>
          </a:p>
          <a:p>
            <a:pPr lvl="0" indent="-228600" algn="l">
              <a:buFont typeface="Arial" panose="020B0604020202020204" pitchFamily="34" charset="0"/>
              <a:buChar char="•"/>
            </a:pPr>
            <a:r>
              <a:rPr lang="en-US" b="0" i="0" u="none" strike="noStrike" err="1"/>
              <a:t>Oireita</a:t>
            </a:r>
            <a:r>
              <a:rPr lang="en-US" b="0" i="0" u="none" strike="noStrike"/>
              <a:t> </a:t>
            </a:r>
            <a:r>
              <a:rPr lang="en-US" b="0" i="0" u="none" strike="noStrike" err="1"/>
              <a:t>huonosta</a:t>
            </a:r>
            <a:r>
              <a:rPr lang="en-US" b="0" i="0" u="none" strike="noStrike"/>
              <a:t> </a:t>
            </a:r>
            <a:r>
              <a:rPr lang="en-US" b="0" i="0" u="none" strike="noStrike" err="1"/>
              <a:t>verenkierrosta</a:t>
            </a:r>
            <a:r>
              <a:rPr lang="en-US" b="0" i="0" u="none" strike="noStrike"/>
              <a:t>: </a:t>
            </a:r>
            <a:r>
              <a:rPr lang="en-US" b="0" i="0" u="none" strike="noStrike" err="1"/>
              <a:t>Turvonneet</a:t>
            </a:r>
            <a:r>
              <a:rPr lang="en-US" b="0" i="0" u="none" strike="noStrike"/>
              <a:t> </a:t>
            </a:r>
            <a:r>
              <a:rPr lang="en-US" b="0" i="0" u="none" strike="noStrike" err="1"/>
              <a:t>jalat</a:t>
            </a:r>
            <a:r>
              <a:rPr lang="en-US" b="0" i="0" u="none" strike="noStrike"/>
              <a:t>, </a:t>
            </a:r>
            <a:r>
              <a:rPr lang="en-US" b="0" i="0" u="none" strike="noStrike" err="1"/>
              <a:t>hiustenlähtö</a:t>
            </a:r>
            <a:r>
              <a:rPr lang="en-US" b="0" i="0" u="none" strike="noStrike"/>
              <a:t>, </a:t>
            </a:r>
            <a:r>
              <a:rPr lang="en-US" b="0" i="0" u="none" strike="noStrike" err="1"/>
              <a:t>hitaampi</a:t>
            </a:r>
            <a:r>
              <a:rPr lang="en-US" b="0" i="0" u="none" strike="noStrike"/>
              <a:t> </a:t>
            </a:r>
            <a:r>
              <a:rPr lang="en-US" b="0" i="0" u="none" strike="noStrike" err="1"/>
              <a:t>ruoansulatus</a:t>
            </a:r>
            <a:r>
              <a:rPr lang="en-US" b="0" i="0" u="none" strike="noStrike"/>
              <a:t>, </a:t>
            </a:r>
            <a:r>
              <a:rPr lang="en-US" b="0" i="0" u="none" strike="noStrike" err="1"/>
              <a:t>vilustuminen</a:t>
            </a:r>
            <a:r>
              <a:rPr lang="en-US" b="0" i="0" u="none" strike="noStrike"/>
              <a:t> </a:t>
            </a:r>
            <a:r>
              <a:rPr lang="en-US" b="0" i="0" u="none" strike="noStrike" err="1"/>
              <a:t>usein</a:t>
            </a:r>
            <a:r>
              <a:rPr lang="en-US" b="0" i="0" u="none" strike="noStrike"/>
              <a:t>, </a:t>
            </a:r>
            <a:r>
              <a:rPr lang="en-US" b="0" i="0" u="none" strike="noStrike" err="1"/>
              <a:t>kylmät</a:t>
            </a:r>
            <a:r>
              <a:rPr lang="en-US" b="0" i="0" u="none" strike="noStrike"/>
              <a:t> </a:t>
            </a:r>
            <a:r>
              <a:rPr lang="en-US" b="0" i="0" u="none" strike="noStrike" err="1"/>
              <a:t>kädet</a:t>
            </a:r>
            <a:r>
              <a:rPr lang="en-US" b="0" i="0" u="none" strike="noStrike"/>
              <a:t> ja </a:t>
            </a:r>
            <a:r>
              <a:rPr lang="en-US" b="0" i="0" u="none" strike="noStrike" err="1"/>
              <a:t>jalat</a:t>
            </a:r>
            <a:r>
              <a:rPr lang="en-US" b="0" i="0" u="none" strike="noStrike"/>
              <a:t>.</a:t>
            </a:r>
            <a:endParaRPr lang="en-US" b="0" i="0" u="none" strike="noStrike">
              <a:cs typeface="Calibri"/>
            </a:endParaRPr>
          </a:p>
        </p:txBody>
      </p:sp>
      <p:sp>
        <p:nvSpPr>
          <p:cNvPr id="4" name="Tekstiruutu 3">
            <a:extLst>
              <a:ext uri="{FF2B5EF4-FFF2-40B4-BE49-F238E27FC236}">
                <a16:creationId xmlns:a16="http://schemas.microsoft.com/office/drawing/2014/main" id="{DDC9B3D0-61D3-4B28-B593-F93DA490421E}"/>
              </a:ext>
            </a:extLst>
          </p:cNvPr>
          <p:cNvSpPr txBox="1"/>
          <p:nvPr/>
        </p:nvSpPr>
        <p:spPr>
          <a:xfrm>
            <a:off x="8451604" y="329021"/>
            <a:ext cx="2926080" cy="6804624"/>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indent="-228600">
              <a:lnSpc>
                <a:spcPct val="90000"/>
              </a:lnSpc>
              <a:spcAft>
                <a:spcPts val="600"/>
              </a:spcAft>
              <a:buFont typeface="Arial" panose="020B0604020202020204" pitchFamily="34" charset="0"/>
              <a:buChar char="•"/>
            </a:pPr>
            <a:r>
              <a:rPr lang="en-US" sz="2400"/>
              <a:t> </a:t>
            </a:r>
            <a:r>
              <a:rPr lang="en-US" sz="2400" err="1"/>
              <a:t>Ihmisen</a:t>
            </a:r>
            <a:r>
              <a:rPr lang="en-US" sz="2400"/>
              <a:t> </a:t>
            </a:r>
            <a:r>
              <a:rPr lang="en-US" sz="2400" err="1"/>
              <a:t>normaalin</a:t>
            </a:r>
            <a:r>
              <a:rPr lang="en-US" sz="2400"/>
              <a:t> </a:t>
            </a:r>
            <a:r>
              <a:rPr lang="en-US" sz="2400" err="1"/>
              <a:t>verenkierron</a:t>
            </a:r>
            <a:r>
              <a:rPr lang="en-US" sz="2400"/>
              <a:t> </a:t>
            </a:r>
            <a:r>
              <a:rPr lang="en-US" sz="2400" err="1"/>
              <a:t>häiriytymistä</a:t>
            </a:r>
            <a:r>
              <a:rPr lang="en-US" sz="2400"/>
              <a:t> </a:t>
            </a:r>
            <a:r>
              <a:rPr lang="en-US" sz="2400" err="1"/>
              <a:t>kutsutaan</a:t>
            </a:r>
            <a:r>
              <a:rPr lang="en-US" sz="2400"/>
              <a:t> </a:t>
            </a:r>
            <a:r>
              <a:rPr lang="en-US" sz="2400" err="1"/>
              <a:t>verenkiertohäiriöksi</a:t>
            </a:r>
            <a:r>
              <a:rPr lang="en-US" sz="2400"/>
              <a:t>. Ne </a:t>
            </a:r>
            <a:r>
              <a:rPr lang="en-US" sz="2400" err="1"/>
              <a:t>voivat</a:t>
            </a:r>
            <a:r>
              <a:rPr lang="en-US" sz="2400"/>
              <a:t> </a:t>
            </a:r>
            <a:r>
              <a:rPr lang="en-US" sz="2400" err="1"/>
              <a:t>aiheuttaa</a:t>
            </a:r>
            <a:r>
              <a:rPr lang="en-US" sz="2400"/>
              <a:t> </a:t>
            </a:r>
            <a:r>
              <a:rPr lang="en-US" sz="2400" err="1"/>
              <a:t>jopa</a:t>
            </a:r>
            <a:r>
              <a:rPr lang="en-US" sz="2400"/>
              <a:t> </a:t>
            </a:r>
            <a:r>
              <a:rPr lang="en-US" sz="2400" err="1"/>
              <a:t>pysyviä</a:t>
            </a:r>
            <a:r>
              <a:rPr lang="en-US" sz="2400"/>
              <a:t> </a:t>
            </a:r>
            <a:r>
              <a:rPr lang="en-US" sz="2400" err="1"/>
              <a:t>elimellisiä</a:t>
            </a:r>
            <a:r>
              <a:rPr lang="en-US" sz="2400"/>
              <a:t> </a:t>
            </a:r>
            <a:r>
              <a:rPr lang="en-US" sz="2400" err="1"/>
              <a:t>vammoja</a:t>
            </a:r>
            <a:r>
              <a:rPr lang="en-US" sz="2400"/>
              <a:t>.​</a:t>
            </a:r>
            <a:endParaRPr lang="en-US" sz="2400">
              <a:cs typeface="Calibri"/>
            </a:endParaRPr>
          </a:p>
          <a:p>
            <a:pPr indent="-228600">
              <a:lnSpc>
                <a:spcPct val="90000"/>
              </a:lnSpc>
              <a:spcAft>
                <a:spcPts val="600"/>
              </a:spcAft>
              <a:buFont typeface="Arial" panose="020B0604020202020204" pitchFamily="34" charset="0"/>
              <a:buChar char="•"/>
            </a:pPr>
            <a:r>
              <a:rPr lang="en-US" sz="2400"/>
              <a:t> </a:t>
            </a:r>
            <a:r>
              <a:rPr lang="en-US" sz="2400" err="1"/>
              <a:t>Tilapäiset</a:t>
            </a:r>
            <a:r>
              <a:rPr lang="en-US" sz="2400"/>
              <a:t> </a:t>
            </a:r>
            <a:r>
              <a:rPr lang="en-US" sz="2400" err="1"/>
              <a:t>verenkiertohäiriöt</a:t>
            </a:r>
            <a:r>
              <a:rPr lang="en-US" sz="2400"/>
              <a:t> </a:t>
            </a:r>
            <a:r>
              <a:rPr lang="en-US" sz="2400" err="1"/>
              <a:t>ovat</a:t>
            </a:r>
            <a:r>
              <a:rPr lang="en-US" sz="2400"/>
              <a:t> </a:t>
            </a:r>
            <a:r>
              <a:rPr lang="en-US" sz="2400" err="1"/>
              <a:t>vaarallisia</a:t>
            </a:r>
            <a:r>
              <a:rPr lang="en-US" sz="2400"/>
              <a:t>, </a:t>
            </a:r>
            <a:r>
              <a:rPr lang="en-US" sz="2400" err="1"/>
              <a:t>jos</a:t>
            </a:r>
            <a:r>
              <a:rPr lang="en-US" sz="2400"/>
              <a:t> ne </a:t>
            </a:r>
            <a:r>
              <a:rPr lang="en-US" sz="2400" err="1"/>
              <a:t>sijaitsevat</a:t>
            </a:r>
            <a:r>
              <a:rPr lang="en-US" sz="2400"/>
              <a:t> </a:t>
            </a:r>
            <a:r>
              <a:rPr lang="en-US" sz="2400" err="1"/>
              <a:t>aivoihin</a:t>
            </a:r>
            <a:r>
              <a:rPr lang="en-US" sz="2400"/>
              <a:t> </a:t>
            </a:r>
            <a:r>
              <a:rPr lang="en-US" sz="2400" err="1"/>
              <a:t>kulkeutuvissa</a:t>
            </a:r>
            <a:r>
              <a:rPr lang="en-US" sz="2400"/>
              <a:t> </a:t>
            </a:r>
            <a:r>
              <a:rPr lang="en-US" sz="2400" err="1"/>
              <a:t>verisuonissa</a:t>
            </a:r>
            <a:r>
              <a:rPr lang="en-US" sz="2400"/>
              <a:t>.​</a:t>
            </a:r>
            <a:endParaRPr lang="en-US" sz="2400">
              <a:cs typeface="Calibri"/>
            </a:endParaRPr>
          </a:p>
          <a:p>
            <a:pPr indent="-228600">
              <a:lnSpc>
                <a:spcPct val="90000"/>
              </a:lnSpc>
              <a:spcAft>
                <a:spcPts val="600"/>
              </a:spcAft>
              <a:buFont typeface="Arial" panose="020B0604020202020204" pitchFamily="34" charset="0"/>
              <a:buChar char="•"/>
            </a:pPr>
            <a:r>
              <a:rPr lang="en-US" sz="2400"/>
              <a:t> </a:t>
            </a:r>
            <a:r>
              <a:rPr lang="en-US" sz="2400" err="1"/>
              <a:t>Sydämen</a:t>
            </a:r>
            <a:r>
              <a:rPr lang="en-US" sz="2400"/>
              <a:t> </a:t>
            </a:r>
            <a:r>
              <a:rPr lang="en-US" sz="2400" err="1"/>
              <a:t>toiminnan</a:t>
            </a:r>
            <a:r>
              <a:rPr lang="en-US" sz="2400"/>
              <a:t> </a:t>
            </a:r>
            <a:r>
              <a:rPr lang="en-US" sz="2400" err="1"/>
              <a:t>häiriöihin</a:t>
            </a:r>
            <a:r>
              <a:rPr lang="en-US" sz="2400"/>
              <a:t> </a:t>
            </a:r>
            <a:r>
              <a:rPr lang="en-US" sz="2400" err="1"/>
              <a:t>liittyviä</a:t>
            </a:r>
            <a:r>
              <a:rPr lang="en-US" sz="2400"/>
              <a:t> </a:t>
            </a:r>
            <a:r>
              <a:rPr lang="en-US" sz="2400" err="1"/>
              <a:t>oireita</a:t>
            </a:r>
            <a:r>
              <a:rPr lang="en-US" sz="2400"/>
              <a:t> </a:t>
            </a:r>
            <a:r>
              <a:rPr lang="en-US" sz="2400" err="1"/>
              <a:t>voivat</a:t>
            </a:r>
            <a:r>
              <a:rPr lang="en-US" sz="2400"/>
              <a:t> olla </a:t>
            </a:r>
            <a:r>
              <a:rPr lang="en-US" sz="2400" err="1"/>
              <a:t>rintakipu</a:t>
            </a:r>
            <a:r>
              <a:rPr lang="en-US" sz="2400"/>
              <a:t> ja </a:t>
            </a:r>
            <a:r>
              <a:rPr lang="en-US" sz="2400" err="1"/>
              <a:t>hengenahdistus</a:t>
            </a:r>
            <a:r>
              <a:rPr lang="en-US" sz="2400"/>
              <a:t>.</a:t>
            </a:r>
            <a:endParaRPr lang="en-US" sz="2400">
              <a:cs typeface="Calibri"/>
            </a:endParaRPr>
          </a:p>
          <a:p>
            <a:pPr indent="-228600">
              <a:lnSpc>
                <a:spcPct val="90000"/>
              </a:lnSpc>
              <a:spcAft>
                <a:spcPts val="600"/>
              </a:spcAft>
              <a:buFont typeface="Arial" panose="020B0604020202020204" pitchFamily="34" charset="0"/>
              <a:buChar char="•"/>
            </a:pPr>
            <a:endParaRPr lang="en-US" sz="1700"/>
          </a:p>
        </p:txBody>
      </p:sp>
    </p:spTree>
    <p:extLst>
      <p:ext uri="{BB962C8B-B14F-4D97-AF65-F5344CB8AC3E}">
        <p14:creationId xmlns:p14="http://schemas.microsoft.com/office/powerpoint/2010/main" val="2193013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5662795" y="-3745097"/>
            <a:ext cx="1354979" cy="10750169"/>
          </a:xfrm>
          <a:prstGeom prst="downArrow">
            <a:avLst>
              <a:gd name="adj1" fmla="val 100000"/>
              <a:gd name="adj2" fmla="val 22582"/>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Otsikko 1">
            <a:extLst>
              <a:ext uri="{FF2B5EF4-FFF2-40B4-BE49-F238E27FC236}">
                <a16:creationId xmlns:a16="http://schemas.microsoft.com/office/drawing/2014/main" id="{542F997E-C62F-42EE-BB04-751518BFB310}"/>
              </a:ext>
            </a:extLst>
          </p:cNvPr>
          <p:cNvSpPr>
            <a:spLocks noGrp="1"/>
          </p:cNvSpPr>
          <p:nvPr>
            <p:ph type="title"/>
          </p:nvPr>
        </p:nvSpPr>
        <p:spPr>
          <a:xfrm>
            <a:off x="1286932" y="1204109"/>
            <a:ext cx="10023398" cy="857894"/>
          </a:xfrm>
        </p:spPr>
        <p:txBody>
          <a:bodyPr vert="horz" lIns="91440" tIns="45720" rIns="91440" bIns="45720" rtlCol="0" anchor="ctr">
            <a:normAutofit/>
          </a:bodyPr>
          <a:lstStyle/>
          <a:p>
            <a:r>
              <a:rPr lang="en-US" sz="4000" kern="1200">
                <a:solidFill>
                  <a:srgbClr val="FFFFFF"/>
                </a:solidFill>
                <a:latin typeface="+mj-lt"/>
                <a:ea typeface="+mj-ea"/>
                <a:cs typeface="+mj-cs"/>
              </a:rPr>
              <a:t>Muita verenkierrossa tapahtuvia häiriöitä</a:t>
            </a:r>
          </a:p>
        </p:txBody>
      </p:sp>
      <p:sp>
        <p:nvSpPr>
          <p:cNvPr id="3" name="Sisällön paikkamerkki 2">
            <a:extLst>
              <a:ext uri="{FF2B5EF4-FFF2-40B4-BE49-F238E27FC236}">
                <a16:creationId xmlns:a16="http://schemas.microsoft.com/office/drawing/2014/main" id="{B3E5D731-C0A5-4300-9498-477DAA1E16B4}"/>
              </a:ext>
            </a:extLst>
          </p:cNvPr>
          <p:cNvSpPr>
            <a:spLocks noGrp="1"/>
          </p:cNvSpPr>
          <p:nvPr>
            <p:ph sz="half" idx="1"/>
          </p:nvPr>
        </p:nvSpPr>
        <p:spPr>
          <a:xfrm>
            <a:off x="1293020" y="2539207"/>
            <a:ext cx="4558506" cy="5082380"/>
          </a:xfrm>
        </p:spPr>
        <p:txBody>
          <a:bodyPr vert="horz" wrap="square" lIns="91440" tIns="45720" rIns="91440" bIns="45720" rtlCol="0" anchor="t">
            <a:noAutofit/>
          </a:bodyPr>
          <a:lstStyle/>
          <a:p>
            <a:r>
              <a:rPr lang="fi-FI" sz="2400">
                <a:cs typeface="Calibri"/>
              </a:rPr>
              <a:t>Aivoverenkiertohäiriö, joihin voi liittyä fyysisiä ja psyykkisiä oireita. Yleisin häiriö on aivoinfarkti.</a:t>
            </a:r>
          </a:p>
          <a:p>
            <a:r>
              <a:rPr lang="fi-FI" sz="2400">
                <a:cs typeface="Calibri"/>
              </a:rPr>
              <a:t>Tyypillisiä oireita ovat suupielen roikkuminen, raajan halvausoireet, puhehäiriöt ja tunnottomuus.</a:t>
            </a:r>
          </a:p>
          <a:p>
            <a:r>
              <a:rPr lang="fi-FI" sz="2400">
                <a:cs typeface="Calibri"/>
              </a:rPr>
              <a:t>Aivojen verenkiertohäiriössä verenkierto häiriintyy esim. Verisuonitukosten tai verenvuodon takia.</a:t>
            </a:r>
          </a:p>
        </p:txBody>
      </p:sp>
      <p:sp>
        <p:nvSpPr>
          <p:cNvPr id="4" name="Sisällön paikkamerkki 3">
            <a:extLst>
              <a:ext uri="{FF2B5EF4-FFF2-40B4-BE49-F238E27FC236}">
                <a16:creationId xmlns:a16="http://schemas.microsoft.com/office/drawing/2014/main" id="{A296BCAE-D513-4B45-9B93-246441FF957D}"/>
              </a:ext>
            </a:extLst>
          </p:cNvPr>
          <p:cNvSpPr>
            <a:spLocks noGrp="1"/>
          </p:cNvSpPr>
          <p:nvPr>
            <p:ph sz="half" idx="2"/>
          </p:nvPr>
        </p:nvSpPr>
        <p:spPr>
          <a:xfrm>
            <a:off x="5934075" y="2860676"/>
            <a:ext cx="5378450" cy="2879724"/>
          </a:xfrm>
        </p:spPr>
        <p:txBody>
          <a:bodyPr vert="horz" wrap="square" lIns="91440" tIns="45720" rIns="91440" bIns="45720" rtlCol="0" anchor="t">
            <a:noAutofit/>
          </a:bodyPr>
          <a:lstStyle/>
          <a:p>
            <a:r>
              <a:rPr lang="fi-FI" sz="2400">
                <a:cs typeface="Calibri"/>
              </a:rPr>
              <a:t>Aivoverenkiertohäiriön aiheuttamat kudosvauriot vaikuttavat moni tavoin fyysiseen, psyykkiseen ja sosiaaliseen.</a:t>
            </a:r>
          </a:p>
          <a:p>
            <a:r>
              <a:rPr lang="fi-FI" sz="2400">
                <a:cs typeface="Calibri"/>
              </a:rPr>
              <a:t>Sen seurauksena voi tulla pysyviä tai väliaikaisia halvausoireita, tuntohäiriöitä, kielellisten kykyjen puutoksia sekä vaikeuksia fyysisessä ja henkisessä suoriutumisessa.</a:t>
            </a:r>
          </a:p>
          <a:p>
            <a:r>
              <a:rPr lang="fi-FI" sz="2400">
                <a:cs typeface="Calibri"/>
              </a:rPr>
              <a:t>Seuraukset ovat aina yksilöllisiä ja riippuvat vaurioituneen alueen koosta.</a:t>
            </a:r>
          </a:p>
        </p:txBody>
      </p:sp>
    </p:spTree>
    <p:extLst>
      <p:ext uri="{BB962C8B-B14F-4D97-AF65-F5344CB8AC3E}">
        <p14:creationId xmlns:p14="http://schemas.microsoft.com/office/powerpoint/2010/main" val="40366526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D55E05-51A2-4173-A7FA-869DE4F71AC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1345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C14A5167-01FE-4178-92E5-FE50FDFCF83C}"/>
              </a:ext>
            </a:extLst>
          </p:cNvPr>
          <p:cNvSpPr>
            <a:spLocks noGrp="1"/>
          </p:cNvSpPr>
          <p:nvPr>
            <p:ph type="title"/>
          </p:nvPr>
        </p:nvSpPr>
        <p:spPr>
          <a:xfrm>
            <a:off x="838200" y="621792"/>
            <a:ext cx="4795157" cy="5413248"/>
          </a:xfrm>
        </p:spPr>
        <p:txBody>
          <a:bodyPr>
            <a:normAutofit/>
          </a:bodyPr>
          <a:lstStyle/>
          <a:p>
            <a:r>
              <a:rPr lang="fi-FI" sz="5200">
                <a:solidFill>
                  <a:schemeClr val="bg1"/>
                </a:solidFill>
                <a:ea typeface="+mj-lt"/>
                <a:cs typeface="+mj-lt"/>
              </a:rPr>
              <a:t>Verenkierron häiriötila sokki</a:t>
            </a:r>
            <a:endParaRPr lang="fi-FI" sz="5200">
              <a:solidFill>
                <a:schemeClr val="bg1"/>
              </a:solidFill>
            </a:endParaRPr>
          </a:p>
        </p:txBody>
      </p:sp>
      <p:sp>
        <p:nvSpPr>
          <p:cNvPr id="3" name="Sisällön paikkamerkki 2">
            <a:extLst>
              <a:ext uri="{FF2B5EF4-FFF2-40B4-BE49-F238E27FC236}">
                <a16:creationId xmlns:a16="http://schemas.microsoft.com/office/drawing/2014/main" id="{BF8AE7F8-F79D-4AB7-8FA3-28554B889652}"/>
              </a:ext>
            </a:extLst>
          </p:cNvPr>
          <p:cNvSpPr>
            <a:spLocks noGrp="1"/>
          </p:cNvSpPr>
          <p:nvPr>
            <p:ph idx="1"/>
          </p:nvPr>
        </p:nvSpPr>
        <p:spPr>
          <a:xfrm>
            <a:off x="6521450" y="621792"/>
            <a:ext cx="4832349" cy="5413248"/>
          </a:xfrm>
        </p:spPr>
        <p:txBody>
          <a:bodyPr vert="horz" lIns="91440" tIns="45720" rIns="91440" bIns="45720" rtlCol="0" anchor="ctr">
            <a:normAutofit/>
          </a:bodyPr>
          <a:lstStyle/>
          <a:p>
            <a:r>
              <a:rPr lang="fi-FI" sz="2400">
                <a:ea typeface="+mn-lt"/>
                <a:cs typeface="+mn-lt"/>
              </a:rPr>
              <a:t>Sokilla tarkoitetaan tilannetta, jossa kudosten verenkierto on riittämätön turvaamaan solujen hapensaantia.</a:t>
            </a:r>
            <a:endParaRPr lang="en-US" sz="2400">
              <a:ea typeface="+mn-lt"/>
              <a:cs typeface="+mn-lt"/>
            </a:endParaRPr>
          </a:p>
          <a:p>
            <a:r>
              <a:rPr lang="fi-FI" sz="2400">
                <a:ea typeface="+mn-lt"/>
                <a:cs typeface="+mn-lt"/>
              </a:rPr>
              <a:t>Sokin syitä ovat suuret sisäiset tai ulkoiset verenvuodot, sydämen pumppausvoiman pettäminen sekä voimakas allerginen reaktio.</a:t>
            </a:r>
            <a:endParaRPr lang="en-US" sz="2400">
              <a:ea typeface="+mn-lt"/>
              <a:cs typeface="+mn-lt"/>
            </a:endParaRPr>
          </a:p>
          <a:p>
            <a:r>
              <a:rPr lang="fi-FI" sz="2400">
                <a:ea typeface="+mn-lt"/>
                <a:cs typeface="+mn-lt"/>
              </a:rPr>
              <a:t>Sokin oireita voivat olla ihon kalpeus, henkilön sekavuus, hengityksen tiheytyminen, suun kuivuus, nopea syke.</a:t>
            </a:r>
            <a:endParaRPr lang="fi-FI" sz="2400"/>
          </a:p>
        </p:txBody>
      </p:sp>
    </p:spTree>
    <p:extLst>
      <p:ext uri="{BB962C8B-B14F-4D97-AF65-F5344CB8AC3E}">
        <p14:creationId xmlns:p14="http://schemas.microsoft.com/office/powerpoint/2010/main" val="37850793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Asiakirja" ma:contentTypeID="0x010100E54CEE00247E3A4391628AB4CBA23C85" ma:contentTypeVersion="8" ma:contentTypeDescription="Luo uusi asiakirja." ma:contentTypeScope="" ma:versionID="cd7a7bc5798eb47d1ab3bb77f7a322df">
  <xsd:schema xmlns:xsd="http://www.w3.org/2001/XMLSchema" xmlns:xs="http://www.w3.org/2001/XMLSchema" xmlns:p="http://schemas.microsoft.com/office/2006/metadata/properties" xmlns:ns3="4e0191c8-c6e7-425d-8b6a-d9569f4ff6c4" xmlns:ns4="7d4692d2-5df8-4902-827d-c004715c8d3d" targetNamespace="http://schemas.microsoft.com/office/2006/metadata/properties" ma:root="true" ma:fieldsID="da6e44c2344279abea4192fb8b7e2d21" ns3:_="" ns4:_="">
    <xsd:import namespace="4e0191c8-c6e7-425d-8b6a-d9569f4ff6c4"/>
    <xsd:import namespace="7d4692d2-5df8-4902-827d-c004715c8d3d"/>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0191c8-c6e7-425d-8b6a-d9569f4ff6c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d4692d2-5df8-4902-827d-c004715c8d3d" elementFormDefault="qualified">
    <xsd:import namespace="http://schemas.microsoft.com/office/2006/documentManagement/types"/>
    <xsd:import namespace="http://schemas.microsoft.com/office/infopath/2007/PartnerControls"/>
    <xsd:element name="SharedWithUsers" ma:index="12"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Jakamisen tiedot" ma:internalName="SharedWithDetails" ma:readOnly="true">
      <xsd:simpleType>
        <xsd:restriction base="dms:Note">
          <xsd:maxLength value="255"/>
        </xsd:restriction>
      </xsd:simpleType>
    </xsd:element>
    <xsd:element name="SharingHintHash" ma:index="14" nillable="true" ma:displayName="Jakamisvihjeen hajautus"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AD91871-9A49-4099-9258-ADCF461557DA}">
  <ds:schemaRefs>
    <ds:schemaRef ds:uri="http://schemas.microsoft.com/office/2006/documentManagement/types"/>
    <ds:schemaRef ds:uri="http://schemas.microsoft.com/office/2006/metadata/properties"/>
    <ds:schemaRef ds:uri="7d4692d2-5df8-4902-827d-c004715c8d3d"/>
    <ds:schemaRef ds:uri="http://purl.org/dc/terms/"/>
    <ds:schemaRef ds:uri="http://schemas.openxmlformats.org/package/2006/metadata/core-properties"/>
    <ds:schemaRef ds:uri="4e0191c8-c6e7-425d-8b6a-d9569f4ff6c4"/>
    <ds:schemaRef ds:uri="http://purl.org/dc/dcmitype/"/>
    <ds:schemaRef ds:uri="http://schemas.microsoft.com/office/infopath/2007/PartnerControls"/>
    <ds:schemaRef ds:uri="http://www.w3.org/XML/1998/namespace"/>
    <ds:schemaRef ds:uri="http://purl.org/dc/elements/1.1/"/>
  </ds:schemaRefs>
</ds:datastoreItem>
</file>

<file path=customXml/itemProps2.xml><?xml version="1.0" encoding="utf-8"?>
<ds:datastoreItem xmlns:ds="http://schemas.openxmlformats.org/officeDocument/2006/customXml" ds:itemID="{A80A01E9-8E3E-497D-8E1C-FEDBCB3AEFC1}">
  <ds:schemaRefs>
    <ds:schemaRef ds:uri="http://schemas.microsoft.com/office/2006/metadata/contentType"/>
    <ds:schemaRef ds:uri="http://schemas.microsoft.com/office/2006/metadata/properties/metaAttributes"/>
    <ds:schemaRef ds:uri="http://www.w3.org/2000/xmlns/"/>
    <ds:schemaRef ds:uri="http://www.w3.org/2001/XMLSchema"/>
    <ds:schemaRef ds:uri="4e0191c8-c6e7-425d-8b6a-d9569f4ff6c4"/>
    <ds:schemaRef ds:uri="7d4692d2-5df8-4902-827d-c004715c8d3d"/>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274F9FE-66BF-400E-80EA-B3D76950336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1862</Words>
  <Application>Microsoft Office PowerPoint</Application>
  <PresentationFormat>Laajakuva</PresentationFormat>
  <Paragraphs>171</Paragraphs>
  <Slides>31</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31</vt:i4>
      </vt:variant>
    </vt:vector>
  </HeadingPairs>
  <TitlesOfParts>
    <vt:vector size="36" baseType="lpstr">
      <vt:lpstr>Arial</vt:lpstr>
      <vt:lpstr>Arial,Sans-Serif</vt:lpstr>
      <vt:lpstr>Calibri</vt:lpstr>
      <vt:lpstr>Calibri Light</vt:lpstr>
      <vt:lpstr>Office Theme</vt:lpstr>
      <vt:lpstr>Verenkierto ja sen tarkkailu</vt:lpstr>
      <vt:lpstr>Verenkiertojärjestelmä</vt:lpstr>
      <vt:lpstr> Verenkierron tehtävät:</vt:lpstr>
      <vt:lpstr>Verisuonet</vt:lpstr>
      <vt:lpstr>Sydän</vt:lpstr>
      <vt:lpstr>Sydämen toiminta</vt:lpstr>
      <vt:lpstr>Sydämen toiminta</vt:lpstr>
      <vt:lpstr>Verenkierron tarkkailu</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hoito/hoitotyön keinot auttavat potilasta </vt:lpstr>
      <vt:lpstr>KOHONNUT VERENPAINE</vt:lpstr>
      <vt:lpstr>PowerPoint-esitys</vt:lpstr>
      <vt:lpstr>RYTMIHÄIRIÖN HOITO</vt:lpstr>
      <vt:lpstr>IHON VÄRI, LÄMPÖ </vt:lpstr>
      <vt:lpstr>Verenkiertoon vaikuttavat tekijät  </vt:lpstr>
      <vt:lpstr>Ikääntymisen tuomat muutokset/riskit verenkiertoon</vt:lpstr>
      <vt:lpstr>Muutokset jatkuu</vt:lpstr>
      <vt:lpstr>Verenkiertoon liittyvät oireet ja  häiriöt</vt:lpstr>
      <vt:lpstr>Muita verenkierrossa tapahtuvia häiriöitä</vt:lpstr>
      <vt:lpstr>Verenkierron häiriötila sokki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Suvi-Maarit Lempinen</dc:creator>
  <cp:lastModifiedBy>Luhtaniemi Jonna</cp:lastModifiedBy>
  <cp:revision>6</cp:revision>
  <dcterms:created xsi:type="dcterms:W3CDTF">2020-09-24T09:06:42Z</dcterms:created>
  <dcterms:modified xsi:type="dcterms:W3CDTF">2020-10-14T18:02:49Z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0x010100E54CEE00247E3A4391628AB4CBA23C85</vt:lpwstr>
  </property>
</Properties>
</file>