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5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wlkrlBM6hpGrHGSd4fKlG6XG0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0" d="100"/>
          <a:sy n="10" d="100"/>
        </p:scale>
        <p:origin x="2716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3727c89e1_0_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103727c89e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200" cy="335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3727c89e1_0_1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103727c89e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200" cy="335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8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8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8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48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8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8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91" name="Google Shape;91;p4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9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9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49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9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49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9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49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9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4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4" name="Google Shape;104;p49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0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0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50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50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50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2" name="Google Shape;112;p50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50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50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5" name="Google Shape;115;p50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3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3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3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4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4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5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5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5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45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45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45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45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6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9" name="Google Shape;59;p46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46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4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0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4" name="Google Shape;8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66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/>
              <a:t>3. Käytännölliset roomalaiset</a:t>
            </a:r>
            <a:br>
              <a:rPr lang="fi-FI"/>
            </a:br>
            <a:br>
              <a:rPr lang="fi-FI"/>
            </a:br>
            <a:r>
              <a:rPr lang="fi-FI"/>
              <a:t>TIETOISKU:</a:t>
            </a:r>
            <a:br>
              <a:rPr lang="fi-FI"/>
            </a:br>
            <a:r>
              <a:rPr lang="fi-FI"/>
              <a:t>ROOMAN KUVANVEISTO </a:t>
            </a:r>
            <a:br>
              <a:rPr lang="fi-FI"/>
            </a:br>
            <a:r>
              <a:rPr lang="fi-FI"/>
              <a:t>JA ARKKITEHTUURI</a:t>
            </a:r>
            <a:endParaRPr/>
          </a:p>
        </p:txBody>
      </p:sp>
      <p:sp>
        <p:nvSpPr>
          <p:cNvPr id="121" name="Google Shape;121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4</a:t>
            </a:r>
            <a:endParaRPr/>
          </a:p>
        </p:txBody>
      </p:sp>
      <p:sp>
        <p:nvSpPr>
          <p:cNvPr id="122" name="Google Shape;122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5600"/>
              <a:t>Patsas on punamarmoria ja kopio kreikkalaisesta patsaasta.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5600"/>
              <a:t>Se on löydetty keisari Hadrianuksen huvilalta Tivolista.</a:t>
            </a:r>
            <a:endParaRPr/>
          </a:p>
          <a:p>
            <a:pPr marL="91440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None/>
            </a:pPr>
            <a:endParaRPr sz="56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endParaRPr sz="27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endParaRPr sz="27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endParaRPr sz="27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endParaRPr sz="27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endParaRPr sz="27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rPr lang="fi-FI" sz="2700"/>
              <a:t>Kuva: Wikimedia Commons.</a:t>
            </a:r>
            <a:endParaRPr sz="5600"/>
          </a:p>
        </p:txBody>
      </p:sp>
      <p:sp>
        <p:nvSpPr>
          <p:cNvPr id="195" name="Google Shape;195;p13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/>
          </p:nvPr>
        </p:nvSpPr>
        <p:spPr>
          <a:xfrm>
            <a:off x="573741" y="730251"/>
            <a:ext cx="12886445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</a:pPr>
            <a:r>
              <a:rPr lang="fi-FI" sz="8800"/>
              <a:t>Punainen fauni (noin 100 jaa.)</a:t>
            </a:r>
            <a:endParaRPr/>
          </a:p>
        </p:txBody>
      </p:sp>
      <p:pic>
        <p:nvPicPr>
          <p:cNvPr id="198" name="Google Shape;19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08649" y="76200"/>
            <a:ext cx="6275351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>
            <a:spLocks noGrp="1"/>
          </p:cNvSpPr>
          <p:nvPr>
            <p:ph type="body" idx="1"/>
          </p:nvPr>
        </p:nvSpPr>
        <p:spPr>
          <a:xfrm>
            <a:off x="1649172" y="4926127"/>
            <a:ext cx="10942861" cy="701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5600"/>
              <a:t>Pään korkeus on noin 180 cm.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endParaRPr sz="56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endParaRPr sz="27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endParaRPr sz="27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endParaRPr sz="27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endParaRPr sz="27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endParaRPr sz="27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endParaRPr sz="27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endParaRPr sz="27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rPr lang="fi-FI" sz="2700"/>
              <a:t>Kuva: Wikimedia Commons. José Luiz Bernardes Ribeiro / CC-BY-SA 4.0.</a:t>
            </a:r>
            <a:endParaRPr sz="5600"/>
          </a:p>
        </p:txBody>
      </p:sp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385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800"/>
              <a:t>Konstantinuksen pronssisen jättipatsaan pää (300-luvulta jaa.)</a:t>
            </a:r>
            <a:endParaRPr/>
          </a:p>
        </p:txBody>
      </p:sp>
      <p:pic>
        <p:nvPicPr>
          <p:cNvPr id="207" name="Google Shape;20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0" y="0"/>
            <a:ext cx="914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>
            <a:spLocks noGrp="1"/>
          </p:cNvSpPr>
          <p:nvPr>
            <p:ph type="title"/>
          </p:nvPr>
        </p:nvSpPr>
        <p:spPr>
          <a:xfrm>
            <a:off x="1594644" y="819351"/>
            <a:ext cx="109974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Marcus Aureliuksen ratsastajapatsas (100-luvulta jaa.)</a:t>
            </a:r>
            <a:endParaRPr/>
          </a:p>
        </p:txBody>
      </p:sp>
      <p:sp>
        <p:nvSpPr>
          <p:cNvPr id="213" name="Google Shape;213;p15"/>
          <p:cNvSpPr txBox="1">
            <a:spLocks noGrp="1"/>
          </p:cNvSpPr>
          <p:nvPr>
            <p:ph type="body" idx="1"/>
          </p:nvPr>
        </p:nvSpPr>
        <p:spPr>
          <a:xfrm>
            <a:off x="1473450" y="4187757"/>
            <a:ext cx="10942800" cy="8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660400" algn="l" rtl="0">
              <a:spcBef>
                <a:spcPts val="2000"/>
              </a:spcBef>
              <a:spcAft>
                <a:spcPts val="0"/>
              </a:spcAft>
              <a:buSzPts val="5600"/>
              <a:buFont typeface="Arial"/>
              <a:buChar char="•"/>
            </a:pPr>
            <a:r>
              <a:rPr lang="fi-FI" sz="5600"/>
              <a:t>Ainoa Roomasta säilynyt pronssinen ratsastajapatsas. </a:t>
            </a:r>
            <a:endParaRPr sz="5600"/>
          </a:p>
          <a:p>
            <a:pPr marL="914400" lvl="0" indent="-73977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850"/>
              <a:buFont typeface="Arial"/>
              <a:buChar char="•"/>
            </a:pPr>
            <a:r>
              <a:rPr lang="fi-FI" sz="5600"/>
              <a:t>Patsas on säilynyt ilmeisesti siksi, että sen oletettiin pitkään kuvaavan ensimmäistä kristittyä keisaria, Konstantinus Suurta.</a:t>
            </a:r>
            <a:r>
              <a:rPr lang="fi-FI" sz="6850"/>
              <a:t> </a:t>
            </a:r>
            <a:endParaRPr sz="685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2700"/>
              <a:t>Kuva: Wikimedia Commons. CC-BY-SA 4.0.</a:t>
            </a:r>
            <a:endParaRPr sz="2700"/>
          </a:p>
        </p:txBody>
      </p:sp>
      <p:sp>
        <p:nvSpPr>
          <p:cNvPr id="214" name="Google Shape;214;p15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12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215" name="Google Shape;21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sp>
        <p:nvSpPr>
          <p:cNvPr id="216" name="Google Shape;216;p15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900" cy="13716000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pic>
        <p:nvPicPr>
          <p:cNvPr id="217" name="Google Shape;2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2718" y="-1"/>
            <a:ext cx="11254100" cy="1357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659200" y="2498725"/>
            <a:ext cx="8607300" cy="9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Susi imettää Romulusta ja Remusta: Rooman symboli.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Roomasta ei ole löytynyt aiheesta patsasta antiikin ajalta.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Susi on 400-luvulta eaa., mutta kaksospojat on lisätty sen alle vasta renessanssiaikana.</a:t>
            </a:r>
            <a:endParaRPr/>
          </a:p>
          <a:p>
            <a:pPr marL="914400" lvl="0" indent="-304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None/>
            </a:pPr>
            <a:endParaRPr sz="56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sz="2700"/>
              <a:t>Kuva: Adobe Stock.</a:t>
            </a:r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225" name="Google Shape;2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1550" y="2498725"/>
            <a:ext cx="14527852" cy="961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66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Rooman arkkitehtuuri</a:t>
            </a:r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4</a:t>
            </a:r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7900"/>
              <a:t>Antiikin Rooman arkkitehtuuri</a:t>
            </a:r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Roomalaiset hyödynsivät eri kulttuurien innovaatioita  ja sovelsivat niitä omaan kulttuuriinsa.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Suuri osa kulttuurista oli suoraan kopioitu Kreikasta. 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Arkkitehtuurissa näkyy kreikkalainen vaikutus.  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Roomalaiset kehittivät kreikkalaista arkkitehtuuria ja tekivät uusia keksintöjä, kuten holvikaaren.</a:t>
            </a:r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15</a:t>
            </a:fld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>
            <a:spLocks noGrp="1"/>
          </p:cNvSpPr>
          <p:nvPr>
            <p:ph type="body" idx="1"/>
          </p:nvPr>
        </p:nvSpPr>
        <p:spPr>
          <a:xfrm>
            <a:off x="1621950" y="3160751"/>
            <a:ext cx="10942800" cy="90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10000"/>
          </a:bodyPr>
          <a:lstStyle/>
          <a:p>
            <a:pPr marL="914400" lvl="0" indent="-6985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fi-FI" sz="8000"/>
              <a:t>Temppeli sijaitsee Roomassa.</a:t>
            </a:r>
            <a:endParaRPr sz="8000"/>
          </a:p>
          <a:p>
            <a:pPr marL="914400" lvl="0" indent="-6985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fi-FI" sz="8000"/>
              <a:t>Rakennuksessa on selviä kreikkalaisvaikutteita.</a:t>
            </a:r>
            <a:endParaRPr sz="8000"/>
          </a:p>
          <a:p>
            <a:pPr marL="914400" lvl="0" indent="-6985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fi-FI" sz="8000"/>
              <a:t>Temppelissä näkyy myös italialaisten kansojen kulttuurivaikutus.</a:t>
            </a:r>
            <a:endParaRPr sz="8000"/>
          </a:p>
          <a:p>
            <a:pPr marL="1371600" lvl="0" indent="-58420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i-FI" sz="8000"/>
              <a:t>Jalusta on yhtenäinen ja korkea.</a:t>
            </a:r>
            <a:endParaRPr sz="8000"/>
          </a:p>
          <a:p>
            <a:pPr marL="1371600" lvl="0" indent="-58420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i-FI" sz="8000"/>
              <a:t>Pylväät ovat kiinni rakennuksen seinissä.</a:t>
            </a:r>
            <a:endParaRPr sz="80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56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500"/>
              <a:t>Kuva: Adobe Stock.</a:t>
            </a:r>
            <a:endParaRPr sz="4500"/>
          </a:p>
        </p:txBody>
      </p:sp>
      <p:pic>
        <p:nvPicPr>
          <p:cNvPr id="246" name="Google Shape;246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384" r="6393"/>
          <a:stretch/>
        </p:blipFill>
        <p:spPr>
          <a:xfrm>
            <a:off x="13460186" y="0"/>
            <a:ext cx="10923815" cy="137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0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16</a:t>
            </a:fld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</a:pPr>
            <a:r>
              <a:rPr lang="fi-FI"/>
              <a:t>Portunuksen temppeli  </a:t>
            </a:r>
            <a:br>
              <a:rPr lang="fi-FI"/>
            </a:br>
            <a:r>
              <a:rPr lang="fi-FI"/>
              <a:t>(100-luvulta eaa.)</a:t>
            </a:r>
            <a:br>
              <a:rPr lang="fi-FI"/>
            </a:b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Herakleen temppeli, Rooma (100-l. eaa.)</a:t>
            </a:r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17</a:t>
            </a:fld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sp>
        <p:nvSpPr>
          <p:cNvPr id="257" name="Google Shape;257;p22"/>
          <p:cNvSpPr txBox="1"/>
          <p:nvPr/>
        </p:nvSpPr>
        <p:spPr>
          <a:xfrm>
            <a:off x="1744100" y="12014950"/>
            <a:ext cx="2583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>
                <a:latin typeface="Calibri"/>
                <a:ea typeface="Calibri"/>
                <a:cs typeface="Calibri"/>
                <a:sym typeface="Calibri"/>
              </a:rPr>
              <a:t>Kuva: Adobe Stock.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0075" y="3101475"/>
            <a:ext cx="14227799" cy="948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4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Forum Romanum</a:t>
            </a:r>
            <a:endParaRPr/>
          </a:p>
        </p:txBody>
      </p:sp>
      <p:sp>
        <p:nvSpPr>
          <p:cNvPr id="264" name="Google Shape;264;p23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00" cy="8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58420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600"/>
              <a:buChar char="●"/>
            </a:pPr>
            <a:r>
              <a:rPr lang="fi-FI" sz="5600">
                <a:solidFill>
                  <a:srgbClr val="575757"/>
                </a:solidFill>
              </a:rPr>
              <a:t>Rooman valtakunnan hallinnon ja kaupan keskus </a:t>
            </a: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>
                <a:solidFill>
                  <a:srgbClr val="575757"/>
                </a:solidFill>
              </a:rPr>
              <a:t>Kuva: Adobe Stock.</a:t>
            </a:r>
            <a:endParaRPr sz="2500">
              <a:solidFill>
                <a:srgbClr val="575757"/>
              </a:solidFill>
            </a:endParaRPr>
          </a:p>
        </p:txBody>
      </p:sp>
      <p:sp>
        <p:nvSpPr>
          <p:cNvPr id="265" name="Google Shape;265;p23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18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266" name="Google Shape;266;p23"/>
          <p:cNvSpPr txBox="1">
            <a:spLocks noGrp="1"/>
          </p:cNvSpPr>
          <p:nvPr>
            <p:ph type="ftr" idx="11"/>
          </p:nvPr>
        </p:nvSpPr>
        <p:spPr>
          <a:xfrm>
            <a:off x="1621944" y="1214784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267" name="Google Shape;267;p2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159" b="8151"/>
          <a:stretch/>
        </p:blipFill>
        <p:spPr>
          <a:xfrm>
            <a:off x="13460111" y="0"/>
            <a:ext cx="10923900" cy="13715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"/>
          <p:cNvSpPr txBox="1">
            <a:spLocks noGrp="1"/>
          </p:cNvSpPr>
          <p:nvPr>
            <p:ph type="title"/>
          </p:nvPr>
        </p:nvSpPr>
        <p:spPr>
          <a:xfrm>
            <a:off x="1621949" y="730250"/>
            <a:ext cx="100053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11111"/>
              <a:buFont typeface="Calibri"/>
              <a:buNone/>
            </a:pPr>
            <a:r>
              <a:rPr lang="fi-FI"/>
              <a:t>Antoninuksen ja Faustinan temppeli (141 jaa.) </a:t>
            </a:r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body" idx="1"/>
          </p:nvPr>
        </p:nvSpPr>
        <p:spPr>
          <a:xfrm>
            <a:off x="1356450" y="4070775"/>
            <a:ext cx="11262900" cy="82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57150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400"/>
              <a:buChar char="●"/>
            </a:pPr>
            <a:r>
              <a:rPr lang="fi-FI" sz="5600">
                <a:solidFill>
                  <a:srgbClr val="575757"/>
                </a:solidFill>
              </a:rPr>
              <a:t>Säilynyt julkisivu on liitetty osaksi barokkikirkkoa. </a:t>
            </a: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>
                <a:solidFill>
                  <a:srgbClr val="575757"/>
                </a:solidFill>
              </a:rPr>
              <a:t>Kuva: Adobe Stock.</a:t>
            </a:r>
            <a:endParaRPr sz="2500">
              <a:solidFill>
                <a:srgbClr val="575757"/>
              </a:solidFill>
            </a:endParaRPr>
          </a:p>
        </p:txBody>
      </p:sp>
      <p:sp>
        <p:nvSpPr>
          <p:cNvPr id="274" name="Google Shape;274;p2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19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275" name="Google Shape;275;p2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276" name="Google Shape;276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110" r="7118"/>
          <a:stretch/>
        </p:blipFill>
        <p:spPr>
          <a:xfrm>
            <a:off x="12619349" y="0"/>
            <a:ext cx="11764803" cy="13715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66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Rooman kuvanveisto</a:t>
            </a:r>
            <a:endParaRPr/>
          </a:p>
        </p:txBody>
      </p:sp>
      <p:sp>
        <p:nvSpPr>
          <p:cNvPr id="128" name="Google Shape;128;p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4</a:t>
            </a:r>
            <a:endParaRPr/>
          </a:p>
        </p:txBody>
      </p:sp>
      <p:sp>
        <p:nvSpPr>
          <p:cNvPr id="129" name="Google Shape;129;p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Rooman senaatin kokoontumispaikka </a:t>
            </a:r>
            <a:br>
              <a:rPr lang="fi-FI"/>
            </a:br>
            <a:r>
              <a:rPr lang="fi-FI"/>
              <a:t>Curia (200-l. jaa.)</a:t>
            </a:r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body" idx="1"/>
          </p:nvPr>
        </p:nvSpPr>
        <p:spPr>
          <a:xfrm>
            <a:off x="1621950" y="11600775"/>
            <a:ext cx="5343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2500"/>
              <a:t>Kuva: Adobe Stock.</a:t>
            </a:r>
            <a:endParaRPr sz="2500"/>
          </a:p>
        </p:txBody>
      </p:sp>
      <p:sp>
        <p:nvSpPr>
          <p:cNvPr id="283" name="Google Shape;283;p2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20</a:t>
            </a:fld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285" name="Google Shape;2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3187" y="3273725"/>
            <a:ext cx="12577623" cy="936567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5"/>
          <p:cNvSpPr/>
          <p:nvPr/>
        </p:nvSpPr>
        <p:spPr>
          <a:xfrm>
            <a:off x="12833175" y="7041025"/>
            <a:ext cx="2648400" cy="2002500"/>
          </a:xfrm>
          <a:prstGeom prst="rect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3727c89e1_0_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Julius Caesarin muistoksi rakennettu temppeli (40-l. jaa.) ja Vestan temppeli (300-l. jaa.).</a:t>
            </a:r>
            <a:endParaRPr/>
          </a:p>
        </p:txBody>
      </p:sp>
      <p:sp>
        <p:nvSpPr>
          <p:cNvPr id="292" name="Google Shape;292;g103727c89e1_0_8"/>
          <p:cNvSpPr txBox="1">
            <a:spLocks noGrp="1"/>
          </p:cNvSpPr>
          <p:nvPr>
            <p:ph type="body" idx="1"/>
          </p:nvPr>
        </p:nvSpPr>
        <p:spPr>
          <a:xfrm>
            <a:off x="1621950" y="11600775"/>
            <a:ext cx="5343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2500"/>
              <a:t>Kuva: Adobe Stock.</a:t>
            </a:r>
            <a:endParaRPr sz="2500"/>
          </a:p>
        </p:txBody>
      </p:sp>
      <p:sp>
        <p:nvSpPr>
          <p:cNvPr id="293" name="Google Shape;293;g103727c89e1_0_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21</a:t>
            </a:fld>
            <a:endParaRPr/>
          </a:p>
        </p:txBody>
      </p:sp>
      <p:sp>
        <p:nvSpPr>
          <p:cNvPr id="294" name="Google Shape;294;g103727c89e1_0_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295" name="Google Shape;295;g103727c89e1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7062" y="3230650"/>
            <a:ext cx="12577623" cy="936567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103727c89e1_0_8"/>
          <p:cNvSpPr/>
          <p:nvPr/>
        </p:nvSpPr>
        <p:spPr>
          <a:xfrm>
            <a:off x="14572800" y="9431100"/>
            <a:ext cx="2648400" cy="2002500"/>
          </a:xfrm>
          <a:prstGeom prst="rect">
            <a:avLst/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3727c89e1_0_1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Forumia halkoo Via Scara eli pyhä tie, jota käytettiin juhlakulkueissa.</a:t>
            </a:r>
            <a:endParaRPr/>
          </a:p>
        </p:txBody>
      </p:sp>
      <p:sp>
        <p:nvSpPr>
          <p:cNvPr id="302" name="Google Shape;302;g103727c89e1_0_17"/>
          <p:cNvSpPr txBox="1">
            <a:spLocks noGrp="1"/>
          </p:cNvSpPr>
          <p:nvPr>
            <p:ph type="body" idx="1"/>
          </p:nvPr>
        </p:nvSpPr>
        <p:spPr>
          <a:xfrm>
            <a:off x="1621950" y="11600775"/>
            <a:ext cx="5343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2500"/>
              <a:t>Kuva: Adobe Stock.</a:t>
            </a:r>
            <a:endParaRPr sz="2500"/>
          </a:p>
        </p:txBody>
      </p:sp>
      <p:sp>
        <p:nvSpPr>
          <p:cNvPr id="303" name="Google Shape;303;g103727c89e1_0_1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22</a:t>
            </a:fld>
            <a:endParaRPr/>
          </a:p>
        </p:txBody>
      </p:sp>
      <p:sp>
        <p:nvSpPr>
          <p:cNvPr id="304" name="Google Shape;304;g103727c89e1_0_1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305" name="Google Shape;305;g103727c89e1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7062" y="3230650"/>
            <a:ext cx="12577623" cy="9365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"/>
          <p:cNvSpPr txBox="1">
            <a:spLocks noGrp="1"/>
          </p:cNvSpPr>
          <p:nvPr>
            <p:ph type="title"/>
          </p:nvPr>
        </p:nvSpPr>
        <p:spPr>
          <a:xfrm>
            <a:off x="1621948" y="730250"/>
            <a:ext cx="82296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Konstantinuksen basilika (300-l. jaa.) </a:t>
            </a:r>
            <a:endParaRPr/>
          </a:p>
        </p:txBody>
      </p:sp>
      <p:sp>
        <p:nvSpPr>
          <p:cNvPr id="311" name="Google Shape;311;p29"/>
          <p:cNvSpPr txBox="1">
            <a:spLocks noGrp="1"/>
          </p:cNvSpPr>
          <p:nvPr>
            <p:ph type="body" idx="1"/>
          </p:nvPr>
        </p:nvSpPr>
        <p:spPr>
          <a:xfrm>
            <a:off x="1621948" y="3160750"/>
            <a:ext cx="8541300" cy="8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Char char="●"/>
            </a:pPr>
            <a:r>
              <a:rPr lang="fi-FI" sz="5600"/>
              <a:t>Rakennuksessa on käytetty tynnyriholvausta. </a:t>
            </a:r>
            <a:endParaRPr sz="5600"/>
          </a:p>
          <a:p>
            <a:pPr marL="457200" lvl="0" indent="-584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Char char="●"/>
            </a:pPr>
            <a:r>
              <a:rPr lang="fi-FI" sz="5600"/>
              <a:t>pinta-ala on 6 500 m2</a:t>
            </a:r>
            <a:endParaRPr sz="5600"/>
          </a:p>
          <a:p>
            <a:pPr marL="457200" lvl="0" indent="-584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Char char="●"/>
            </a:pPr>
            <a:r>
              <a:rPr lang="fi-FI" sz="5600"/>
              <a:t>holvin korkeus 35 m</a:t>
            </a:r>
            <a:endParaRPr sz="56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2500"/>
              <a:t>Kuva: Adobe Stock.</a:t>
            </a:r>
            <a:endParaRPr sz="2500"/>
          </a:p>
        </p:txBody>
      </p:sp>
      <p:sp>
        <p:nvSpPr>
          <p:cNvPr id="312" name="Google Shape;312;p2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23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313" name="Google Shape;313;p2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314" name="Google Shape;314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345" r="17345"/>
          <a:stretch/>
        </p:blipFill>
        <p:spPr>
          <a:xfrm>
            <a:off x="10895272" y="0"/>
            <a:ext cx="13488901" cy="13716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 txBox="1">
            <a:spLocks noGrp="1"/>
          </p:cNvSpPr>
          <p:nvPr>
            <p:ph type="title"/>
          </p:nvPr>
        </p:nvSpPr>
        <p:spPr>
          <a:xfrm>
            <a:off x="1621950" y="730250"/>
            <a:ext cx="85509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Flaviusten amfiteatteri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eli Colosseum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(78-81 jaa.)</a:t>
            </a:r>
            <a:endParaRPr/>
          </a:p>
        </p:txBody>
      </p:sp>
      <p:sp>
        <p:nvSpPr>
          <p:cNvPr id="320" name="Google Shape;320;p30"/>
          <p:cNvSpPr txBox="1">
            <a:spLocks noGrp="1"/>
          </p:cNvSpPr>
          <p:nvPr>
            <p:ph type="body" idx="1"/>
          </p:nvPr>
        </p:nvSpPr>
        <p:spPr>
          <a:xfrm>
            <a:off x="1200150" y="5715000"/>
            <a:ext cx="9440700" cy="5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55753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Char char="●"/>
            </a:pPr>
            <a:r>
              <a:rPr lang="fi-FI" sz="5600">
                <a:solidFill>
                  <a:srgbClr val="575757"/>
                </a:solidFill>
              </a:rPr>
              <a:t>Colosseumille mahtui yli 50 000 katsojaa.</a:t>
            </a:r>
            <a:endParaRPr sz="5600">
              <a:solidFill>
                <a:srgbClr val="575757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457200" lvl="0" indent="-55753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Char char="●"/>
            </a:pPr>
            <a:r>
              <a:rPr lang="fi-FI" sz="5600">
                <a:solidFill>
                  <a:srgbClr val="575757"/>
                </a:solidFill>
              </a:rPr>
              <a:t>Sisäänkäyntejä oli 80. </a:t>
            </a: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>
                <a:solidFill>
                  <a:srgbClr val="575757"/>
                </a:solidFill>
              </a:rPr>
              <a:t>Kuva: Wikimedia Commons.</a:t>
            </a:r>
            <a:endParaRPr sz="2500">
              <a:solidFill>
                <a:srgbClr val="575757"/>
              </a:solidFill>
            </a:endParaRPr>
          </a:p>
        </p:txBody>
      </p:sp>
      <p:sp>
        <p:nvSpPr>
          <p:cNvPr id="321" name="Google Shape;321;p30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24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322" name="Google Shape;322;p3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323" name="Google Shape;323;p30"/>
          <p:cNvPicPr preferRelativeResize="0"/>
          <p:nvPr/>
        </p:nvPicPr>
        <p:blipFill rotWithShape="1">
          <a:blip r:embed="rId3">
            <a:alphaModFix/>
          </a:blip>
          <a:srcRect l="-34236" t="12906" r="31207" b="-2105"/>
          <a:stretch/>
        </p:blipFill>
        <p:spPr>
          <a:xfrm>
            <a:off x="5452025" y="0"/>
            <a:ext cx="18931976" cy="1407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>
            <a:spLocks noGrp="1"/>
          </p:cNvSpPr>
          <p:nvPr>
            <p:ph type="title"/>
          </p:nvPr>
        </p:nvSpPr>
        <p:spPr>
          <a:xfrm>
            <a:off x="1621949" y="730250"/>
            <a:ext cx="99795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Septimus Severuksen riemukaari (203 jaa.)</a:t>
            </a:r>
            <a:endParaRPr/>
          </a:p>
        </p:txBody>
      </p:sp>
      <p:sp>
        <p:nvSpPr>
          <p:cNvPr id="329" name="Google Shape;329;p33"/>
          <p:cNvSpPr txBox="1">
            <a:spLocks noGrp="1"/>
          </p:cNvSpPr>
          <p:nvPr>
            <p:ph type="body" idx="1"/>
          </p:nvPr>
        </p:nvSpPr>
        <p:spPr>
          <a:xfrm>
            <a:off x="1621949" y="3160750"/>
            <a:ext cx="9608100" cy="8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5600"/>
              <a:t>Roomalaiset rakensivat riemukaaria keisareiden ja voitokkaiden sotien kunniaksi.</a:t>
            </a:r>
            <a:endParaRPr sz="56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56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56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56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56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5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25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2500"/>
              <a:t>Kuva: Wikimedia Commons.</a:t>
            </a:r>
            <a:endParaRPr sz="2500"/>
          </a:p>
        </p:txBody>
      </p:sp>
      <p:sp>
        <p:nvSpPr>
          <p:cNvPr id="330" name="Google Shape;330;p33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25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331" name="Google Shape;331;p3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332" name="Google Shape;332;p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0059" r="20059"/>
          <a:stretch/>
        </p:blipFill>
        <p:spPr>
          <a:xfrm>
            <a:off x="12230099" y="0"/>
            <a:ext cx="12153900" cy="13716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>
            <a:spLocks noGrp="1"/>
          </p:cNvSpPr>
          <p:nvPr>
            <p:ph type="title"/>
          </p:nvPr>
        </p:nvSpPr>
        <p:spPr>
          <a:xfrm>
            <a:off x="1621949" y="730250"/>
            <a:ext cx="91794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Konstantinuksen riemukaari (315 jaa.) </a:t>
            </a:r>
            <a:endParaRPr/>
          </a:p>
        </p:txBody>
      </p:sp>
      <p:sp>
        <p:nvSpPr>
          <p:cNvPr id="338" name="Google Shape;338;p34"/>
          <p:cNvSpPr txBox="1">
            <a:spLocks noGrp="1"/>
          </p:cNvSpPr>
          <p:nvPr>
            <p:ph type="body" idx="1"/>
          </p:nvPr>
        </p:nvSpPr>
        <p:spPr>
          <a:xfrm>
            <a:off x="1621949" y="3160750"/>
            <a:ext cx="9836700" cy="8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2500"/>
              <a:t>Kuva: Wikimedia Commons. CC-BY-SA 3.0.</a:t>
            </a:r>
            <a:endParaRPr sz="2500"/>
          </a:p>
        </p:txBody>
      </p:sp>
      <p:sp>
        <p:nvSpPr>
          <p:cNvPr id="339" name="Google Shape;339;p3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26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340" name="Google Shape;340;p3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341" name="Google Shape;341;p3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439" r="15446"/>
          <a:stretch/>
        </p:blipFill>
        <p:spPr>
          <a:xfrm>
            <a:off x="11744323" y="0"/>
            <a:ext cx="12639601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5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4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Pantheonin temppeli (100-luvulta jaa.) </a:t>
            </a:r>
            <a:endParaRPr/>
          </a:p>
        </p:txBody>
      </p:sp>
      <p:sp>
        <p:nvSpPr>
          <p:cNvPr id="347" name="Google Shape;347;p35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00" cy="8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5600"/>
              <a:t>Yksi harvoista ehjänä säilyneistä roomalaisista temppeleistä.</a:t>
            </a:r>
            <a:endParaRPr sz="5600"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2500"/>
              <a:t>Kuva: Wikimedia Commons. CC-BY-SA 2.0.</a:t>
            </a:r>
            <a:endParaRPr sz="2500"/>
          </a:p>
        </p:txBody>
      </p:sp>
      <p:sp>
        <p:nvSpPr>
          <p:cNvPr id="348" name="Google Shape;348;p35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27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349" name="Google Shape;349;p3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350" name="Google Shape;350;p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110" b="7118"/>
          <a:stretch/>
        </p:blipFill>
        <p:spPr>
          <a:xfrm>
            <a:off x="13460186" y="0"/>
            <a:ext cx="10923899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4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br>
              <a:rPr lang="fi-FI"/>
            </a:br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body" idx="1"/>
          </p:nvPr>
        </p:nvSpPr>
        <p:spPr>
          <a:xfrm>
            <a:off x="1621950" y="1171578"/>
            <a:ext cx="10942800" cy="10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584200" algn="l" rtl="0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600"/>
              <a:buChar char="●"/>
            </a:pPr>
            <a:r>
              <a:rPr lang="fi-FI" sz="5600">
                <a:solidFill>
                  <a:srgbClr val="575757"/>
                </a:solidFill>
              </a:rPr>
              <a:t>Temppelin vaikuttavin osa on sen kupoli.</a:t>
            </a: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57575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>
                <a:solidFill>
                  <a:srgbClr val="575757"/>
                </a:solidFill>
              </a:rPr>
              <a:t>Kuva: Wikimedia Commons. CC-BY-SA 4.0.</a:t>
            </a:r>
            <a:endParaRPr sz="2500">
              <a:solidFill>
                <a:srgbClr val="575757"/>
              </a:solidFill>
            </a:endParaRPr>
          </a:p>
        </p:txBody>
      </p:sp>
      <p:sp>
        <p:nvSpPr>
          <p:cNvPr id="357" name="Google Shape;357;p36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28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358" name="Google Shape;358;p3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359" name="Google Shape;359;p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901" b="2910"/>
          <a:stretch/>
        </p:blipFill>
        <p:spPr>
          <a:xfrm>
            <a:off x="13460186" y="0"/>
            <a:ext cx="10923899" cy="13716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00" cy="90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457200" lvl="0" indent="-5835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fi-FI" sz="17200" b="0" i="0" u="none" strike="noStrike">
                <a:solidFill>
                  <a:srgbClr val="000000"/>
                </a:solidFill>
              </a:rPr>
              <a:t>Patsaat olivat olennainen osa roomalaista taidetta.</a:t>
            </a:r>
            <a:endParaRPr sz="17200" b="0" i="0" u="none" strike="noStrike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200">
              <a:solidFill>
                <a:srgbClr val="000000"/>
              </a:solidFill>
            </a:endParaRPr>
          </a:p>
          <a:p>
            <a:pPr marL="457200" lvl="0" indent="-5835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fi-FI" sz="17200" b="0" i="0" u="none" strike="noStrike">
                <a:solidFill>
                  <a:srgbClr val="000000"/>
                </a:solidFill>
              </a:rPr>
              <a:t>Niitä pystytettiin merkittäville henkilöille korostamaan heidän asemaansa ja muistuttamaan vallasta.</a:t>
            </a:r>
            <a:endParaRPr sz="17200" b="0" i="0" u="none" strike="noStrike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00">
              <a:solidFill>
                <a:srgbClr val="000000"/>
              </a:solidFill>
            </a:endParaRPr>
          </a:p>
          <a:p>
            <a:pPr marL="457200" lvl="0" indent="-58356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fi-FI" sz="17200">
                <a:solidFill>
                  <a:srgbClr val="000000"/>
                </a:solidFill>
              </a:rPr>
              <a:t>Patsaat noudattivat usein klassista kauneuskäsitystä.</a:t>
            </a:r>
            <a:endParaRPr sz="172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00">
              <a:solidFill>
                <a:srgbClr val="000000"/>
              </a:solidFill>
            </a:endParaRPr>
          </a:p>
          <a:p>
            <a:pPr marL="457200" lvl="0" indent="-58356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fi-FI" sz="17200">
                <a:solidFill>
                  <a:srgbClr val="000000"/>
                </a:solidFill>
              </a:rPr>
              <a:t>Asentoon, vaatteisiin ja ilmeisiin kiinnitettiin paljon huomiota.</a:t>
            </a:r>
            <a:endParaRPr sz="172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60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br>
              <a:rPr lang="fi-FI" sz="2700">
                <a:solidFill>
                  <a:srgbClr val="000000"/>
                </a:solidFill>
              </a:rPr>
            </a:b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35294"/>
              <a:buFont typeface="Calibri"/>
              <a:buNone/>
            </a:pPr>
            <a:endParaRPr sz="765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35294"/>
              <a:buFont typeface="Calibri"/>
              <a:buNone/>
            </a:pPr>
            <a:r>
              <a:rPr lang="fi-FI" sz="7650" b="0" i="0" u="none" strike="noStrike">
                <a:solidFill>
                  <a:srgbClr val="000000"/>
                </a:solidFill>
              </a:rPr>
              <a:t>Kuva: </a:t>
            </a:r>
            <a:r>
              <a:rPr lang="fi-FI" sz="7650">
                <a:solidFill>
                  <a:srgbClr val="000000"/>
                </a:solidFill>
              </a:rPr>
              <a:t>Wikimedia Commons. CC-BY-SA 2.5.</a:t>
            </a:r>
            <a:endParaRPr sz="7650"/>
          </a:p>
        </p:txBody>
      </p:sp>
      <p:sp>
        <p:nvSpPr>
          <p:cNvPr id="135" name="Google Shape;135;p3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2400" b="0" i="0" u="none" strike="noStrike" cap="none">
              <a:solidFill>
                <a:srgbClr val="8F8F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Forum Historia 4, Luku 3</a:t>
            </a:r>
            <a:endParaRPr sz="2000" b="0" i="0" u="none" strike="noStrike" cap="none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Rooman kuvanveisto</a:t>
            </a:r>
            <a:endParaRPr/>
          </a:p>
        </p:txBody>
      </p:sp>
      <p:pic>
        <p:nvPicPr>
          <p:cNvPr id="138" name="Google Shape;13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1595" y="76200"/>
            <a:ext cx="9042399" cy="1356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1621950" y="1153575"/>
            <a:ext cx="9493800" cy="11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812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</a:pPr>
            <a:r>
              <a:rPr lang="fi-FI" sz="5600">
                <a:solidFill>
                  <a:srgbClr val="000000"/>
                </a:solidFill>
              </a:rPr>
              <a:t>Patsaan on tulkittu esittävän </a:t>
            </a:r>
            <a:r>
              <a:rPr lang="fi-FI" sz="5600" b="0" i="0" u="none" strike="noStrike">
                <a:solidFill>
                  <a:srgbClr val="000000"/>
                </a:solidFill>
              </a:rPr>
              <a:t>keisari Alexander Severusta metsästäjänä (200-luvulta jaa.).</a:t>
            </a:r>
            <a:endParaRPr sz="56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000000"/>
              </a:solidFill>
            </a:endParaRPr>
          </a:p>
          <a:p>
            <a:pPr marL="812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</a:pPr>
            <a:r>
              <a:rPr lang="fi-FI" sz="5600" b="0" i="0" u="none" strike="noStrike">
                <a:solidFill>
                  <a:srgbClr val="000000"/>
                </a:solidFill>
              </a:rPr>
              <a:t>Teos mukailee tunnettua teosta, jossa Perseus roikottaa surmaamansa Medusan päätä.</a:t>
            </a:r>
            <a:endParaRPr sz="5600" b="0" i="0" u="none" strike="noStrike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000000"/>
              </a:solidFill>
            </a:endParaRPr>
          </a:p>
          <a:p>
            <a:pPr marL="812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</a:pPr>
            <a:r>
              <a:rPr lang="fi-FI" sz="5600" b="0" i="0" u="none" strike="noStrike">
                <a:solidFill>
                  <a:srgbClr val="000000"/>
                </a:solidFill>
              </a:rPr>
              <a:t>Marmoripatsaissa käytettiin tukirakenteita. Tässä rakenteet</a:t>
            </a:r>
            <a:r>
              <a:rPr lang="fi-FI" sz="5600">
                <a:solidFill>
                  <a:srgbClr val="000000"/>
                </a:solidFill>
              </a:rPr>
              <a:t> </a:t>
            </a:r>
            <a:r>
              <a:rPr lang="fi-FI" sz="5600" b="0" i="0" u="none" strike="noStrike">
                <a:solidFill>
                  <a:srgbClr val="000000"/>
                </a:solidFill>
              </a:rPr>
              <a:t>on kätketty puun runkoon.</a:t>
            </a:r>
            <a:endParaRPr sz="5600"/>
          </a:p>
          <a:p>
            <a:pPr marL="984250" lvl="0" indent="-501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rPr lang="fi-FI" sz="2700" b="0" i="0" u="none" strike="noStrike">
                <a:solidFill>
                  <a:srgbClr val="000000"/>
                </a:solidFill>
              </a:rPr>
              <a:t>Kuva: Wikimedia Commons.</a:t>
            </a:r>
            <a:endParaRPr sz="5600" b="0" i="0" u="none" strike="noStrike">
              <a:solidFill>
                <a:srgbClr val="000000"/>
              </a:solidFill>
            </a:endParaRPr>
          </a:p>
        </p:txBody>
      </p:sp>
      <p:sp>
        <p:nvSpPr>
          <p:cNvPr id="144" name="Google Shape;144;p5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2400" b="0" i="0" u="none" strike="noStrike" cap="none">
              <a:solidFill>
                <a:srgbClr val="8F8F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Forum Historia 4, Luku 3</a:t>
            </a:r>
            <a:endParaRPr sz="2000" b="0" i="0" u="none" strike="noStrike" cap="none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9058" y="525"/>
            <a:ext cx="11934942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body" idx="1"/>
          </p:nvPr>
        </p:nvSpPr>
        <p:spPr>
          <a:xfrm>
            <a:off x="1621950" y="716000"/>
            <a:ext cx="10942800" cy="115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84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</a:pPr>
            <a:r>
              <a:rPr lang="fi-FI" sz="5600" b="0" i="0" u="none" strike="noStrike">
                <a:solidFill>
                  <a:srgbClr val="000000"/>
                </a:solidFill>
              </a:rPr>
              <a:t>Patsaiden ja rintakuvien kasvot tehtiin ilmeikkäiksi, mutta samalla niiden piti ilmentää roomalaisten luonteen lujuutta.</a:t>
            </a:r>
            <a:endParaRPr sz="5600" b="0" i="0" u="none" strike="noStrike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000000"/>
              </a:solidFill>
            </a:endParaRPr>
          </a:p>
          <a:p>
            <a:pPr marL="984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Char char="●"/>
            </a:pPr>
            <a:r>
              <a:rPr lang="fi-FI" sz="5600"/>
              <a:t>Patsaiden päitä myös vaihdettiin esimerkiksi vanhan keisarin kuoltua.</a:t>
            </a:r>
            <a:endParaRPr sz="5600"/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rPr lang="fi-FI" sz="2700" b="0" i="0" u="none" strike="noStrike">
                <a:solidFill>
                  <a:srgbClr val="000000"/>
                </a:solidFill>
              </a:rPr>
              <a:t>Kuva: </a:t>
            </a:r>
            <a:r>
              <a:rPr lang="fi-FI" sz="2700">
                <a:solidFill>
                  <a:srgbClr val="000000"/>
                </a:solidFill>
              </a:rPr>
              <a:t>Wikimedia Commons. CC-BY-SA.</a:t>
            </a:r>
            <a:endParaRPr sz="5600" b="0" i="0" u="none" strike="noStrike">
              <a:solidFill>
                <a:srgbClr val="000000"/>
              </a:solidFill>
            </a:endParaRPr>
          </a:p>
        </p:txBody>
      </p:sp>
      <p:sp>
        <p:nvSpPr>
          <p:cNvPr id="152" name="Google Shape;152;p6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2400" b="0" i="0" u="none" strike="noStrike" cap="none">
              <a:solidFill>
                <a:srgbClr val="8F8F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Forum Historia 4, Luku 3</a:t>
            </a:r>
            <a:endParaRPr sz="2000" b="0" i="0" u="none" strike="noStrike" cap="none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901" b="2901"/>
          <a:stretch/>
        </p:blipFill>
        <p:spPr>
          <a:xfrm>
            <a:off x="13460186" y="0"/>
            <a:ext cx="10923814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body" idx="1"/>
          </p:nvPr>
        </p:nvSpPr>
        <p:spPr>
          <a:xfrm>
            <a:off x="1621950" y="835350"/>
            <a:ext cx="10942800" cy="114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584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Char char="●"/>
            </a:pPr>
            <a:r>
              <a:rPr lang="fi-FI" sz="5600" b="0" i="0" u="none" strike="noStrike">
                <a:solidFill>
                  <a:srgbClr val="000000"/>
                </a:solidFill>
              </a:rPr>
              <a:t>Patsaat kertovat aikansa muodista.</a:t>
            </a:r>
            <a:endParaRPr sz="5600" b="0" i="0" u="none" strike="noStrike">
              <a:solidFill>
                <a:srgbClr val="000000"/>
              </a:solidFill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rgbClr val="000000"/>
              </a:solidFill>
            </a:endParaRPr>
          </a:p>
          <a:p>
            <a:pPr marL="457200" lvl="0" indent="-584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Char char="●"/>
            </a:pPr>
            <a:r>
              <a:rPr lang="fi-FI" sz="5600">
                <a:solidFill>
                  <a:srgbClr val="000000"/>
                </a:solidFill>
              </a:rPr>
              <a:t>N</a:t>
            </a:r>
            <a:r>
              <a:rPr lang="fi-FI" sz="5600" b="0" i="0" u="none" strike="noStrike">
                <a:solidFill>
                  <a:srgbClr val="000000"/>
                </a:solidFill>
              </a:rPr>
              <a:t>iiden avulla on tutkittu esimerkiksi kampauksia ja vaatetusta.</a:t>
            </a:r>
            <a:endParaRPr sz="5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1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endParaRPr sz="2700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rPr lang="fi-FI" sz="2700" b="0" i="0" u="none" strike="noStrike">
                <a:solidFill>
                  <a:srgbClr val="000000"/>
                </a:solidFill>
              </a:rPr>
              <a:t>Kuva: </a:t>
            </a:r>
            <a:r>
              <a:rPr lang="fi-FI" sz="2700">
                <a:solidFill>
                  <a:srgbClr val="000000"/>
                </a:solidFill>
              </a:rPr>
              <a:t>Wikimedia Commons.</a:t>
            </a:r>
            <a:endParaRPr sz="2700" b="0" i="0" u="none" strike="noStrike">
              <a:solidFill>
                <a:srgbClr val="000000"/>
              </a:solidFill>
            </a:endParaRPr>
          </a:p>
          <a:p>
            <a:pPr marL="127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</a:pPr>
            <a:endParaRPr sz="5600" b="0" i="0" u="none" strike="noStrike">
              <a:solidFill>
                <a:srgbClr val="000000"/>
              </a:solidFill>
            </a:endParaRPr>
          </a:p>
        </p:txBody>
      </p:sp>
      <p:sp>
        <p:nvSpPr>
          <p:cNvPr id="160" name="Google Shape;160;p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2400" b="0" i="0" u="none" strike="noStrike" cap="none">
              <a:solidFill>
                <a:srgbClr val="8F8F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-FI"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Forum Historia 4, Luku 3</a:t>
            </a:r>
            <a:endParaRPr sz="2000" b="0" i="0" u="none" strike="noStrike" cap="none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3402" r="23397"/>
          <a:stretch/>
        </p:blipFill>
        <p:spPr>
          <a:xfrm>
            <a:off x="13460186" y="0"/>
            <a:ext cx="10923814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1143625" y="596675"/>
            <a:ext cx="10024200" cy="21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sz="8800"/>
              <a:t>Amatsonin </a:t>
            </a:r>
            <a:endParaRPr sz="8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sz="8800"/>
              <a:t>marmorinen pää</a:t>
            </a:r>
            <a:endParaRPr/>
          </a:p>
        </p:txBody>
      </p:sp>
      <p:sp>
        <p:nvSpPr>
          <p:cNvPr id="168" name="Google Shape;168;p10"/>
          <p:cNvSpPr txBox="1">
            <a:spLocks noGrp="1"/>
          </p:cNvSpPr>
          <p:nvPr>
            <p:ph type="body" idx="1"/>
          </p:nvPr>
        </p:nvSpPr>
        <p:spPr>
          <a:xfrm>
            <a:off x="914899" y="3630650"/>
            <a:ext cx="10024200" cy="86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858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Pää on kopio kreikkalaisesta pronssisesta patsaasta. </a:t>
            </a:r>
            <a:endParaRPr/>
          </a:p>
          <a:p>
            <a:pPr marL="10858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Amatsoneilta poistettiin tarun mukaan toinen rinta, jotta he pystyivät paremmin ampumaan jousipyssyllä.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endParaRPr sz="2700">
              <a:solidFill>
                <a:srgbClr val="000000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endParaRPr sz="2700">
              <a:solidFill>
                <a:srgbClr val="000000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endParaRPr sz="2700">
              <a:solidFill>
                <a:srgbClr val="000000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endParaRPr sz="2700">
              <a:solidFill>
                <a:srgbClr val="000000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sz="2700" b="0" i="0" u="none" strike="noStrike">
                <a:solidFill>
                  <a:srgbClr val="000000"/>
                </a:solidFill>
              </a:rPr>
              <a:t>Kuva:Wikimedia Commons.</a:t>
            </a:r>
            <a:endParaRPr sz="5600"/>
          </a:p>
        </p:txBody>
      </p:sp>
      <p:sp>
        <p:nvSpPr>
          <p:cNvPr id="169" name="Google Shape;169;p10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171" name="Google Shape;17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1626" y="3402575"/>
            <a:ext cx="13292375" cy="885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700">
              <a:solidFill>
                <a:srgbClr val="000000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fi-FI" sz="2700" b="0" i="0" u="none" strike="noStrike">
                <a:solidFill>
                  <a:srgbClr val="000000"/>
                </a:solidFill>
              </a:rPr>
              <a:t>Kuva: </a:t>
            </a:r>
            <a:r>
              <a:rPr lang="fi-FI" sz="2700">
                <a:solidFill>
                  <a:srgbClr val="000000"/>
                </a:solidFill>
              </a:rPr>
              <a:t>Wikimedia Commons.</a:t>
            </a:r>
            <a:endParaRPr/>
          </a:p>
        </p:txBody>
      </p:sp>
      <p:sp>
        <p:nvSpPr>
          <p:cNvPr id="177" name="Google Shape;177;p11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78" name="Google Shape;178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sp>
        <p:nvSpPr>
          <p:cNvPr id="179" name="Google Shape;179;p11"/>
          <p:cNvSpPr txBox="1">
            <a:spLocks noGrp="1"/>
          </p:cNvSpPr>
          <p:nvPr>
            <p:ph type="title"/>
          </p:nvPr>
        </p:nvSpPr>
        <p:spPr>
          <a:xfrm>
            <a:off x="1621943" y="1172523"/>
            <a:ext cx="10997318" cy="258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</a:pPr>
            <a:r>
              <a:rPr lang="fi-FI"/>
              <a:t>Kauneuden jumalatar Afrodite</a:t>
            </a:r>
            <a:br>
              <a:rPr lang="fi-FI"/>
            </a:br>
            <a:endParaRPr/>
          </a:p>
        </p:txBody>
      </p:sp>
      <p:pic>
        <p:nvPicPr>
          <p:cNvPr id="180" name="Google Shape;1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92" y="0"/>
            <a:ext cx="914401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>
            <a:spLocks noGrp="1"/>
          </p:cNvSpPr>
          <p:nvPr>
            <p:ph type="body" idx="1"/>
          </p:nvPr>
        </p:nvSpPr>
        <p:spPr>
          <a:xfrm>
            <a:off x="1621943" y="5468471"/>
            <a:ext cx="10942861" cy="678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5600"/>
              <a:t>Yksi harvoja säilyneitä pronssisia patsaita antiikin ajalta.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5600"/>
              <a:t>Arkinen aihe tekee patsaasta poikkeuksellisen.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endParaRPr sz="56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endParaRPr sz="56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endParaRPr sz="2700"/>
          </a:p>
          <a:p>
            <a:pPr marL="2286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rPr lang="fi-FI" sz="2700"/>
              <a:t>Kuva: Wikimedia Commons CC-BY-SA 2.5.</a:t>
            </a:r>
            <a:endParaRPr sz="5600"/>
          </a:p>
        </p:txBody>
      </p:sp>
      <p:pic>
        <p:nvPicPr>
          <p:cNvPr id="186" name="Google Shape;186;p1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919" b="2909"/>
          <a:stretch/>
        </p:blipFill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88" name="Google Shape;188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621944" y="730250"/>
            <a:ext cx="10997318" cy="4074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8800"/>
              <a:t>Okaanpoistaja tai Spinario eli poika, joka poistaa tikkua jalastaan (noin 100-200 jaa.)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</Words>
  <Application>Microsoft Office PowerPoint</Application>
  <PresentationFormat>Mukautettu</PresentationFormat>
  <Paragraphs>300</Paragraphs>
  <Slides>28</Slides>
  <Notes>28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28</vt:i4>
      </vt:variant>
    </vt:vector>
  </HeadingPairs>
  <TitlesOfParts>
    <vt:vector size="32" baseType="lpstr">
      <vt:lpstr>Arial</vt:lpstr>
      <vt:lpstr>Calibri</vt:lpstr>
      <vt:lpstr>Office-teema</vt:lpstr>
      <vt:lpstr>1_Office-teema</vt:lpstr>
      <vt:lpstr>3. Käytännölliset roomalaiset  TIETOISKU: ROOMAN KUVANVEISTO  JA ARKKITEHTUURI</vt:lpstr>
      <vt:lpstr>Rooman kuvanveisto</vt:lpstr>
      <vt:lpstr>Rooman kuvanveisto</vt:lpstr>
      <vt:lpstr>PowerPoint-esitys</vt:lpstr>
      <vt:lpstr>PowerPoint-esitys</vt:lpstr>
      <vt:lpstr>PowerPoint-esitys</vt:lpstr>
      <vt:lpstr>Amatsonin  marmorinen pää</vt:lpstr>
      <vt:lpstr>Kauneuden jumalatar Afrodite </vt:lpstr>
      <vt:lpstr>Okaanpoistaja tai Spinario eli poika, joka poistaa tikkua jalastaan (noin 100-200 jaa.)</vt:lpstr>
      <vt:lpstr>Punainen fauni (noin 100 jaa.)</vt:lpstr>
      <vt:lpstr>Konstantinuksen pronssisen jättipatsaan pää (300-luvulta jaa.)</vt:lpstr>
      <vt:lpstr>Marcus Aureliuksen ratsastajapatsas (100-luvulta jaa.)</vt:lpstr>
      <vt:lpstr>PowerPoint-esitys</vt:lpstr>
      <vt:lpstr>Rooman arkkitehtuuri</vt:lpstr>
      <vt:lpstr>Antiikin Rooman arkkitehtuuri</vt:lpstr>
      <vt:lpstr>Portunuksen temppeli   (100-luvulta eaa.) </vt:lpstr>
      <vt:lpstr>Herakleen temppeli, Rooma (100-l. eaa.)</vt:lpstr>
      <vt:lpstr>Forum Romanum</vt:lpstr>
      <vt:lpstr>Antoninuksen ja Faustinan temppeli (141 jaa.) </vt:lpstr>
      <vt:lpstr>Rooman senaatin kokoontumispaikka  Curia (200-l. jaa.)</vt:lpstr>
      <vt:lpstr>Julius Caesarin muistoksi rakennettu temppeli (40-l. jaa.) ja Vestan temppeli (300-l. jaa.).</vt:lpstr>
      <vt:lpstr>Forumia halkoo Via Scara eli pyhä tie, jota käytettiin juhlakulkueissa.</vt:lpstr>
      <vt:lpstr>Konstantinuksen basilika (300-l. jaa.) </vt:lpstr>
      <vt:lpstr>  Flaviusten amfiteatteri  eli Colosseum  (78-81 jaa.)</vt:lpstr>
      <vt:lpstr>Septimus Severuksen riemukaari (203 jaa.)</vt:lpstr>
      <vt:lpstr>Konstantinuksen riemukaari (315 jaa.) </vt:lpstr>
      <vt:lpstr>Pantheonin temppeli (100-luvulta jaa.)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Käytännölliset roomalaiset  TIETOISKU: ROOMAN KUVANVEISTO  JA ARKKITEHTUURI</dc:title>
  <dc:creator>Peuraharju Arita</dc:creator>
  <cp:lastModifiedBy>Kaartinen Minna</cp:lastModifiedBy>
  <cp:revision>1</cp:revision>
  <dcterms:modified xsi:type="dcterms:W3CDTF">2023-11-15T17:09:20Z</dcterms:modified>
</cp:coreProperties>
</file>